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6" r:id="rId2"/>
  </p:sldMasterIdLst>
  <p:notesMasterIdLst>
    <p:notesMasterId r:id="rId30"/>
  </p:notesMasterIdLst>
  <p:handoutMasterIdLst>
    <p:handoutMasterId r:id="rId31"/>
  </p:handoutMasterIdLst>
  <p:sldIdLst>
    <p:sldId id="256" r:id="rId3"/>
    <p:sldId id="285" r:id="rId4"/>
    <p:sldId id="261" r:id="rId5"/>
    <p:sldId id="305" r:id="rId6"/>
    <p:sldId id="321" r:id="rId7"/>
    <p:sldId id="307" r:id="rId8"/>
    <p:sldId id="322" r:id="rId9"/>
    <p:sldId id="323" r:id="rId10"/>
    <p:sldId id="286" r:id="rId11"/>
    <p:sldId id="324" r:id="rId12"/>
    <p:sldId id="332" r:id="rId13"/>
    <p:sldId id="333" r:id="rId14"/>
    <p:sldId id="288" r:id="rId15"/>
    <p:sldId id="327" r:id="rId16"/>
    <p:sldId id="328" r:id="rId17"/>
    <p:sldId id="329" r:id="rId18"/>
    <p:sldId id="311" r:id="rId19"/>
    <p:sldId id="330" r:id="rId20"/>
    <p:sldId id="277" r:id="rId21"/>
    <p:sldId id="331" r:id="rId22"/>
    <p:sldId id="297" r:id="rId23"/>
    <p:sldId id="334" r:id="rId24"/>
    <p:sldId id="335" r:id="rId25"/>
    <p:sldId id="336" r:id="rId26"/>
    <p:sldId id="280" r:id="rId27"/>
    <p:sldId id="337" r:id="rId28"/>
    <p:sldId id="319" r:id="rId29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50021"/>
    <a:srgbClr val="800080"/>
    <a:srgbClr val="B209C2"/>
    <a:srgbClr val="00CC99"/>
    <a:srgbClr val="009900"/>
    <a:srgbClr val="00CC00"/>
    <a:srgbClr val="9B08C2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08" autoAdjust="0"/>
    <p:restoredTop sz="94434" autoAdjust="0"/>
  </p:normalViewPr>
  <p:slideViewPr>
    <p:cSldViewPr snapToGrid="0" snapToObjects="1">
      <p:cViewPr varScale="1">
        <p:scale>
          <a:sx n="110" d="100"/>
          <a:sy n="110" d="100"/>
        </p:scale>
        <p:origin x="106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7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F531BA1-ADBA-4DFE-9066-9F058C471679}" type="datetimeFigureOut">
              <a:rPr lang="en-US"/>
              <a:pPr>
                <a:defRPr/>
              </a:pPr>
              <a:t>2/3/2016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9AA0030-6CB7-4084-BFD3-62D9FA0EA4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09383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7D60E42A-2E29-43BE-9859-FC338B0EBB08}" type="datetimeFigureOut">
              <a:rPr lang="en-US"/>
              <a:pPr>
                <a:defRPr/>
              </a:pPr>
              <a:t>2/3/2016</a:t>
            </a:fld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98234D8-0E9A-4930-9EB3-F17732B896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93395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b101orgLogo-fina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339725"/>
            <a:ext cx="2971800" cy="881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37322" y="1867022"/>
            <a:ext cx="4262857" cy="161113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637322" y="3572941"/>
            <a:ext cx="3627824" cy="110884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2E7BC-E8C0-41DA-9AA8-35E3630D88E8}" type="datetimeFigureOut">
              <a:rPr lang="en-US"/>
              <a:pPr>
                <a:defRPr/>
              </a:pPr>
              <a:t>2/3/2016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7C6DE33-72E6-4E22-8297-352E7F02BD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2565904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8EA93-B547-49AC-8EB7-0A2DA18FB04A}" type="datetimeFigureOut">
              <a:rPr lang="en-US"/>
              <a:pPr>
                <a:defRPr/>
              </a:pPr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000EA8-0578-439C-B3BC-477EF008D0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4314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60967"/>
            <a:ext cx="2057400" cy="476519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60967"/>
            <a:ext cx="6019800" cy="47651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0AA48-0D62-4729-A829-34CBCA487053}" type="datetimeFigureOut">
              <a:rPr lang="en-US"/>
              <a:pPr>
                <a:defRPr/>
              </a:pPr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104B78-B23A-44AB-AC21-980C49AB91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0947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088" y="131286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B0774-0719-482E-8BFD-3ED6C7700F03}" type="datetimeFigureOut">
              <a:rPr lang="en-US"/>
              <a:pPr>
                <a:defRPr/>
              </a:pPr>
              <a:t>2/3/2016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0B9A76-1E43-446B-8D84-937F599F86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6641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CC7A9-26AC-47F1-970F-DA29687615E9}" type="datetimeFigureOut">
              <a:rPr lang="en-US"/>
              <a:pPr>
                <a:defRPr/>
              </a:pPr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719BE0-BC6F-472E-9BDE-FF11969815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7744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211BC-F0EF-42D1-828D-7098F4953DCF}" type="datetimeFigureOut">
              <a:rPr lang="en-US"/>
              <a:pPr>
                <a:defRPr/>
              </a:pPr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C4EBD-169C-4DEF-9D70-496B5BDB63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6635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ABDFC-4BEE-4EC8-B448-1C1D9CC5BCB7}" type="datetimeFigureOut">
              <a:rPr lang="en-US"/>
              <a:pPr>
                <a:defRPr/>
              </a:pPr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556609-6DF1-4729-B70C-F26B9A7BFE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6905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3C984-4F10-4021-9150-82C75737353A}" type="datetimeFigureOut">
              <a:rPr lang="en-US"/>
              <a:pPr>
                <a:defRPr/>
              </a:pPr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0F76F7-5CC1-4A86-8894-D4E8B83233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7519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56119"/>
            <a:ext cx="4038600" cy="36700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56119"/>
            <a:ext cx="4038600" cy="36700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2BB22-CB46-4DD0-B949-8678E6AF1D13}" type="datetimeFigureOut">
              <a:rPr lang="en-US"/>
              <a:pPr>
                <a:defRPr/>
              </a:pPr>
              <a:t>2/3/2016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8189F8-27BC-4149-B185-A9C02247C8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363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0FCA8-6873-4513-923B-B6D3989C3E19}" type="datetimeFigureOut">
              <a:rPr lang="en-US"/>
              <a:pPr>
                <a:defRPr/>
              </a:pPr>
              <a:t>2/3/2016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58C010-669D-4739-8143-90EACE7C37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823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5457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85457"/>
            <a:ext cx="5111750" cy="464070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647507"/>
            <a:ext cx="3008313" cy="34786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63836-2BB8-4A5E-992A-93250C089D2E}" type="datetimeFigureOut">
              <a:rPr lang="en-US"/>
              <a:pPr>
                <a:defRPr/>
              </a:pPr>
              <a:t>2/3/2016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972FB5-8400-42C7-B900-5FC7996B60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4924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6390" y="4800600"/>
            <a:ext cx="532229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56390" y="1095153"/>
            <a:ext cx="5322297" cy="363242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56390" y="5367338"/>
            <a:ext cx="532229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27341-8779-43D1-B7A6-0636DB826507}" type="datetimeFigureOut">
              <a:rPr lang="en-US"/>
              <a:pPr>
                <a:defRPr/>
              </a:pPr>
              <a:t>2/3/2016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06539A-9A20-453F-9C47-A7667719A5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5029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DLL ppt bkgd-ricard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36588" y="1866900"/>
            <a:ext cx="4264025" cy="161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36588" y="3573463"/>
            <a:ext cx="36290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843090-0F9F-4A18-9ED7-F00C52488625}" type="datetimeFigureOut">
              <a:rPr lang="en-US"/>
              <a:pPr>
                <a:defRPr/>
              </a:pPr>
              <a:t>2/3/2016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B1BC370-5E70-4070-9497-BEAAD21C5D1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B209C2"/>
          </a:solidFill>
          <a:latin typeface="Arial"/>
          <a:ea typeface="+mj-ea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B209C2"/>
          </a:solidFill>
          <a:latin typeface="Arial" pitchFamily="34" charset="0"/>
          <a:cs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B209C2"/>
          </a:solidFill>
          <a:latin typeface="Arial" pitchFamily="34" charset="0"/>
          <a:cs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B209C2"/>
          </a:solidFill>
          <a:latin typeface="Arial" pitchFamily="34" charset="0"/>
          <a:cs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B209C2"/>
          </a:solidFill>
          <a:latin typeface="Arial" pitchFamily="34" charset="0"/>
          <a:cs typeface="Arial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B209C2"/>
          </a:solidFill>
          <a:latin typeface="Arial" pitchFamily="34" charset="0"/>
          <a:cs typeface="Arial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B209C2"/>
          </a:solidFill>
          <a:latin typeface="Arial" pitchFamily="34" charset="0"/>
          <a:cs typeface="Arial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B209C2"/>
          </a:solidFill>
          <a:latin typeface="Arial" pitchFamily="34" charset="0"/>
          <a:cs typeface="Arial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B209C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DLL ppt bkgd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46088" y="131286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498725"/>
            <a:ext cx="8229600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119CC0-A9CE-4BA6-BEF1-E13A29411E6B}" type="datetimeFigureOut">
              <a:rPr lang="en-US"/>
              <a:pPr>
                <a:defRPr/>
              </a:pPr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C67A285-7EC6-4C1E-B3CD-6DD28883089B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2056" name="Picture 5" descr="db101orgLogo-final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339725"/>
            <a:ext cx="2971800" cy="881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mn.db101.org/eLearning/smartstart/DB101Y_Ch1_Intro.htm?_h=607" TargetMode="Externa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4884738" cy="10255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Giving Youth a 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Smart Start 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to Work and Benefits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endParaRPr lang="en-US" sz="2800" b="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can help </a:t>
            </a:r>
            <a:br>
              <a:rPr lang="en-US" dirty="0"/>
            </a:br>
            <a:r>
              <a:rPr lang="en-US" dirty="0"/>
              <a:t>show the critical connections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you help young people weave concepts together, they develop the effective, well-rounded life-planning skills that are crucial to success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936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Disability Benefits 101 – DB101.org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DB101.org brings together:</a:t>
            </a:r>
          </a:p>
          <a:p>
            <a:pPr lvl="1"/>
            <a:r>
              <a:rPr lang="en-US" sz="1600" dirty="0" smtClean="0"/>
              <a:t>Benefits information</a:t>
            </a:r>
          </a:p>
          <a:p>
            <a:pPr lvl="1"/>
            <a:r>
              <a:rPr lang="en-US" sz="1600" dirty="0" smtClean="0"/>
              <a:t>Tools</a:t>
            </a:r>
          </a:p>
          <a:p>
            <a:pPr lvl="1"/>
            <a:r>
              <a:rPr lang="en-US" sz="1600" dirty="0" err="1" smtClean="0"/>
              <a:t>Resouces</a:t>
            </a:r>
            <a:endParaRPr lang="en-US" sz="1600" dirty="0" smtClean="0"/>
          </a:p>
          <a:p>
            <a:pPr marL="457200" lvl="1" indent="0">
              <a:buNone/>
            </a:pPr>
            <a:r>
              <a:rPr lang="en-US" sz="1600" dirty="0" smtClean="0"/>
              <a:t>To make it easier to:</a:t>
            </a:r>
          </a:p>
          <a:p>
            <a:pPr lvl="1">
              <a:buFontTx/>
              <a:buChar char="-"/>
            </a:pPr>
            <a:r>
              <a:rPr lang="en-US" sz="1600" dirty="0" smtClean="0"/>
              <a:t>Understand benefits</a:t>
            </a:r>
          </a:p>
          <a:p>
            <a:pPr lvl="1">
              <a:buFontTx/>
              <a:buChar char="-"/>
            </a:pPr>
            <a:r>
              <a:rPr lang="en-US" sz="1600" dirty="0" smtClean="0"/>
              <a:t>Learn about work incentives</a:t>
            </a:r>
          </a:p>
          <a:p>
            <a:pPr lvl="1">
              <a:buFontTx/>
              <a:buChar char="-"/>
            </a:pPr>
            <a:r>
              <a:rPr lang="en-US" sz="1600" dirty="0" smtClean="0"/>
              <a:t>Plan for work and set goals</a:t>
            </a:r>
          </a:p>
          <a:p>
            <a:pPr lvl="1">
              <a:buFontTx/>
              <a:buChar char="-"/>
            </a:pPr>
            <a:r>
              <a:rPr lang="en-US" sz="1600" dirty="0" smtClean="0"/>
              <a:t>Build financial literacy</a:t>
            </a:r>
          </a:p>
          <a:p>
            <a:pPr lvl="1">
              <a:buFontTx/>
              <a:buChar char="-"/>
            </a:pPr>
            <a:r>
              <a:rPr lang="en-US" sz="1600" dirty="0" smtClean="0"/>
              <a:t>Manage benefits while working</a:t>
            </a:r>
          </a:p>
          <a:p>
            <a:pPr lvl="1">
              <a:buFontTx/>
              <a:buChar char="-"/>
            </a:pPr>
            <a:endParaRPr lang="en-US" sz="1600" dirty="0" smtClean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7983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DB101.org is for ALL in the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Students</a:t>
            </a:r>
          </a:p>
          <a:p>
            <a:r>
              <a:rPr lang="en-US" sz="1800" dirty="0" smtClean="0"/>
              <a:t>Parents </a:t>
            </a:r>
          </a:p>
          <a:p>
            <a:r>
              <a:rPr lang="en-US" sz="1800" dirty="0" smtClean="0"/>
              <a:t>Teachers</a:t>
            </a:r>
          </a:p>
          <a:p>
            <a:r>
              <a:rPr lang="en-US" sz="1800" dirty="0" smtClean="0"/>
              <a:t>Work coordinators</a:t>
            </a:r>
          </a:p>
          <a:p>
            <a:r>
              <a:rPr lang="en-US" sz="1800" dirty="0" smtClean="0"/>
              <a:t>Related services:</a:t>
            </a:r>
          </a:p>
          <a:p>
            <a:pPr lvl="1"/>
            <a:r>
              <a:rPr lang="en-US" sz="1400" dirty="0" smtClean="0"/>
              <a:t>Nurses</a:t>
            </a:r>
          </a:p>
          <a:p>
            <a:pPr lvl="1"/>
            <a:r>
              <a:rPr lang="en-US" sz="1400" dirty="0" smtClean="0"/>
              <a:t>Social workers</a:t>
            </a:r>
          </a:p>
          <a:p>
            <a:pPr lvl="1"/>
            <a:r>
              <a:rPr lang="en-US" sz="1400" dirty="0" smtClean="0"/>
              <a:t>Counselors</a:t>
            </a:r>
          </a:p>
          <a:p>
            <a:pPr lvl="1"/>
            <a:r>
              <a:rPr lang="en-US" sz="1400" dirty="0" smtClean="0"/>
              <a:t>other</a:t>
            </a:r>
          </a:p>
          <a:p>
            <a:r>
              <a:rPr lang="en-US" sz="1800" dirty="0" smtClean="0"/>
              <a:t>Employment planners for youth (i.e. VR)</a:t>
            </a:r>
          </a:p>
          <a:p>
            <a:r>
              <a:rPr lang="en-US" sz="1800" dirty="0" smtClean="0"/>
              <a:t>Youth in Transition workers</a:t>
            </a:r>
          </a:p>
        </p:txBody>
      </p:sp>
    </p:spTree>
    <p:extLst>
      <p:ext uri="{BB962C8B-B14F-4D97-AF65-F5344CB8AC3E}">
        <p14:creationId xmlns:p14="http://schemas.microsoft.com/office/powerpoint/2010/main" val="2463516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1585913"/>
            <a:ext cx="3446463" cy="530225"/>
          </a:xfrm>
        </p:spPr>
        <p:txBody>
          <a:bodyPr/>
          <a:lstStyle/>
          <a:p>
            <a:r>
              <a:rPr lang="en-US" altLang="en-US" sz="2400" smtClean="0"/>
              <a:t>DB101 for Young People</a:t>
            </a:r>
          </a:p>
        </p:txBody>
      </p:sp>
      <p:pic>
        <p:nvPicPr>
          <p:cNvPr id="23555" name="Picture 6" descr="young people and benefits webpage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4663" y="1065213"/>
            <a:ext cx="4008437" cy="5297487"/>
          </a:xfrm>
          <a:ln w="38100" cap="sq">
            <a:solidFill>
              <a:srgbClr val="000000"/>
            </a:solidFill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55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2235200"/>
            <a:ext cx="3251200" cy="38909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b="1" dirty="0" smtClean="0"/>
              <a:t>Content</a:t>
            </a:r>
            <a:r>
              <a:rPr lang="en-US" sz="2400" dirty="0" smtClean="0"/>
              <a:t>  - designed for  youth and their parents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b="1" dirty="0" smtClean="0"/>
              <a:t>School and Work Estimator  - </a:t>
            </a:r>
            <a:r>
              <a:rPr lang="en-US" sz="2400" dirty="0" smtClean="0"/>
              <a:t>to show how benefits might be impacted by working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DB101 Can be Used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8725"/>
            <a:ext cx="8029977" cy="3889196"/>
          </a:xfrm>
        </p:spPr>
        <p:txBody>
          <a:bodyPr/>
          <a:lstStyle/>
          <a:p>
            <a:r>
              <a:rPr lang="en-US" sz="2400" dirty="0" smtClean="0"/>
              <a:t>Independently</a:t>
            </a:r>
          </a:p>
          <a:p>
            <a:pPr lvl="1"/>
            <a:r>
              <a:rPr lang="en-US" sz="2400" dirty="0" smtClean="0"/>
              <a:t>By people with disabilities and their families to:</a:t>
            </a:r>
          </a:p>
          <a:p>
            <a:pPr lvl="2"/>
            <a:r>
              <a:rPr lang="en-US" dirty="0" smtClean="0"/>
              <a:t>Explore</a:t>
            </a:r>
          </a:p>
          <a:p>
            <a:pPr lvl="2"/>
            <a:r>
              <a:rPr lang="en-US" dirty="0" smtClean="0"/>
              <a:t>Understand benefits</a:t>
            </a:r>
          </a:p>
          <a:p>
            <a:pPr lvl="2"/>
            <a:r>
              <a:rPr lang="en-US" dirty="0" smtClean="0"/>
              <a:t>Learn about work incentives</a:t>
            </a:r>
          </a:p>
          <a:p>
            <a:pPr lvl="2"/>
            <a:r>
              <a:rPr lang="en-US" dirty="0" smtClean="0"/>
              <a:t>Create plans</a:t>
            </a:r>
          </a:p>
          <a:p>
            <a:pPr lvl="2"/>
            <a:r>
              <a:rPr lang="en-US" dirty="0" smtClean="0"/>
              <a:t>Connect to help and other resources</a:t>
            </a:r>
          </a:p>
          <a:p>
            <a:pPr marL="914400" lvl="2" indent="0">
              <a:buNone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40758327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8725"/>
            <a:ext cx="8229600" cy="3773286"/>
          </a:xfrm>
        </p:spPr>
        <p:txBody>
          <a:bodyPr/>
          <a:lstStyle/>
          <a:p>
            <a:r>
              <a:rPr lang="en-US" dirty="0" smtClean="0"/>
              <a:t>Facilitated</a:t>
            </a:r>
          </a:p>
          <a:p>
            <a:pPr lvl="1"/>
            <a:r>
              <a:rPr lang="en-US" dirty="0" smtClean="0"/>
              <a:t>Used with people with disabilities to:</a:t>
            </a:r>
          </a:p>
          <a:p>
            <a:pPr lvl="2"/>
            <a:r>
              <a:rPr lang="en-US" dirty="0" smtClean="0"/>
              <a:t>Introduce the site</a:t>
            </a:r>
          </a:p>
          <a:p>
            <a:pPr lvl="2"/>
            <a:r>
              <a:rPr lang="en-US" dirty="0" smtClean="0"/>
              <a:t>Gather information</a:t>
            </a:r>
          </a:p>
          <a:p>
            <a:pPr lvl="2"/>
            <a:r>
              <a:rPr lang="en-US" dirty="0" smtClean="0"/>
              <a:t>Explore possibility</a:t>
            </a:r>
          </a:p>
          <a:p>
            <a:pPr lvl="2"/>
            <a:r>
              <a:rPr lang="en-US" dirty="0" smtClean="0"/>
              <a:t>Debunk myths</a:t>
            </a:r>
          </a:p>
          <a:p>
            <a:pPr lvl="2"/>
            <a:r>
              <a:rPr lang="en-US" dirty="0" smtClean="0"/>
              <a:t>Build engagement</a:t>
            </a:r>
          </a:p>
          <a:p>
            <a:pPr lvl="2"/>
            <a:r>
              <a:rPr lang="en-US" dirty="0" smtClean="0"/>
              <a:t>Plan for work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503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Professional</a:t>
            </a:r>
          </a:p>
          <a:p>
            <a:pPr lvl="1"/>
            <a:r>
              <a:rPr lang="en-US" dirty="0" smtClean="0"/>
              <a:t>A comprehensive resource to use for:</a:t>
            </a:r>
          </a:p>
          <a:p>
            <a:pPr lvl="2"/>
            <a:r>
              <a:rPr lang="en-US" dirty="0" smtClean="0"/>
              <a:t> staff/agency training</a:t>
            </a:r>
          </a:p>
          <a:p>
            <a:pPr lvl="2"/>
            <a:r>
              <a:rPr lang="en-US" dirty="0" smtClean="0"/>
              <a:t>Reference</a:t>
            </a:r>
          </a:p>
          <a:p>
            <a:pPr lvl="2"/>
            <a:r>
              <a:rPr lang="en-US" dirty="0" smtClean="0"/>
              <a:t>Connections to help</a:t>
            </a:r>
          </a:p>
          <a:p>
            <a:pPr lvl="2"/>
            <a:r>
              <a:rPr lang="en-US" dirty="0" smtClean="0"/>
              <a:t>Manuals/applications access</a:t>
            </a:r>
          </a:p>
          <a:p>
            <a:pPr lvl="2"/>
            <a:r>
              <a:rPr lang="en-US" dirty="0" smtClean="0"/>
              <a:t>Clients’ benefits 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620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>
          <a:xfrm>
            <a:off x="446088" y="1201738"/>
            <a:ext cx="8229600" cy="1143000"/>
          </a:xfrm>
        </p:spPr>
        <p:txBody>
          <a:bodyPr/>
          <a:lstStyle/>
          <a:p>
            <a:pPr algn="l"/>
            <a:r>
              <a:rPr lang="en-US" altLang="en-US" dirty="0" smtClean="0"/>
              <a:t>    About the Disability Linkage Line</a:t>
            </a:r>
          </a:p>
        </p:txBody>
      </p:sp>
      <p:sp>
        <p:nvSpPr>
          <p:cNvPr id="23555" name="Rectangle 5"/>
          <p:cNvSpPr>
            <a:spLocks noGrp="1"/>
          </p:cNvSpPr>
          <p:nvPr>
            <p:ph type="body" idx="4294967295"/>
          </p:nvPr>
        </p:nvSpPr>
        <p:spPr>
          <a:xfrm>
            <a:off x="609600" y="2489200"/>
            <a:ext cx="8229600" cy="36274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 smtClean="0"/>
              <a:t>Free, statewide information and referral resource. </a:t>
            </a:r>
          </a:p>
          <a:p>
            <a:pPr>
              <a:lnSpc>
                <a:spcPct val="80000"/>
              </a:lnSpc>
            </a:pPr>
            <a:r>
              <a:rPr lang="en-US" altLang="en-US" dirty="0" smtClean="0"/>
              <a:t>Single access point for all disability related questions.   </a:t>
            </a:r>
          </a:p>
          <a:p>
            <a:pPr>
              <a:lnSpc>
                <a:spcPct val="80000"/>
              </a:lnSpc>
            </a:pPr>
            <a:r>
              <a:rPr lang="en-US" altLang="en-US" dirty="0" smtClean="0"/>
              <a:t>Trained options counselors provide one-to-one assistance. </a:t>
            </a:r>
          </a:p>
          <a:p>
            <a:pPr>
              <a:lnSpc>
                <a:spcPct val="80000"/>
              </a:lnSpc>
            </a:pPr>
            <a:r>
              <a:rPr lang="en-US" altLang="en-US" b="1" dirty="0" smtClean="0"/>
              <a:t>There is no wrong call to the DLL</a:t>
            </a:r>
            <a:r>
              <a:rPr lang="en-US" altLang="en-US" sz="2400" dirty="0" smtClean="0"/>
              <a:t>.</a:t>
            </a:r>
          </a:p>
          <a:p>
            <a:pPr>
              <a:lnSpc>
                <a:spcPct val="80000"/>
              </a:lnSpc>
            </a:pPr>
            <a:r>
              <a:rPr lang="en-US" altLang="en-US" dirty="0" smtClean="0"/>
              <a:t>Also accessed as online chat on db101.org.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A Smart Start Toolkit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 complete, ready-to-use education package about work and benefits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600" b="1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000" i="1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Intended for all professionals who work with youth in transition and their families</a:t>
            </a:r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800" b="1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1600" b="1" i="1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Components:</a:t>
            </a:r>
          </a:p>
          <a:p>
            <a:pPr marL="457200" lvl="1" indent="0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800" b="1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Facilitator’s Guide </a:t>
            </a:r>
            <a:r>
              <a:rPr lang="en-US" altLang="en-US" sz="18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that provides background on benefits planning and work planning</a:t>
            </a:r>
            <a:endParaRPr lang="en-US" altLang="en-US" sz="1800" b="1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800" b="1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30 minute video </a:t>
            </a:r>
            <a:r>
              <a:rPr lang="en-US" altLang="en-US" sz="18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broken into 6 chapters</a:t>
            </a:r>
          </a:p>
          <a:p>
            <a:pPr marL="457200" lvl="1" indent="0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800" b="1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Sample Learning Plans </a:t>
            </a:r>
            <a:r>
              <a:rPr lang="en-US" altLang="en-US" sz="18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en-US" altLang="en-US" sz="1800" b="1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Activities</a:t>
            </a:r>
            <a:r>
              <a:rPr lang="en-US" altLang="en-US" sz="18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for each chapter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1875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3"/>
          <p:cNvSpPr>
            <a:spLocks noGrp="1"/>
          </p:cNvSpPr>
          <p:nvPr>
            <p:ph type="title"/>
          </p:nvPr>
        </p:nvSpPr>
        <p:spPr>
          <a:xfrm>
            <a:off x="457200" y="1355725"/>
            <a:ext cx="8229600" cy="1143000"/>
          </a:xfrm>
        </p:spPr>
        <p:txBody>
          <a:bodyPr/>
          <a:lstStyle/>
          <a:p>
            <a:r>
              <a:rPr lang="en-US" altLang="en-US" smtClean="0"/>
              <a:t>Goals of using </a:t>
            </a:r>
            <a:r>
              <a:rPr lang="en-US" altLang="en-US" i="1" smtClean="0"/>
              <a:t>Get a Smart Start</a:t>
            </a:r>
            <a:endParaRPr lang="en-US" altLang="en-US" smtClean="0"/>
          </a:p>
        </p:txBody>
      </p:sp>
      <p:sp>
        <p:nvSpPr>
          <p:cNvPr id="26627" name="Rectangle 4"/>
          <p:cNvSpPr>
            <a:spLocks noGrp="1"/>
          </p:cNvSpPr>
          <p:nvPr>
            <p:ph idx="1"/>
          </p:nvPr>
        </p:nvSpPr>
        <p:spPr>
          <a:xfrm>
            <a:off x="457200" y="2700338"/>
            <a:ext cx="8229600" cy="36274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altLang="en-US" sz="2400" smtClean="0"/>
              <a:t>Put “Benefits” on the radar.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endParaRPr lang="en-US" altLang="en-US" sz="800" smtClean="0"/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altLang="en-US" sz="2400" smtClean="0">
                <a:solidFill>
                  <a:srgbClr val="0070C0"/>
                </a:solidFill>
              </a:rPr>
              <a:t>Introduce benefits as </a:t>
            </a:r>
            <a:r>
              <a:rPr lang="en-US" altLang="en-US" sz="2400" i="1" smtClean="0">
                <a:solidFill>
                  <a:srgbClr val="0070C0"/>
                </a:solidFill>
              </a:rPr>
              <a:t>bridge</a:t>
            </a:r>
            <a:r>
              <a:rPr lang="en-US" altLang="en-US" sz="2400" smtClean="0">
                <a:solidFill>
                  <a:srgbClr val="0070C0"/>
                </a:solidFill>
              </a:rPr>
              <a:t> to support independence.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endParaRPr lang="en-US" altLang="en-US" sz="800" smtClean="0">
              <a:solidFill>
                <a:srgbClr val="0070C0"/>
              </a:solidFill>
            </a:endParaRP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altLang="en-US" sz="2400" smtClean="0"/>
              <a:t>Help break down the myths and barriers about work and benefits.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endParaRPr lang="en-US" altLang="en-US" sz="800" smtClean="0"/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altLang="en-US" sz="2400" smtClean="0">
                <a:solidFill>
                  <a:schemeClr val="accent1"/>
                </a:solidFill>
              </a:rPr>
              <a:t>Build self-advocacy skills and give resources to refer to when faced with benefits and work questions.</a:t>
            </a:r>
          </a:p>
          <a:p>
            <a:pPr eaLnBrk="1" hangingPunct="1">
              <a:lnSpc>
                <a:spcPct val="80000"/>
              </a:lnSpc>
            </a:pPr>
            <a:endParaRPr lang="en-US" altLang="en-US" sz="140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1400" smtClean="0"/>
          </a:p>
          <a:p>
            <a:pPr eaLnBrk="1" hangingPunct="1">
              <a:lnSpc>
                <a:spcPct val="80000"/>
              </a:lnSpc>
            </a:pPr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46088" y="12128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 Purpose of this presentation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612775" y="2543175"/>
            <a:ext cx="8229600" cy="3627438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en-US" sz="2800" smtClean="0">
                <a:solidFill>
                  <a:srgbClr val="0066CC"/>
                </a:solidFill>
              </a:rPr>
              <a:t>Help you understand how </a:t>
            </a:r>
            <a:r>
              <a:rPr lang="en-US" altLang="en-US" sz="2800" b="1" smtClean="0">
                <a:solidFill>
                  <a:srgbClr val="0066CC"/>
                </a:solidFill>
              </a:rPr>
              <a:t>benefits planning</a:t>
            </a:r>
            <a:r>
              <a:rPr lang="en-US" altLang="en-US" sz="2800" smtClean="0">
                <a:solidFill>
                  <a:srgbClr val="0066CC"/>
                </a:solidFill>
              </a:rPr>
              <a:t> is connected and critical to work planning and how </a:t>
            </a:r>
            <a:r>
              <a:rPr lang="en-US" altLang="en-US" sz="2800" b="1" smtClean="0">
                <a:solidFill>
                  <a:srgbClr val="0066CC"/>
                </a:solidFill>
              </a:rPr>
              <a:t>YOU</a:t>
            </a:r>
            <a:r>
              <a:rPr lang="en-US" altLang="en-US" sz="2800" smtClean="0">
                <a:solidFill>
                  <a:srgbClr val="0066CC"/>
                </a:solidFill>
              </a:rPr>
              <a:t> have a role</a:t>
            </a:r>
          </a:p>
          <a:p>
            <a:pPr eaLnBrk="1" hangingPunct="1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altLang="en-US" sz="1800" smtClean="0"/>
          </a:p>
          <a:p>
            <a:pPr eaLnBrk="1" hangingPunct="1">
              <a:spcAft>
                <a:spcPts val="600"/>
              </a:spcAft>
            </a:pPr>
            <a:r>
              <a:rPr lang="en-US" altLang="en-US" sz="2800" smtClean="0"/>
              <a:t>Introduce you to new resources &amp; tools designed just for you to help you integrate benefits planning into your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which students should I use the Toolkit?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/>
              <a:t>Students who </a:t>
            </a:r>
            <a:r>
              <a:rPr lang="en-US" sz="1600" dirty="0" smtClean="0"/>
              <a:t>are </a:t>
            </a:r>
            <a:r>
              <a:rPr lang="en-US" sz="1600" dirty="0"/>
              <a:t>on a public benefit now; </a:t>
            </a:r>
            <a:r>
              <a:rPr lang="en-US" sz="1600" dirty="0" smtClean="0"/>
              <a:t>might </a:t>
            </a:r>
            <a:r>
              <a:rPr lang="en-US" sz="1600" dirty="0"/>
              <a:t>transition to benefits when they are older. </a:t>
            </a: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Tips</a:t>
            </a:r>
            <a:r>
              <a:rPr lang="en-US" sz="1600" dirty="0"/>
              <a:t>:</a:t>
            </a:r>
          </a:p>
          <a:p>
            <a:r>
              <a:rPr lang="en-US" sz="1600" dirty="0" smtClean="0"/>
              <a:t>Students </a:t>
            </a:r>
            <a:r>
              <a:rPr lang="en-US" sz="1600" dirty="0"/>
              <a:t>&amp; families who don’t receive public benefits also need basic information about benefits – they’re only one job loss, accident or illness away from receiving benefits themselves.  </a:t>
            </a:r>
          </a:p>
          <a:p>
            <a:r>
              <a:rPr lang="en-US" sz="1600" dirty="0" smtClean="0"/>
              <a:t>The </a:t>
            </a:r>
            <a:r>
              <a:rPr lang="en-US" sz="1600" dirty="0"/>
              <a:t>Toolkit can be used to support financial literacy and life planning for all students … or tailored to meet your students’ specific needs.   </a:t>
            </a:r>
          </a:p>
          <a:p>
            <a:r>
              <a:rPr lang="en-US" sz="1600" dirty="0" smtClean="0"/>
              <a:t>You </a:t>
            </a:r>
            <a:r>
              <a:rPr lang="en-US" sz="1600" dirty="0"/>
              <a:t>don’t have to be a benefits expert to help the youth you teach or support. (Really!)  The Get a Smart Start Toolkit is designed to be used by all kinds of professionals.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4293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Examples of how it can be used</a:t>
            </a:r>
          </a:p>
        </p:txBody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altLang="en-US" sz="2400" smtClean="0"/>
              <a:t>School Work Coordinators or Transition Plus Programs can use it as a </a:t>
            </a:r>
            <a:r>
              <a:rPr lang="en-US" altLang="en-US" sz="2400" b="1" smtClean="0"/>
              <a:t>classroom curriculum</a:t>
            </a:r>
            <a:r>
              <a:rPr lang="en-US" altLang="en-US" sz="2400" smtClean="0"/>
              <a:t>.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altLang="en-US" sz="2400" smtClean="0">
                <a:solidFill>
                  <a:srgbClr val="0070C0"/>
                </a:solidFill>
              </a:rPr>
              <a:t>Special Education Teachers can use it to improve engagement in </a:t>
            </a:r>
            <a:r>
              <a:rPr lang="en-US" altLang="en-US" sz="2400" b="1" smtClean="0">
                <a:solidFill>
                  <a:srgbClr val="0070C0"/>
                </a:solidFill>
              </a:rPr>
              <a:t>Individualized Education Program (IEP) work activities</a:t>
            </a:r>
            <a:r>
              <a:rPr lang="en-US" altLang="en-US" sz="2400" smtClean="0">
                <a:solidFill>
                  <a:schemeClr val="tx2"/>
                </a:solidFill>
              </a:rPr>
              <a:t>.</a:t>
            </a:r>
          </a:p>
          <a:p>
            <a:pPr>
              <a:lnSpc>
                <a:spcPct val="80000"/>
              </a:lnSpc>
            </a:pPr>
            <a:r>
              <a:rPr lang="en-US" altLang="en-US" sz="2400" smtClean="0"/>
              <a:t>Vocational rehabilitation youth in transition workers can use it to </a:t>
            </a:r>
            <a:r>
              <a:rPr lang="en-US" altLang="en-US" sz="2400" b="1" smtClean="0"/>
              <a:t>incorporate benefits education</a:t>
            </a:r>
            <a:r>
              <a:rPr lang="en-US" altLang="en-US" sz="2400" smtClean="0"/>
              <a:t> in their work.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altLang="en-US" sz="2400" smtClean="0">
                <a:solidFill>
                  <a:srgbClr val="0070C0"/>
                </a:solidFill>
              </a:rPr>
              <a:t>Non-profit youth transition programs can use it to design a </a:t>
            </a:r>
            <a:r>
              <a:rPr lang="en-US" altLang="en-US" sz="2400" b="1" smtClean="0">
                <a:solidFill>
                  <a:srgbClr val="0070C0"/>
                </a:solidFill>
              </a:rPr>
              <a:t>workshop</a:t>
            </a:r>
            <a:r>
              <a:rPr lang="en-US" altLang="en-US" sz="2400" smtClean="0">
                <a:solidFill>
                  <a:srgbClr val="0070C0"/>
                </a:solidFill>
              </a:rPr>
              <a:t>.</a:t>
            </a:r>
          </a:p>
          <a:p>
            <a:pPr>
              <a:lnSpc>
                <a:spcPct val="80000"/>
              </a:lnSpc>
            </a:pPr>
            <a:r>
              <a:rPr lang="en-US" altLang="en-US" sz="2400" smtClean="0"/>
              <a:t> Youth with disabilities and their families can view the video and do the activities on their own.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Facilitator’s Guide &amp; Activities</a:t>
            </a:r>
          </a:p>
        </p:txBody>
      </p:sp>
      <p:pic>
        <p:nvPicPr>
          <p:cNvPr id="5" name="Content Placeholder 4" descr="Youth in Transition workbook snapshot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48185" y="2455863"/>
            <a:ext cx="2856629" cy="36703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Background information</a:t>
            </a:r>
          </a:p>
          <a:p>
            <a:r>
              <a:rPr lang="en-US" dirty="0"/>
              <a:t>Toolkit applications</a:t>
            </a:r>
          </a:p>
          <a:p>
            <a:r>
              <a:rPr lang="en-US" dirty="0"/>
              <a:t>How to engage families</a:t>
            </a:r>
          </a:p>
          <a:p>
            <a:r>
              <a:rPr lang="en-US" dirty="0"/>
              <a:t>Sample activities for you &amp; youth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618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Introductory Chapter of Video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65566" y="2342907"/>
            <a:ext cx="4038600" cy="433158"/>
          </a:xfrm>
        </p:spPr>
        <p:txBody>
          <a:bodyPr/>
          <a:lstStyle/>
          <a:p>
            <a:r>
              <a:rPr lang="en-US" altLang="en-US" sz="1600" dirty="0">
                <a:solidFill>
                  <a:prstClr val="black"/>
                </a:solidFill>
                <a:ea typeface="+mj-ea"/>
                <a:cs typeface="+mj-cs"/>
                <a:hlinkClick r:id="rId2" tooltip="http://mn.db101.org/eLearning/smartstart/DB101Y_Ch1_Intro.htm?_h=607"/>
              </a:rPr>
              <a:t>Introductory Video</a:t>
            </a:r>
            <a:endParaRPr lang="en-US" dirty="0"/>
          </a:p>
        </p:txBody>
      </p:sp>
      <p:pic>
        <p:nvPicPr>
          <p:cNvPr id="5" name="Content Placeholder 4" descr="Disability Benefits 101 website snapshot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974669" y="3011195"/>
            <a:ext cx="4983480" cy="345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6861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088" y="1312863"/>
            <a:ext cx="8229600" cy="1743846"/>
          </a:xfrm>
        </p:spPr>
        <p:txBody>
          <a:bodyPr/>
          <a:lstStyle/>
          <a:p>
            <a:r>
              <a:rPr lang="en-US" altLang="en-US" sz="4000" dirty="0">
                <a:solidFill>
                  <a:prstClr val="black"/>
                </a:solidFill>
              </a:rPr>
              <a:t>Finding the </a:t>
            </a:r>
            <a:br>
              <a:rPr lang="en-US" altLang="en-US" sz="4000" dirty="0">
                <a:solidFill>
                  <a:prstClr val="black"/>
                </a:solidFill>
              </a:rPr>
            </a:br>
            <a:r>
              <a:rPr lang="en-US" altLang="en-US" sz="4000" i="1" dirty="0">
                <a:solidFill>
                  <a:prstClr val="black"/>
                </a:solidFill>
              </a:rPr>
              <a:t>Get a Smart Start </a:t>
            </a:r>
            <a:r>
              <a:rPr lang="en-US" altLang="en-US" sz="4000" dirty="0">
                <a:solidFill>
                  <a:prstClr val="black"/>
                </a:solidFill>
              </a:rPr>
              <a:t>Materials:</a:t>
            </a:r>
            <a:br>
              <a:rPr lang="en-US" altLang="en-US" sz="4000" dirty="0">
                <a:solidFill>
                  <a:prstClr val="black"/>
                </a:solidFill>
              </a:rPr>
            </a:br>
            <a:r>
              <a:rPr lang="en-US" altLang="en-US" sz="3600" dirty="0">
                <a:solidFill>
                  <a:prstClr val="black"/>
                </a:solidFill>
              </a:rPr>
              <a:t>db101.org&gt;Partners Tab&gt;Get a Smart Start</a:t>
            </a:r>
            <a:endParaRPr lang="en-US" dirty="0"/>
          </a:p>
        </p:txBody>
      </p:sp>
      <p:pic>
        <p:nvPicPr>
          <p:cNvPr id="5" name="Content Placeholder 4" descr="Disability Beneftis 101 Partners website snapshot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31726" y="3265714"/>
            <a:ext cx="5458324" cy="323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6051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What You Can Do Next</a:t>
            </a:r>
          </a:p>
        </p:txBody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Learn more about the importance of teaching about benefits planning – DB101.org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solidFill>
                  <a:srgbClr val="0070C0"/>
                </a:solidFill>
              </a:rPr>
              <a:t>Share the site and information with staff and colleagues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Take the steps to integrate benefits planning into your work with youth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use the </a:t>
            </a:r>
            <a:r>
              <a:rPr lang="en-US" altLang="en-US" sz="2400" i="1" smtClean="0"/>
              <a:t>Get a Smart Start</a:t>
            </a:r>
            <a:r>
              <a:rPr lang="en-US" altLang="en-US" sz="2400" smtClean="0"/>
              <a:t> materials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solidFill>
                  <a:srgbClr val="0070C0"/>
                </a:solidFill>
              </a:rPr>
              <a:t>Continually use DB101 and DLL along the way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prstClr val="black"/>
                </a:solidFill>
              </a:rPr>
              <a:t>DLL, DB101 &amp; WIC:</a:t>
            </a:r>
            <a:br>
              <a:rPr lang="en-US" altLang="en-US" dirty="0">
                <a:solidFill>
                  <a:prstClr val="black"/>
                </a:solidFill>
              </a:rPr>
            </a:br>
            <a:r>
              <a:rPr lang="en-US" altLang="en-US" sz="2800" dirty="0">
                <a:solidFill>
                  <a:prstClr val="black"/>
                </a:solidFill>
              </a:rPr>
              <a:t>Working Together to Expand Benefits Planning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943799"/>
            <a:ext cx="4038600" cy="2072338"/>
          </a:xfrm>
        </p:spPr>
        <p:txBody>
          <a:bodyPr/>
          <a:lstStyle/>
          <a:p>
            <a:pPr marL="0" lvl="0" indent="0" algn="ctr" eaLnBrk="1" hangingPunct="1">
              <a:buNone/>
            </a:pPr>
            <a:r>
              <a:rPr lang="en-US" altLang="en-US" sz="2400" dirty="0">
                <a:solidFill>
                  <a:srgbClr val="7A7A7A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DB101 supports </a:t>
            </a:r>
            <a:r>
              <a:rPr lang="en-US" altLang="en-US" sz="2400" b="1" dirty="0">
                <a:solidFill>
                  <a:srgbClr val="7A7A7A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exploration &amp; information gathering</a:t>
            </a:r>
            <a:r>
              <a:rPr lang="en-US" altLang="en-US" sz="2400" dirty="0">
                <a:solidFill>
                  <a:srgbClr val="7A7A7A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to help clients overcome barriers, get engaged and make work a part of their plan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7088" y="2943799"/>
            <a:ext cx="4038600" cy="2072338"/>
          </a:xfrm>
        </p:spPr>
        <p:txBody>
          <a:bodyPr/>
          <a:lstStyle/>
          <a:p>
            <a:pPr marL="0" lvl="0" indent="0" algn="ctr" eaLnBrk="1" hangingPunct="1">
              <a:buNone/>
            </a:pPr>
            <a:r>
              <a:rPr lang="en-US" altLang="en-US" sz="2400" dirty="0">
                <a:solidFill>
                  <a:srgbClr val="7A7A7A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Work Incentives Connection helps people remove barriers, develop a </a:t>
            </a:r>
            <a:r>
              <a:rPr lang="en-US" altLang="en-US" sz="2400" b="1" dirty="0">
                <a:solidFill>
                  <a:srgbClr val="7A7A7A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formal benefits plan and mange their plan</a:t>
            </a:r>
            <a:r>
              <a:rPr lang="en-US" altLang="en-US" sz="2400" dirty="0">
                <a:solidFill>
                  <a:srgbClr val="7A7A7A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to make work profitable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7646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Behind the Scenes Coordination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4294967295"/>
          </p:nvPr>
        </p:nvSpPr>
        <p:spPr>
          <a:xfrm>
            <a:off x="457200" y="2417763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DLL, DB 101 &amp; Connection staff are connected by an </a:t>
            </a:r>
            <a:r>
              <a:rPr lang="en-US" altLang="en-US" sz="2800" u="sng" smtClean="0"/>
              <a:t>instant messaging tool </a:t>
            </a:r>
            <a:r>
              <a:rPr lang="en-US" altLang="en-US" sz="2800" smtClean="0"/>
              <a:t>which allows:</a:t>
            </a:r>
          </a:p>
          <a:p>
            <a:pPr lvl="1" eaLnBrk="1" hangingPunct="1"/>
            <a:r>
              <a:rPr lang="en-US" altLang="en-US" sz="2400" smtClean="0"/>
              <a:t> state benefits to be verified</a:t>
            </a:r>
          </a:p>
          <a:p>
            <a:pPr lvl="1" eaLnBrk="1" hangingPunct="1"/>
            <a:r>
              <a:rPr lang="en-US" altLang="en-US" sz="2400" smtClean="0"/>
              <a:t>technical assistance to be provided to DLL </a:t>
            </a:r>
          </a:p>
          <a:p>
            <a:pPr lvl="1" eaLnBrk="1" hangingPunct="1"/>
            <a:r>
              <a:rPr lang="en-US" altLang="en-US" sz="2400" smtClean="0"/>
              <a:t>information to be shared and discussed---mutual decisions made about how best to proceed</a:t>
            </a:r>
          </a:p>
          <a:p>
            <a:pPr lvl="1" eaLnBrk="1" hangingPunct="1"/>
            <a:r>
              <a:rPr lang="en-US" altLang="en-US" sz="2400" smtClean="0"/>
              <a:t>problem-solving issues with state benefits</a:t>
            </a:r>
          </a:p>
          <a:p>
            <a:pPr lvl="1" eaLnBrk="1" hangingPunct="1"/>
            <a:r>
              <a:rPr lang="en-US" altLang="en-US" sz="2400" smtClean="0"/>
              <a:t>“soft” handoffs to best resource</a:t>
            </a:r>
          </a:p>
          <a:p>
            <a:pPr lvl="1" eaLnBrk="1" hangingPunct="1"/>
            <a:endParaRPr lang="en-US" alt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Issues</a:t>
            </a:r>
          </a:p>
        </p:txBody>
      </p:sp>
      <p:sp>
        <p:nvSpPr>
          <p:cNvPr id="7171" name="Rectangle 3"/>
          <p:cNvSpPr>
            <a:spLocks noGrp="1"/>
          </p:cNvSpPr>
          <p:nvPr>
            <p:ph type="body" idx="1"/>
          </p:nvPr>
        </p:nvSpPr>
        <p:spPr>
          <a:xfrm>
            <a:off x="612775" y="2498725"/>
            <a:ext cx="8229600" cy="36274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en-US" sz="2400" smtClean="0"/>
              <a:t>Reliance on public benefits </a:t>
            </a:r>
            <a:r>
              <a:rPr lang="en-US" altLang="en-US" sz="2400" i="1" smtClean="0"/>
              <a:t>alone</a:t>
            </a:r>
            <a:r>
              <a:rPr lang="en-US" altLang="en-US" sz="2400" smtClean="0"/>
              <a:t> is a path to poverty.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endParaRPr lang="en-US" altLang="en-US" sz="800" smtClean="0"/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en-US" sz="2400" smtClean="0">
                <a:solidFill>
                  <a:srgbClr val="0070C0"/>
                </a:solidFill>
              </a:rPr>
              <a:t>Competitive employment is important for </a:t>
            </a:r>
            <a:r>
              <a:rPr lang="en-US" altLang="en-US" sz="2400" i="1" smtClean="0">
                <a:solidFill>
                  <a:srgbClr val="0070C0"/>
                </a:solidFill>
              </a:rPr>
              <a:t>all</a:t>
            </a:r>
            <a:r>
              <a:rPr lang="en-US" altLang="en-US" sz="2400" smtClean="0">
                <a:solidFill>
                  <a:srgbClr val="0070C0"/>
                </a:solidFill>
              </a:rPr>
              <a:t> people, including people with disabilities.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endParaRPr lang="en-US" altLang="en-US" sz="800" smtClean="0">
              <a:solidFill>
                <a:srgbClr val="0070C0"/>
              </a:solidFill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en-US" sz="2400" smtClean="0"/>
              <a:t>Public benefits can be used as a </a:t>
            </a:r>
            <a:r>
              <a:rPr lang="en-US" altLang="en-US" sz="2400" i="1" smtClean="0"/>
              <a:t>bridge</a:t>
            </a:r>
            <a:r>
              <a:rPr lang="en-US" altLang="en-US" sz="2400" smtClean="0"/>
              <a:t> to a better life when combined with employment.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endParaRPr lang="en-US" altLang="en-US" sz="800" smtClean="0"/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en-US" sz="2400" smtClean="0">
                <a:solidFill>
                  <a:srgbClr val="0070C0"/>
                </a:solidFill>
              </a:rPr>
              <a:t>Benefits planning integrated into employment planning </a:t>
            </a:r>
            <a:r>
              <a:rPr lang="en-US" altLang="en-US" sz="2400" b="1" smtClean="0">
                <a:solidFill>
                  <a:srgbClr val="0070C0"/>
                </a:solidFill>
              </a:rPr>
              <a:t>improves outcomes for youth</a:t>
            </a:r>
            <a:r>
              <a:rPr lang="en-US" altLang="en-US" sz="2400" smtClean="0">
                <a:solidFill>
                  <a:srgbClr val="0070C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446088" y="1457325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Poverty &amp; Disability:</a:t>
            </a:r>
            <a:br>
              <a:rPr lang="en-US" altLang="en-US" dirty="0" smtClean="0"/>
            </a:br>
            <a:r>
              <a:rPr lang="en-US" altLang="en-US" sz="3600" dirty="0" smtClean="0"/>
              <a:t>The Inextricable Connection</a:t>
            </a:r>
          </a:p>
        </p:txBody>
      </p:sp>
      <p:sp>
        <p:nvSpPr>
          <p:cNvPr id="8195" name="Rectangle 3"/>
          <p:cNvSpPr>
            <a:spLocks noGrp="1"/>
          </p:cNvSpPr>
          <p:nvPr>
            <p:ph type="body" idx="1"/>
          </p:nvPr>
        </p:nvSpPr>
        <p:spPr>
          <a:xfrm>
            <a:off x="446088" y="2984500"/>
            <a:ext cx="8431212" cy="3627438"/>
          </a:xfrm>
        </p:spPr>
        <p:txBody>
          <a:bodyPr/>
          <a:lstStyle/>
          <a:p>
            <a:r>
              <a:rPr lang="en-US" altLang="en-US" sz="2000" dirty="0" smtClean="0"/>
              <a:t>People with disabilities are poorer, as a group, than the general population.</a:t>
            </a:r>
          </a:p>
          <a:p>
            <a:r>
              <a:rPr lang="en-US" altLang="en-US" sz="2000" dirty="0" smtClean="0"/>
              <a:t>People living in poverty are more likely than others to be disabled.</a:t>
            </a:r>
          </a:p>
          <a:p>
            <a:endParaRPr lang="en-US" altLang="en-US" sz="2000" dirty="0"/>
          </a:p>
          <a:p>
            <a:r>
              <a:rPr lang="en-US" altLang="en-US" sz="2000" dirty="0" smtClean="0"/>
              <a:t>People with no reported disability in the labor force: 70.1%</a:t>
            </a:r>
          </a:p>
          <a:p>
            <a:r>
              <a:rPr lang="en-US" altLang="en-US" sz="2000" dirty="0" smtClean="0"/>
              <a:t>People with reported disability in the labor force: 21.9%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solidFill>
                  <a:prstClr val="black"/>
                </a:solidFill>
              </a:rPr>
              <a:t>But competitive work IS an option, and professionals are KEY to supporting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defTabSz="457200" eaLnBrk="1" hangingPunct="1">
              <a:spcBef>
                <a:spcPct val="0"/>
              </a:spcBef>
              <a:buNone/>
            </a:pP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people with disabilities are encouraged and supported in exploring work as a viable option to build wealth and social well being.”</a:t>
            </a:r>
          </a:p>
          <a:p>
            <a:pPr marL="0" lvl="0" indent="0" defTabSz="457200" eaLnBrk="1" hangingPunct="1">
              <a:spcBef>
                <a:spcPct val="0"/>
              </a:spcBef>
              <a:buNone/>
            </a:pPr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 defTabSz="457200" eaLnBrk="1" hangingPunct="1">
              <a:spcBef>
                <a:spcPct val="0"/>
              </a:spcBef>
              <a:buFontTx/>
              <a:buChar char="-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Consortium for Health Systems Development</a:t>
            </a:r>
          </a:p>
          <a:p>
            <a:pPr marL="171450" lvl="0" indent="-171450" defTabSz="457200" eaLnBrk="1" hangingPunct="1">
              <a:spcBef>
                <a:spcPct val="0"/>
              </a:spcBef>
              <a:buFontTx/>
              <a:buChar char="-"/>
            </a:pPr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defTabSz="457200" eaLnBrk="1" hangingPunct="1">
              <a:spcBef>
                <a:spcPct val="0"/>
              </a:spcBef>
              <a:buNone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“Most consumers are motivated to work, provided they perceive that the professionals helping them also embrace the belief in the importance of work and genuinely believe they can work.”</a:t>
            </a:r>
          </a:p>
          <a:p>
            <a:pPr marL="0" lvl="0" indent="0" defTabSz="457200" eaLnBrk="1" hangingPunct="1">
              <a:spcBef>
                <a:spcPct val="0"/>
              </a:spcBef>
              <a:buNone/>
            </a:pPr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defTabSz="457200" eaLnBrk="1" hangingPunct="1">
              <a:spcBef>
                <a:spcPct val="0"/>
              </a:spcBef>
              <a:buNone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Rogers,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Walsch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Masotta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Danley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1991</a:t>
            </a:r>
          </a:p>
          <a:p>
            <a:pPr marL="171450" lvl="0" indent="-171450" defTabSz="457200" eaLnBrk="1" hangingPunct="1">
              <a:spcBef>
                <a:spcPct val="0"/>
              </a:spcBef>
              <a:buFontTx/>
              <a:buChar char="-"/>
            </a:pPr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defTabSz="457200" eaLnBrk="1" hangingPunct="1">
              <a:spcBef>
                <a:spcPct val="0"/>
              </a:spcBef>
              <a:buNone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“Educators and social workers are the gatekeepers and unless they are taught and apply employment first principles, individuals are too often steered towards segregated programs.”</a:t>
            </a:r>
          </a:p>
          <a:p>
            <a:pPr marL="0" lvl="0" indent="0" defTabSz="457200" eaLnBrk="1" hangingPunct="1">
              <a:spcBef>
                <a:spcPct val="0"/>
              </a:spcBef>
              <a:buNone/>
            </a:pPr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defTabSz="457200" eaLnBrk="1" hangingPunct="1">
              <a:spcBef>
                <a:spcPct val="0"/>
              </a:spcBef>
              <a:buNone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Minnesota Employment First Coalition Report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375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xfrm>
            <a:off x="298450" y="1512888"/>
            <a:ext cx="8569325" cy="1143000"/>
          </a:xfrm>
        </p:spPr>
        <p:txBody>
          <a:bodyPr/>
          <a:lstStyle/>
          <a:p>
            <a:r>
              <a:rPr lang="en-US" altLang="en-US" sz="3600" b="1" smtClean="0"/>
              <a:t>Fear of Losing Benefits</a:t>
            </a:r>
            <a:r>
              <a:rPr lang="en-US" altLang="en-US" sz="3200" b="1" smtClean="0"/>
              <a:t>:  </a:t>
            </a:r>
            <a:br>
              <a:rPr lang="en-US" altLang="en-US" sz="3200" b="1" smtClean="0"/>
            </a:br>
            <a:r>
              <a:rPr lang="en-US" altLang="en-US" sz="3200" smtClean="0"/>
              <a:t>a primary barrier to seeking work</a:t>
            </a:r>
            <a:endParaRPr lang="en-US" altLang="en-US" sz="3200" b="1" smtClean="0"/>
          </a:p>
        </p:txBody>
      </p:sp>
      <p:sp>
        <p:nvSpPr>
          <p:cNvPr id="11267" name="Rectangle 3"/>
          <p:cNvSpPr>
            <a:spLocks noGrp="1"/>
          </p:cNvSpPr>
          <p:nvPr>
            <p:ph type="body" idx="1"/>
          </p:nvPr>
        </p:nvSpPr>
        <p:spPr>
          <a:xfrm>
            <a:off x="457200" y="2976563"/>
            <a:ext cx="8229600" cy="36274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 smtClean="0">
                <a:solidFill>
                  <a:srgbClr val="0066CC"/>
                </a:solidFill>
              </a:rPr>
              <a:t>But…little known</a:t>
            </a:r>
            <a:r>
              <a:rPr lang="en-US" altLang="en-US" smtClean="0">
                <a:solidFill>
                  <a:srgbClr val="0066CC"/>
                </a:solidFill>
              </a:rPr>
              <a:t>: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400" smtClean="0">
                <a:solidFill>
                  <a:srgbClr val="0066CC"/>
                </a:solidFill>
              </a:rPr>
              <a:t>Once you get on Social Security Benefits, the SSA (Social Security Administration) has developed </a:t>
            </a:r>
            <a:r>
              <a:rPr lang="en-US" altLang="en-US" sz="2400" b="1" smtClean="0">
                <a:solidFill>
                  <a:srgbClr val="0066CC"/>
                </a:solidFill>
              </a:rPr>
              <a:t>policies and services</a:t>
            </a:r>
            <a:r>
              <a:rPr lang="en-US" altLang="en-US" sz="2400" smtClean="0">
                <a:solidFill>
                  <a:srgbClr val="0066CC"/>
                </a:solidFill>
              </a:rPr>
              <a:t> that help SSA beneficiaries reach their work goals.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400" smtClean="0">
                <a:solidFill>
                  <a:srgbClr val="0066CC"/>
                </a:solidFill>
              </a:rPr>
              <a:t>People on SSI (Social Security Income) are </a:t>
            </a:r>
            <a:r>
              <a:rPr lang="en-US" altLang="en-US" sz="2400" i="1" smtClean="0">
                <a:solidFill>
                  <a:srgbClr val="0066CC"/>
                </a:solidFill>
              </a:rPr>
              <a:t>always</a:t>
            </a:r>
            <a:r>
              <a:rPr lang="en-US" altLang="en-US" sz="2400" smtClean="0">
                <a:solidFill>
                  <a:srgbClr val="0066CC"/>
                </a:solidFill>
              </a:rPr>
              <a:t> better off working.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400" smtClean="0">
                <a:solidFill>
                  <a:srgbClr val="0066CC"/>
                </a:solidFill>
              </a:rPr>
              <a:t>There are multiple state and federal </a:t>
            </a:r>
            <a:r>
              <a:rPr lang="en-US" altLang="en-US" sz="2400" b="1" smtClean="0">
                <a:solidFill>
                  <a:srgbClr val="0066CC"/>
                </a:solidFill>
              </a:rPr>
              <a:t>work incentives</a:t>
            </a:r>
            <a:r>
              <a:rPr lang="en-US" altLang="en-US" sz="2400" smtClean="0">
                <a:solidFill>
                  <a:srgbClr val="0066CC"/>
                </a:solidFill>
              </a:rPr>
              <a:t> to help people with disabilities work AND maintain benefits.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solidFill>
                  <a:prstClr val="black"/>
                </a:solidFill>
              </a:rPr>
              <a:t>Incorporating </a:t>
            </a:r>
            <a:r>
              <a:rPr lang="en-US" altLang="en-US" sz="3200" b="1" dirty="0">
                <a:solidFill>
                  <a:prstClr val="black"/>
                </a:solidFill>
              </a:rPr>
              <a:t>Benefits Planning</a:t>
            </a:r>
            <a:r>
              <a:rPr lang="en-US" altLang="en-US" sz="3200" dirty="0">
                <a:solidFill>
                  <a:prstClr val="black"/>
                </a:solidFill>
              </a:rPr>
              <a:t> is KEY for all professionals, and becoming an expectation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Guidepost 2 (career prep)- youth need to…”understand the  relationship between benefits planning and career choices.”</a:t>
            </a:r>
          </a:p>
          <a:p>
            <a:r>
              <a:rPr lang="en-US" sz="2400" dirty="0" smtClean="0"/>
              <a:t>Guidepost 4 (connecting activities)- “benefits-planning counseling- including information regarding the myriad of benefits available and their interrelationships so that they may maximize those benefits in transitioning from public assistance to self-</a:t>
            </a:r>
            <a:r>
              <a:rPr lang="en-US" sz="2400" dirty="0" err="1" smtClean="0"/>
              <a:t>suffiency</a:t>
            </a:r>
            <a:r>
              <a:rPr lang="en-US" sz="2400" dirty="0" smtClean="0"/>
              <a:t>.”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10720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“Benefits </a:t>
            </a:r>
            <a:r>
              <a:rPr lang="en-US" sz="1800" dirty="0"/>
              <a:t>are very complicated.  I’m afraid I will say the wrong thing</a:t>
            </a:r>
            <a:r>
              <a:rPr lang="en-US" sz="1800" dirty="0" smtClean="0"/>
              <a:t>.”</a:t>
            </a:r>
          </a:p>
          <a:p>
            <a:r>
              <a:rPr lang="en-US" sz="1800" dirty="0"/>
              <a:t>“I don’t know where to get reliable information.”</a:t>
            </a:r>
          </a:p>
          <a:p>
            <a:r>
              <a:rPr lang="en-US" sz="1800" dirty="0"/>
              <a:t>“I have enough on my plate, please do not add more.”</a:t>
            </a:r>
          </a:p>
          <a:p>
            <a:r>
              <a:rPr lang="en-US" sz="1800" dirty="0"/>
              <a:t>“My kids don’t care or ask about benefits.”</a:t>
            </a:r>
          </a:p>
          <a:p>
            <a:r>
              <a:rPr lang="en-US" sz="1800" dirty="0"/>
              <a:t>“Benefits are private and are not my business.”</a:t>
            </a:r>
          </a:p>
          <a:p>
            <a:r>
              <a:rPr lang="en-US" sz="1800" dirty="0"/>
              <a:t>“Benefits aren’t a part of what I do, that is what the county does.”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59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Yet … Benefits can not be ignored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accent1"/>
                </a:solidFill>
              </a:rPr>
              <a:t>Benefit concerns are a major reason why people with disabilities are not working.</a:t>
            </a:r>
          </a:p>
          <a:p>
            <a:pPr eaLnBrk="1" hangingPunct="1"/>
            <a:endParaRPr lang="en-US" altLang="en-US" sz="1000" smtClean="0">
              <a:solidFill>
                <a:schemeClr val="accent1"/>
              </a:solidFill>
            </a:endParaRPr>
          </a:p>
          <a:p>
            <a:pPr eaLnBrk="1" hangingPunct="1"/>
            <a:r>
              <a:rPr lang="en-US" altLang="en-US" smtClean="0"/>
              <a:t>All professionals play a key role in understanding &amp; breaking down the barriers.</a:t>
            </a:r>
          </a:p>
          <a:p>
            <a:pPr eaLnBrk="1" hangingPunct="1"/>
            <a:endParaRPr lang="en-US" altLang="en-US" sz="1000" smtClean="0"/>
          </a:p>
          <a:p>
            <a:pPr eaLnBrk="1" hangingPunct="1"/>
            <a:r>
              <a:rPr lang="en-US" altLang="en-US" smtClean="0">
                <a:solidFill>
                  <a:schemeClr val="accent1"/>
                </a:solidFill>
              </a:rPr>
              <a:t>We all need to be able to support the same messages about work and benefits.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7859</TotalTime>
  <Words>1263</Words>
  <Application>Microsoft Office PowerPoint</Application>
  <PresentationFormat>On-screen Show (4:3)</PresentationFormat>
  <Paragraphs>166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Wingdings</vt:lpstr>
      <vt:lpstr>Office Theme</vt:lpstr>
      <vt:lpstr>1_Custom Design</vt:lpstr>
      <vt:lpstr> Giving Youth a  Smart Start  to Work and Benefits </vt:lpstr>
      <vt:lpstr> Purpose of this presentation</vt:lpstr>
      <vt:lpstr>The Issues</vt:lpstr>
      <vt:lpstr>Poverty &amp; Disability: The Inextricable Connection</vt:lpstr>
      <vt:lpstr>But competitive work IS an option, and professionals are KEY to supporting work</vt:lpstr>
      <vt:lpstr>Fear of Losing Benefits:   a primary barrier to seeking work</vt:lpstr>
      <vt:lpstr>Incorporating Benefits Planning is KEY for all professionals, and becoming an expectation</vt:lpstr>
      <vt:lpstr>Concerns</vt:lpstr>
      <vt:lpstr>Yet … Benefits can not be ignored</vt:lpstr>
      <vt:lpstr>You can help  show the critical connections</vt:lpstr>
      <vt:lpstr>Disability Benefits 101 – DB101.org</vt:lpstr>
      <vt:lpstr>DB101.org is for ALL in the System</vt:lpstr>
      <vt:lpstr>DB101 for Young People</vt:lpstr>
      <vt:lpstr>How DB101 Can be Used</vt:lpstr>
      <vt:lpstr>Continued</vt:lpstr>
      <vt:lpstr>Continued…</vt:lpstr>
      <vt:lpstr>    About the Disability Linkage Line</vt:lpstr>
      <vt:lpstr>Get A Smart Start Toolkit</vt:lpstr>
      <vt:lpstr>Goals of using Get a Smart Start</vt:lpstr>
      <vt:lpstr>With which students should I use the Toolkit?</vt:lpstr>
      <vt:lpstr>Examples of how it can be used</vt:lpstr>
      <vt:lpstr>Facilitator’s Guide &amp; Activities</vt:lpstr>
      <vt:lpstr>Introductory Chapter of Video</vt:lpstr>
      <vt:lpstr>Finding the  Get a Smart Start Materials: db101.org&gt;Partners Tab&gt;Get a Smart Start</vt:lpstr>
      <vt:lpstr>What You Can Do Next</vt:lpstr>
      <vt:lpstr>DLL, DB101 &amp; WIC: Working Together to Expand Benefits Planning Access</vt:lpstr>
      <vt:lpstr>Behind the Scenes Coordination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Zukor</dc:creator>
  <cp:lastModifiedBy>Jenny Nelson</cp:lastModifiedBy>
  <cp:revision>125</cp:revision>
  <cp:lastPrinted>2012-08-28T12:25:51Z</cp:lastPrinted>
  <dcterms:created xsi:type="dcterms:W3CDTF">2012-03-29T15:16:47Z</dcterms:created>
  <dcterms:modified xsi:type="dcterms:W3CDTF">2016-02-03T19:20:01Z</dcterms:modified>
</cp:coreProperties>
</file>