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0" r:id="rId4"/>
  </p:sldMasterIdLst>
  <p:notesMasterIdLst>
    <p:notesMasterId r:id="rId15"/>
  </p:notesMasterIdLst>
  <p:handoutMasterIdLst>
    <p:handoutMasterId r:id="rId16"/>
  </p:handoutMasterIdLst>
  <p:sldIdLst>
    <p:sldId id="264" r:id="rId5"/>
    <p:sldId id="669" r:id="rId6"/>
    <p:sldId id="670" r:id="rId7"/>
    <p:sldId id="659" r:id="rId8"/>
    <p:sldId id="661" r:id="rId9"/>
    <p:sldId id="662" r:id="rId10"/>
    <p:sldId id="666" r:id="rId11"/>
    <p:sldId id="667" r:id="rId12"/>
    <p:sldId id="668" r:id="rId13"/>
    <p:sldId id="268" r:id="rId1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al" initials="N" lastIdx="1" clrIdx="0">
    <p:extLst>
      <p:ext uri="{19B8F6BF-5375-455C-9EA6-DF929625EA0E}">
        <p15:presenceInfo xmlns:p15="http://schemas.microsoft.com/office/powerpoint/2012/main" userId="S::Neal.Young@state.mn.us::006e9755-c7fb-482b-b2c0-8ee114b5c09d" providerId="AD"/>
      </p:ext>
    </p:extLst>
  </p:cmAuthor>
  <p:cmAuthor id="2" name="McKinnon, Kevin (DEED)" initials="M(" lastIdx="9" clrIdx="1">
    <p:extLst>
      <p:ext uri="{19B8F6BF-5375-455C-9EA6-DF929625EA0E}">
        <p15:presenceInfo xmlns:p15="http://schemas.microsoft.com/office/powerpoint/2012/main" userId="S::kevin.mckinnon@state.mn.us::d742f753-f1a2-4eec-8930-a2713d2626d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BE21"/>
    <a:srgbClr val="0087F4"/>
    <a:srgbClr val="FFFFCC"/>
    <a:srgbClr val="003865"/>
    <a:srgbClr val="D6D898"/>
    <a:srgbClr val="F3FBE9"/>
    <a:srgbClr val="FFFFFF"/>
    <a:srgbClr val="000000"/>
    <a:srgbClr val="E8E8E8"/>
    <a:srgbClr val="0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601449275362316E-2"/>
          <c:y val="0.15192021133629932"/>
          <c:w val="0.95211352657004833"/>
          <c:h val="0.6899696697128783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dLbls>
            <c:delete val="1"/>
          </c:dLbls>
          <c:cat>
            <c:strRef>
              <c:f>Sheet1!$A$2:$A$7</c:f>
              <c:strCache>
                <c:ptCount val="6"/>
                <c:pt idx="0">
                  <c:v>Development</c:v>
                </c:pt>
                <c:pt idx="1">
                  <c:v>Startup</c:v>
                </c:pt>
                <c:pt idx="2">
                  <c:v>Growth</c:v>
                </c:pt>
                <c:pt idx="3">
                  <c:v>Expansion</c:v>
                </c:pt>
                <c:pt idx="4">
                  <c:v>Maturity</c:v>
                </c:pt>
                <c:pt idx="5">
                  <c:v>Life Cycle Extension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0</c:v>
                </c:pt>
                <c:pt idx="1">
                  <c:v>0.5</c:v>
                </c:pt>
                <c:pt idx="2">
                  <c:v>1.5</c:v>
                </c:pt>
                <c:pt idx="3">
                  <c:v>2</c:v>
                </c:pt>
                <c:pt idx="4">
                  <c:v>3</c:v>
                </c:pt>
                <c:pt idx="5">
                  <c:v>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F9B-45C8-B204-B7A86B33C88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78867928"/>
        <c:axId val="778873504"/>
      </c:lineChart>
      <c:catAx>
        <c:axId val="7788679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0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Maturity</a:t>
                </a:r>
              </a:p>
            </c:rich>
          </c:tx>
          <c:layout>
            <c:manualLayout>
              <c:xMode val="edge"/>
              <c:yMode val="edge"/>
              <c:x val="0.47571855148541214"/>
              <c:y val="0.100903045847193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0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8873504"/>
        <c:crosses val="autoZero"/>
        <c:auto val="1"/>
        <c:lblAlgn val="ctr"/>
        <c:lblOffset val="100"/>
        <c:noMultiLvlLbl val="0"/>
      </c:catAx>
      <c:valAx>
        <c:axId val="778873504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>
                    <a:solidFill>
                      <a:srgbClr val="0087F4"/>
                    </a:solidFill>
                  </a:rPr>
                  <a:t>Complexity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778867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601449275362316E-2"/>
          <c:y val="0.15192021133629932"/>
          <c:w val="0.95211352657004833"/>
          <c:h val="0.6899696697128783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dLbls>
            <c:delete val="1"/>
          </c:dLbls>
          <c:cat>
            <c:strRef>
              <c:f>Sheet1!$A$2:$A$7</c:f>
              <c:strCache>
                <c:ptCount val="6"/>
                <c:pt idx="0">
                  <c:v>Development</c:v>
                </c:pt>
                <c:pt idx="1">
                  <c:v>Startup</c:v>
                </c:pt>
                <c:pt idx="2">
                  <c:v>Growth</c:v>
                </c:pt>
                <c:pt idx="3">
                  <c:v>Expansion</c:v>
                </c:pt>
                <c:pt idx="4">
                  <c:v>Maturity</c:v>
                </c:pt>
                <c:pt idx="5">
                  <c:v>Life Cycle Extension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0</c:v>
                </c:pt>
                <c:pt idx="1">
                  <c:v>0.5</c:v>
                </c:pt>
                <c:pt idx="2">
                  <c:v>1.5</c:v>
                </c:pt>
                <c:pt idx="3">
                  <c:v>2</c:v>
                </c:pt>
                <c:pt idx="4">
                  <c:v>3</c:v>
                </c:pt>
                <c:pt idx="5">
                  <c:v>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F9B-45C8-B204-B7A86B33C88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78867928"/>
        <c:axId val="778873504"/>
      </c:lineChart>
      <c:catAx>
        <c:axId val="7788679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0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Maturity</a:t>
                </a:r>
              </a:p>
            </c:rich>
          </c:tx>
          <c:layout>
            <c:manualLayout>
              <c:xMode val="edge"/>
              <c:yMode val="edge"/>
              <c:x val="0.47571855148541214"/>
              <c:y val="7.4689833615029594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0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8873504"/>
        <c:crosses val="autoZero"/>
        <c:auto val="1"/>
        <c:lblAlgn val="ctr"/>
        <c:lblOffset val="100"/>
        <c:noMultiLvlLbl val="0"/>
      </c:catAx>
      <c:valAx>
        <c:axId val="778873504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>
                    <a:solidFill>
                      <a:srgbClr val="0087F4"/>
                    </a:solidFill>
                  </a:rPr>
                  <a:t>Complexity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778867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601449275362316E-2"/>
          <c:y val="0.15192021133629932"/>
          <c:w val="0.95211352657004833"/>
          <c:h val="0.6899694701907110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dLbls>
            <c:delete val="1"/>
          </c:dLbls>
          <c:cat>
            <c:strRef>
              <c:f>Sheet1!$A$2:$A$7</c:f>
              <c:strCache>
                <c:ptCount val="6"/>
                <c:pt idx="0">
                  <c:v>Development</c:v>
                </c:pt>
                <c:pt idx="1">
                  <c:v>Startup</c:v>
                </c:pt>
                <c:pt idx="2">
                  <c:v>Growth</c:v>
                </c:pt>
                <c:pt idx="3">
                  <c:v>Expansion</c:v>
                </c:pt>
                <c:pt idx="4">
                  <c:v>Maturity</c:v>
                </c:pt>
                <c:pt idx="5">
                  <c:v>Life Cycle Extension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0</c:v>
                </c:pt>
                <c:pt idx="1">
                  <c:v>0.5</c:v>
                </c:pt>
                <c:pt idx="2">
                  <c:v>1.5</c:v>
                </c:pt>
                <c:pt idx="3">
                  <c:v>2</c:v>
                </c:pt>
                <c:pt idx="4">
                  <c:v>3</c:v>
                </c:pt>
                <c:pt idx="5">
                  <c:v>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F9B-45C8-B204-B7A86B33C88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78867928"/>
        <c:axId val="778873504"/>
      </c:lineChart>
      <c:catAx>
        <c:axId val="7788679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0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MATURITY</a:t>
                </a:r>
              </a:p>
            </c:rich>
          </c:tx>
          <c:layout>
            <c:manualLayout>
              <c:xMode val="edge"/>
              <c:yMode val="edge"/>
              <c:x val="0.47571855148541214"/>
              <c:y val="4.1114771522995211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0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8873504"/>
        <c:crosses val="autoZero"/>
        <c:auto val="1"/>
        <c:lblAlgn val="ctr"/>
        <c:lblOffset val="100"/>
        <c:noMultiLvlLbl val="0"/>
      </c:catAx>
      <c:valAx>
        <c:axId val="778873504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>
                    <a:solidFill>
                      <a:srgbClr val="0087F4"/>
                    </a:solidFill>
                  </a:rPr>
                  <a:t>Complexity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778867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601449275362316E-2"/>
          <c:y val="0.15192021133629932"/>
          <c:w val="0.95211352657004833"/>
          <c:h val="0.6899696697128783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dLbls>
            <c:delete val="1"/>
          </c:dLbls>
          <c:cat>
            <c:strRef>
              <c:f>Sheet1!$A$2:$A$7</c:f>
              <c:strCache>
                <c:ptCount val="6"/>
                <c:pt idx="0">
                  <c:v>Development</c:v>
                </c:pt>
                <c:pt idx="1">
                  <c:v>Startup</c:v>
                </c:pt>
                <c:pt idx="2">
                  <c:v>Growth</c:v>
                </c:pt>
                <c:pt idx="3">
                  <c:v>Expansion</c:v>
                </c:pt>
                <c:pt idx="4">
                  <c:v>Maturity</c:v>
                </c:pt>
                <c:pt idx="5">
                  <c:v>Life Cycle Extension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0</c:v>
                </c:pt>
                <c:pt idx="1">
                  <c:v>0.5</c:v>
                </c:pt>
                <c:pt idx="2">
                  <c:v>1.5</c:v>
                </c:pt>
                <c:pt idx="3">
                  <c:v>2</c:v>
                </c:pt>
                <c:pt idx="4">
                  <c:v>3</c:v>
                </c:pt>
                <c:pt idx="5">
                  <c:v>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F9B-45C8-B204-B7A86B33C88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78867928"/>
        <c:axId val="778873504"/>
      </c:lineChart>
      <c:catAx>
        <c:axId val="7788679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0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MATURITY</a:t>
                </a:r>
              </a:p>
            </c:rich>
          </c:tx>
          <c:layout>
            <c:manualLayout>
              <c:xMode val="edge"/>
              <c:yMode val="edge"/>
              <c:x val="0.47571855148541214"/>
              <c:y val="4.1114771522995211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0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8873504"/>
        <c:crosses val="autoZero"/>
        <c:auto val="1"/>
        <c:lblAlgn val="ctr"/>
        <c:lblOffset val="100"/>
        <c:noMultiLvlLbl val="0"/>
      </c:catAx>
      <c:valAx>
        <c:axId val="778873504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>
                    <a:solidFill>
                      <a:srgbClr val="0087F4"/>
                    </a:solidFill>
                  </a:rPr>
                  <a:t>Complexity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778867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601449275362316E-2"/>
          <c:y val="0.15192021133629932"/>
          <c:w val="0.95211352657004833"/>
          <c:h val="0.6899696697128783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dLbls>
            <c:delete val="1"/>
          </c:dLbls>
          <c:cat>
            <c:strRef>
              <c:f>Sheet1!$A$2:$A$7</c:f>
              <c:strCache>
                <c:ptCount val="6"/>
                <c:pt idx="0">
                  <c:v>Development</c:v>
                </c:pt>
                <c:pt idx="1">
                  <c:v>Startup</c:v>
                </c:pt>
                <c:pt idx="2">
                  <c:v>Growth</c:v>
                </c:pt>
                <c:pt idx="3">
                  <c:v>Expansion</c:v>
                </c:pt>
                <c:pt idx="4">
                  <c:v>Maturity</c:v>
                </c:pt>
                <c:pt idx="5">
                  <c:v>Life Cycle Extension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0</c:v>
                </c:pt>
                <c:pt idx="1">
                  <c:v>0.5</c:v>
                </c:pt>
                <c:pt idx="2">
                  <c:v>1.5</c:v>
                </c:pt>
                <c:pt idx="3">
                  <c:v>2</c:v>
                </c:pt>
                <c:pt idx="4">
                  <c:v>3</c:v>
                </c:pt>
                <c:pt idx="5">
                  <c:v>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F9B-45C8-B204-B7A86B33C88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78867928"/>
        <c:axId val="778873504"/>
      </c:lineChart>
      <c:catAx>
        <c:axId val="7788679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0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MATURITY</a:t>
                </a:r>
              </a:p>
            </c:rich>
          </c:tx>
          <c:layout>
            <c:manualLayout>
              <c:xMode val="edge"/>
              <c:yMode val="edge"/>
              <c:x val="0.47571855148541214"/>
              <c:y val="4.1114771522995211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0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8873504"/>
        <c:crosses val="autoZero"/>
        <c:auto val="1"/>
        <c:lblAlgn val="ctr"/>
        <c:lblOffset val="100"/>
        <c:noMultiLvlLbl val="0"/>
      </c:catAx>
      <c:valAx>
        <c:axId val="778873504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>
                    <a:solidFill>
                      <a:srgbClr val="0087F4"/>
                    </a:solidFill>
                  </a:rPr>
                  <a:t>Complexity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778867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601449275362316E-2"/>
          <c:y val="0.15192021133629932"/>
          <c:w val="0.95211352657004833"/>
          <c:h val="0.6899696697128783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dLbls>
            <c:delete val="1"/>
          </c:dLbls>
          <c:cat>
            <c:strRef>
              <c:f>Sheet1!$A$2:$A$7</c:f>
              <c:strCache>
                <c:ptCount val="6"/>
                <c:pt idx="0">
                  <c:v>Development</c:v>
                </c:pt>
                <c:pt idx="1">
                  <c:v>Startup</c:v>
                </c:pt>
                <c:pt idx="2">
                  <c:v>Growth</c:v>
                </c:pt>
                <c:pt idx="3">
                  <c:v>Expansion</c:v>
                </c:pt>
                <c:pt idx="4">
                  <c:v>Maturity</c:v>
                </c:pt>
                <c:pt idx="5">
                  <c:v>Life Cycle Extension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0</c:v>
                </c:pt>
                <c:pt idx="1">
                  <c:v>0.5</c:v>
                </c:pt>
                <c:pt idx="2">
                  <c:v>1.5</c:v>
                </c:pt>
                <c:pt idx="3">
                  <c:v>2</c:v>
                </c:pt>
                <c:pt idx="4">
                  <c:v>3</c:v>
                </c:pt>
                <c:pt idx="5">
                  <c:v>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F9B-45C8-B204-B7A86B33C88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78867928"/>
        <c:axId val="778873504"/>
      </c:lineChart>
      <c:catAx>
        <c:axId val="7788679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0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MATURITY</a:t>
                </a:r>
              </a:p>
            </c:rich>
          </c:tx>
          <c:layout>
            <c:manualLayout>
              <c:xMode val="edge"/>
              <c:yMode val="edge"/>
              <c:x val="0.47571855148541214"/>
              <c:y val="4.1114771522995211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0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8873504"/>
        <c:crosses val="autoZero"/>
        <c:auto val="1"/>
        <c:lblAlgn val="ctr"/>
        <c:lblOffset val="100"/>
        <c:noMultiLvlLbl val="0"/>
      </c:catAx>
      <c:valAx>
        <c:axId val="778873504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>
                    <a:solidFill>
                      <a:srgbClr val="0087F4"/>
                    </a:solidFill>
                  </a:rPr>
                  <a:t>Complexity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778867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4" Type="http://schemas.openxmlformats.org/officeDocument/2006/relationships/image" Target="../media/image40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image" Target="../media/image49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4" Type="http://schemas.openxmlformats.org/officeDocument/2006/relationships/image" Target="../media/image40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image" Target="../media/image49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400EC1-1C96-4B42-8EC6-658E52031212}" type="doc">
      <dgm:prSet loTypeId="urn:microsoft.com/office/officeart/2005/8/layout/vList4" loCatId="pictur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8C6595FB-D3C5-4965-A448-B425426658F5}">
      <dgm:prSet phldrT="[Text]" custT="1"/>
      <dgm:spPr>
        <a:solidFill>
          <a:schemeClr val="bg1">
            <a:alpha val="50000"/>
          </a:schemeClr>
        </a:solidFill>
      </dgm:spPr>
      <dgm:t>
        <a:bodyPr/>
        <a:lstStyle/>
        <a:p>
          <a:r>
            <a:rPr lang="en-US" sz="1200" b="1" dirty="0" err="1"/>
            <a:t>LaunchMN</a:t>
          </a:r>
          <a:r>
            <a:rPr lang="en-US" sz="1200" dirty="0"/>
            <a:t> - Helps high-tech startups with access to capital, talent and a connected statewide startup ecosystem.</a:t>
          </a:r>
        </a:p>
      </dgm:t>
    </dgm:pt>
    <dgm:pt modelId="{10CA2B1F-2941-48F0-894E-A52A5D189155}" type="parTrans" cxnId="{C78A7CDA-BB46-42FD-B4D7-6B8C92379841}">
      <dgm:prSet/>
      <dgm:spPr/>
      <dgm:t>
        <a:bodyPr/>
        <a:lstStyle/>
        <a:p>
          <a:endParaRPr lang="en-US" sz="1200"/>
        </a:p>
      </dgm:t>
    </dgm:pt>
    <dgm:pt modelId="{B0D6D8A4-002F-4CC8-A626-3717C96EBA7A}" type="sibTrans" cxnId="{C78A7CDA-BB46-42FD-B4D7-6B8C92379841}">
      <dgm:prSet/>
      <dgm:spPr/>
      <dgm:t>
        <a:bodyPr/>
        <a:lstStyle/>
        <a:p>
          <a:endParaRPr lang="en-US" sz="1200"/>
        </a:p>
      </dgm:t>
    </dgm:pt>
    <dgm:pt modelId="{72D59A04-EB1A-46A4-B846-C83BA4B8CC2C}">
      <dgm:prSet phldrT="[Text]" custT="1"/>
      <dgm:spPr>
        <a:solidFill>
          <a:schemeClr val="bg1">
            <a:alpha val="50000"/>
          </a:schemeClr>
        </a:solidFill>
      </dgm:spPr>
      <dgm:t>
        <a:bodyPr/>
        <a:lstStyle/>
        <a:p>
          <a:r>
            <a:rPr lang="en-US" sz="1200" b="1" dirty="0"/>
            <a:t>SBAO</a:t>
          </a:r>
          <a:r>
            <a:rPr lang="en-US" sz="1200" dirty="0"/>
            <a:t> - offers individual consultation and comprehensive guidebooks aimed to lower the cost of starting and maintaining a business. </a:t>
          </a:r>
        </a:p>
      </dgm:t>
    </dgm:pt>
    <dgm:pt modelId="{5FFAC7BE-171C-430D-BF7C-F3E23E795FC4}" type="parTrans" cxnId="{61866A9D-AD4E-4B7D-B673-42F65B795A9B}">
      <dgm:prSet/>
      <dgm:spPr/>
      <dgm:t>
        <a:bodyPr/>
        <a:lstStyle/>
        <a:p>
          <a:endParaRPr lang="en-US" sz="1200"/>
        </a:p>
      </dgm:t>
    </dgm:pt>
    <dgm:pt modelId="{CE11DA36-8361-4626-9653-84D28317AB88}" type="sibTrans" cxnId="{61866A9D-AD4E-4B7D-B673-42F65B795A9B}">
      <dgm:prSet/>
      <dgm:spPr/>
      <dgm:t>
        <a:bodyPr/>
        <a:lstStyle/>
        <a:p>
          <a:endParaRPr lang="en-US" sz="1200"/>
        </a:p>
      </dgm:t>
    </dgm:pt>
    <dgm:pt modelId="{F9D19238-B5C0-4195-BD94-0A447C69C913}">
      <dgm:prSet custT="1"/>
      <dgm:spPr>
        <a:solidFill>
          <a:schemeClr val="bg1">
            <a:alpha val="50000"/>
          </a:schemeClr>
        </a:solidFill>
      </dgm:spPr>
      <dgm:t>
        <a:bodyPr/>
        <a:lstStyle/>
        <a:p>
          <a:r>
            <a:rPr lang="en-US" sz="1200" b="1" dirty="0" err="1"/>
            <a:t>MnSBDC</a:t>
          </a:r>
          <a:r>
            <a:rPr lang="en-US" sz="1200" dirty="0"/>
            <a:t> - offers all types of business technical support at no cost.</a:t>
          </a:r>
        </a:p>
      </dgm:t>
    </dgm:pt>
    <dgm:pt modelId="{481B8B75-F9CA-4C59-AA12-C48600D52D86}" type="parTrans" cxnId="{AF8FF18F-29B9-4A69-9C74-5F4E0C6F8828}">
      <dgm:prSet/>
      <dgm:spPr/>
      <dgm:t>
        <a:bodyPr/>
        <a:lstStyle/>
        <a:p>
          <a:endParaRPr lang="en-US" sz="1200"/>
        </a:p>
      </dgm:t>
    </dgm:pt>
    <dgm:pt modelId="{E82CC82F-E6F2-4BAD-A35E-CAE661035E26}" type="sibTrans" cxnId="{AF8FF18F-29B9-4A69-9C74-5F4E0C6F8828}">
      <dgm:prSet/>
      <dgm:spPr/>
      <dgm:t>
        <a:bodyPr/>
        <a:lstStyle/>
        <a:p>
          <a:endParaRPr lang="en-US" sz="1200"/>
        </a:p>
      </dgm:t>
    </dgm:pt>
    <dgm:pt modelId="{2D47E3A8-0A04-4A8B-B350-39C9CAB10500}">
      <dgm:prSet custT="1"/>
      <dgm:spPr>
        <a:solidFill>
          <a:schemeClr val="lt1"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en-US" sz="1200" b="1" dirty="0"/>
            <a:t>BD Competitive Partners</a:t>
          </a:r>
          <a:r>
            <a:rPr lang="en-US" sz="1200" dirty="0"/>
            <a:t> – small business assistance partners across the state who provide services and technical assistance.</a:t>
          </a:r>
        </a:p>
      </dgm:t>
    </dgm:pt>
    <dgm:pt modelId="{45A7AC8D-14A6-41A6-B8A4-5745C398853E}" type="parTrans" cxnId="{4811C7B9-7949-4B13-8620-6CFAA86986BE}">
      <dgm:prSet/>
      <dgm:spPr/>
      <dgm:t>
        <a:bodyPr/>
        <a:lstStyle/>
        <a:p>
          <a:endParaRPr lang="en-US" sz="1200"/>
        </a:p>
      </dgm:t>
    </dgm:pt>
    <dgm:pt modelId="{C35F220A-9175-4052-A195-18916E2B51CE}" type="sibTrans" cxnId="{4811C7B9-7949-4B13-8620-6CFAA86986BE}">
      <dgm:prSet/>
      <dgm:spPr/>
      <dgm:t>
        <a:bodyPr/>
        <a:lstStyle/>
        <a:p>
          <a:endParaRPr lang="en-US" sz="1200"/>
        </a:p>
      </dgm:t>
    </dgm:pt>
    <dgm:pt modelId="{F0EC861B-744F-4ED0-875A-B7E83397264D}" type="pres">
      <dgm:prSet presAssocID="{2A400EC1-1C96-4B42-8EC6-658E52031212}" presName="linear" presStyleCnt="0">
        <dgm:presLayoutVars>
          <dgm:dir/>
          <dgm:resizeHandles val="exact"/>
        </dgm:presLayoutVars>
      </dgm:prSet>
      <dgm:spPr/>
    </dgm:pt>
    <dgm:pt modelId="{12572AF6-6E35-416D-82B1-6D3A36275091}" type="pres">
      <dgm:prSet presAssocID="{8C6595FB-D3C5-4965-A448-B425426658F5}" presName="comp" presStyleCnt="0"/>
      <dgm:spPr/>
    </dgm:pt>
    <dgm:pt modelId="{D2EB55A9-7FE4-4B5B-9776-60E3DCAA1BA9}" type="pres">
      <dgm:prSet presAssocID="{8C6595FB-D3C5-4965-A448-B425426658F5}" presName="box" presStyleLbl="node1" presStyleIdx="0" presStyleCnt="4"/>
      <dgm:spPr/>
    </dgm:pt>
    <dgm:pt modelId="{78D032DC-77A6-4E51-A909-DD619041820B}" type="pres">
      <dgm:prSet presAssocID="{8C6595FB-D3C5-4965-A448-B425426658F5}" presName="img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Rocket with solid fill"/>
        </a:ext>
      </dgm:extLst>
    </dgm:pt>
    <dgm:pt modelId="{8D9067B3-F685-48DD-BE58-9356FF4401F3}" type="pres">
      <dgm:prSet presAssocID="{8C6595FB-D3C5-4965-A448-B425426658F5}" presName="text" presStyleLbl="node1" presStyleIdx="0" presStyleCnt="4">
        <dgm:presLayoutVars>
          <dgm:bulletEnabled val="1"/>
        </dgm:presLayoutVars>
      </dgm:prSet>
      <dgm:spPr/>
    </dgm:pt>
    <dgm:pt modelId="{C0367ED8-4271-4D5B-9896-0C801C9BDB04}" type="pres">
      <dgm:prSet presAssocID="{B0D6D8A4-002F-4CC8-A626-3717C96EBA7A}" presName="spacer" presStyleCnt="0"/>
      <dgm:spPr/>
    </dgm:pt>
    <dgm:pt modelId="{78D454BD-8D00-4234-A635-A27F31EAD1CB}" type="pres">
      <dgm:prSet presAssocID="{F9D19238-B5C0-4195-BD94-0A447C69C913}" presName="comp" presStyleCnt="0"/>
      <dgm:spPr/>
    </dgm:pt>
    <dgm:pt modelId="{4543FFF1-EFA9-4793-9CD9-953DCB921400}" type="pres">
      <dgm:prSet presAssocID="{F9D19238-B5C0-4195-BD94-0A447C69C913}" presName="box" presStyleLbl="node1" presStyleIdx="1" presStyleCnt="4"/>
      <dgm:spPr/>
    </dgm:pt>
    <dgm:pt modelId="{778CE19C-7EDE-4D51-848F-F008E51DD5CB}" type="pres">
      <dgm:prSet presAssocID="{F9D19238-B5C0-4195-BD94-0A447C69C913}" presName="img" presStyleLbl="fgImgPlac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Store with solid fill"/>
        </a:ext>
      </dgm:extLst>
    </dgm:pt>
    <dgm:pt modelId="{1B784A39-EB9E-43F6-8BB5-8CF6AB828D95}" type="pres">
      <dgm:prSet presAssocID="{F9D19238-B5C0-4195-BD94-0A447C69C913}" presName="text" presStyleLbl="node1" presStyleIdx="1" presStyleCnt="4">
        <dgm:presLayoutVars>
          <dgm:bulletEnabled val="1"/>
        </dgm:presLayoutVars>
      </dgm:prSet>
      <dgm:spPr/>
    </dgm:pt>
    <dgm:pt modelId="{325B2E0F-632F-4E57-9DC3-31E67096C470}" type="pres">
      <dgm:prSet presAssocID="{E82CC82F-E6F2-4BAD-A35E-CAE661035E26}" presName="spacer" presStyleCnt="0"/>
      <dgm:spPr/>
    </dgm:pt>
    <dgm:pt modelId="{B1EE928C-2B93-4E9F-A03E-8CFDE3D1F8A0}" type="pres">
      <dgm:prSet presAssocID="{72D59A04-EB1A-46A4-B846-C83BA4B8CC2C}" presName="comp" presStyleCnt="0"/>
      <dgm:spPr/>
    </dgm:pt>
    <dgm:pt modelId="{1848320F-BCDD-4C30-9816-833B91B13836}" type="pres">
      <dgm:prSet presAssocID="{72D59A04-EB1A-46A4-B846-C83BA4B8CC2C}" presName="box" presStyleLbl="node1" presStyleIdx="2" presStyleCnt="4"/>
      <dgm:spPr/>
    </dgm:pt>
    <dgm:pt modelId="{79DDF9C3-C71B-4990-8F01-A8E289401D37}" type="pres">
      <dgm:prSet presAssocID="{72D59A04-EB1A-46A4-B846-C83BA4B8CC2C}" presName="img" presStyleLbl="fgImgPlac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Call center with solid fill"/>
        </a:ext>
      </dgm:extLst>
    </dgm:pt>
    <dgm:pt modelId="{6B082FDD-EE32-48C0-9789-A1A14DD469B1}" type="pres">
      <dgm:prSet presAssocID="{72D59A04-EB1A-46A4-B846-C83BA4B8CC2C}" presName="text" presStyleLbl="node1" presStyleIdx="2" presStyleCnt="4">
        <dgm:presLayoutVars>
          <dgm:bulletEnabled val="1"/>
        </dgm:presLayoutVars>
      </dgm:prSet>
      <dgm:spPr/>
    </dgm:pt>
    <dgm:pt modelId="{F8530DA7-09B5-4127-BBCB-3B2AA86A6C8D}" type="pres">
      <dgm:prSet presAssocID="{CE11DA36-8361-4626-9653-84D28317AB88}" presName="spacer" presStyleCnt="0"/>
      <dgm:spPr/>
    </dgm:pt>
    <dgm:pt modelId="{52DD9964-A541-4AEA-A86F-6BC30F5880F4}" type="pres">
      <dgm:prSet presAssocID="{2D47E3A8-0A04-4A8B-B350-39C9CAB10500}" presName="comp" presStyleCnt="0"/>
      <dgm:spPr/>
    </dgm:pt>
    <dgm:pt modelId="{14C9D657-37AA-4973-B67B-591A9A2D5050}" type="pres">
      <dgm:prSet presAssocID="{2D47E3A8-0A04-4A8B-B350-39C9CAB10500}" presName="box" presStyleLbl="node1" presStyleIdx="3" presStyleCnt="4"/>
      <dgm:spPr/>
    </dgm:pt>
    <dgm:pt modelId="{A186DB0A-FDA6-40D3-B761-14C22FFEEDC7}" type="pres">
      <dgm:prSet presAssocID="{2D47E3A8-0A04-4A8B-B350-39C9CAB10500}" presName="img" presStyleLbl="fgImgPlac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Boardroom with solid fill"/>
        </a:ext>
      </dgm:extLst>
    </dgm:pt>
    <dgm:pt modelId="{3FF6B9C7-2E3C-4370-A625-7EC7278AE57B}" type="pres">
      <dgm:prSet presAssocID="{2D47E3A8-0A04-4A8B-B350-39C9CAB10500}" presName="text" presStyleLbl="node1" presStyleIdx="3" presStyleCnt="4">
        <dgm:presLayoutVars>
          <dgm:bulletEnabled val="1"/>
        </dgm:presLayoutVars>
      </dgm:prSet>
      <dgm:spPr/>
    </dgm:pt>
  </dgm:ptLst>
  <dgm:cxnLst>
    <dgm:cxn modelId="{A0D42603-B1A3-48D9-8A74-A355D3559764}" type="presOf" srcId="{2D47E3A8-0A04-4A8B-B350-39C9CAB10500}" destId="{14C9D657-37AA-4973-B67B-591A9A2D5050}" srcOrd="0" destOrd="0" presId="urn:microsoft.com/office/officeart/2005/8/layout/vList4"/>
    <dgm:cxn modelId="{F10F1E1F-4C86-47BE-B0F9-95F8D9703BDE}" type="presOf" srcId="{F9D19238-B5C0-4195-BD94-0A447C69C913}" destId="{4543FFF1-EFA9-4793-9CD9-953DCB921400}" srcOrd="0" destOrd="0" presId="urn:microsoft.com/office/officeart/2005/8/layout/vList4"/>
    <dgm:cxn modelId="{42BCD744-635C-466B-8769-2F4E6D3E453C}" type="presOf" srcId="{2A400EC1-1C96-4B42-8EC6-658E52031212}" destId="{F0EC861B-744F-4ED0-875A-B7E83397264D}" srcOrd="0" destOrd="0" presId="urn:microsoft.com/office/officeart/2005/8/layout/vList4"/>
    <dgm:cxn modelId="{2A33A456-471A-4155-9911-F6A8C167CC04}" type="presOf" srcId="{72D59A04-EB1A-46A4-B846-C83BA4B8CC2C}" destId="{1848320F-BCDD-4C30-9816-833B91B13836}" srcOrd="0" destOrd="0" presId="urn:microsoft.com/office/officeart/2005/8/layout/vList4"/>
    <dgm:cxn modelId="{AF8FF18F-29B9-4A69-9C74-5F4E0C6F8828}" srcId="{2A400EC1-1C96-4B42-8EC6-658E52031212}" destId="{F9D19238-B5C0-4195-BD94-0A447C69C913}" srcOrd="1" destOrd="0" parTransId="{481B8B75-F9CA-4C59-AA12-C48600D52D86}" sibTransId="{E82CC82F-E6F2-4BAD-A35E-CAE661035E26}"/>
    <dgm:cxn modelId="{B167599C-141E-4D8F-ACC1-FE33CE2E8FD6}" type="presOf" srcId="{8C6595FB-D3C5-4965-A448-B425426658F5}" destId="{D2EB55A9-7FE4-4B5B-9776-60E3DCAA1BA9}" srcOrd="0" destOrd="0" presId="urn:microsoft.com/office/officeart/2005/8/layout/vList4"/>
    <dgm:cxn modelId="{61866A9D-AD4E-4B7D-B673-42F65B795A9B}" srcId="{2A400EC1-1C96-4B42-8EC6-658E52031212}" destId="{72D59A04-EB1A-46A4-B846-C83BA4B8CC2C}" srcOrd="2" destOrd="0" parTransId="{5FFAC7BE-171C-430D-BF7C-F3E23E795FC4}" sibTransId="{CE11DA36-8361-4626-9653-84D28317AB88}"/>
    <dgm:cxn modelId="{E2C9A39E-6F27-4247-B5FC-20761210DC24}" type="presOf" srcId="{8C6595FB-D3C5-4965-A448-B425426658F5}" destId="{8D9067B3-F685-48DD-BE58-9356FF4401F3}" srcOrd="1" destOrd="0" presId="urn:microsoft.com/office/officeart/2005/8/layout/vList4"/>
    <dgm:cxn modelId="{B99E0EAE-4BB6-4062-AEA1-DA8AA489A47A}" type="presOf" srcId="{72D59A04-EB1A-46A4-B846-C83BA4B8CC2C}" destId="{6B082FDD-EE32-48C0-9789-A1A14DD469B1}" srcOrd="1" destOrd="0" presId="urn:microsoft.com/office/officeart/2005/8/layout/vList4"/>
    <dgm:cxn modelId="{4811C7B9-7949-4B13-8620-6CFAA86986BE}" srcId="{2A400EC1-1C96-4B42-8EC6-658E52031212}" destId="{2D47E3A8-0A04-4A8B-B350-39C9CAB10500}" srcOrd="3" destOrd="0" parTransId="{45A7AC8D-14A6-41A6-B8A4-5745C398853E}" sibTransId="{C35F220A-9175-4052-A195-18916E2B51CE}"/>
    <dgm:cxn modelId="{EF26F3C6-4930-490C-95F7-4EB1F3BEEF9A}" type="presOf" srcId="{2D47E3A8-0A04-4A8B-B350-39C9CAB10500}" destId="{3FF6B9C7-2E3C-4370-A625-7EC7278AE57B}" srcOrd="1" destOrd="0" presId="urn:microsoft.com/office/officeart/2005/8/layout/vList4"/>
    <dgm:cxn modelId="{C78A7CDA-BB46-42FD-B4D7-6B8C92379841}" srcId="{2A400EC1-1C96-4B42-8EC6-658E52031212}" destId="{8C6595FB-D3C5-4965-A448-B425426658F5}" srcOrd="0" destOrd="0" parTransId="{10CA2B1F-2941-48F0-894E-A52A5D189155}" sibTransId="{B0D6D8A4-002F-4CC8-A626-3717C96EBA7A}"/>
    <dgm:cxn modelId="{AD9C6FDB-A26B-46EB-94D2-F802E7309220}" type="presOf" srcId="{F9D19238-B5C0-4195-BD94-0A447C69C913}" destId="{1B784A39-EB9E-43F6-8BB5-8CF6AB828D95}" srcOrd="1" destOrd="0" presId="urn:microsoft.com/office/officeart/2005/8/layout/vList4"/>
    <dgm:cxn modelId="{4316D86A-ECCB-4E68-9F4F-6708B969E077}" type="presParOf" srcId="{F0EC861B-744F-4ED0-875A-B7E83397264D}" destId="{12572AF6-6E35-416D-82B1-6D3A36275091}" srcOrd="0" destOrd="0" presId="urn:microsoft.com/office/officeart/2005/8/layout/vList4"/>
    <dgm:cxn modelId="{27D19B38-6EF8-4211-B1CC-8E377A81B367}" type="presParOf" srcId="{12572AF6-6E35-416D-82B1-6D3A36275091}" destId="{D2EB55A9-7FE4-4B5B-9776-60E3DCAA1BA9}" srcOrd="0" destOrd="0" presId="urn:microsoft.com/office/officeart/2005/8/layout/vList4"/>
    <dgm:cxn modelId="{0D9F6EC4-B4A5-4121-996C-086B94A36DE1}" type="presParOf" srcId="{12572AF6-6E35-416D-82B1-6D3A36275091}" destId="{78D032DC-77A6-4E51-A909-DD619041820B}" srcOrd="1" destOrd="0" presId="urn:microsoft.com/office/officeart/2005/8/layout/vList4"/>
    <dgm:cxn modelId="{EAFCF485-46EE-4717-9F12-DA51DC8F77A7}" type="presParOf" srcId="{12572AF6-6E35-416D-82B1-6D3A36275091}" destId="{8D9067B3-F685-48DD-BE58-9356FF4401F3}" srcOrd="2" destOrd="0" presId="urn:microsoft.com/office/officeart/2005/8/layout/vList4"/>
    <dgm:cxn modelId="{C6B308E2-D7A6-4292-92AD-2134C1796CFE}" type="presParOf" srcId="{F0EC861B-744F-4ED0-875A-B7E83397264D}" destId="{C0367ED8-4271-4D5B-9896-0C801C9BDB04}" srcOrd="1" destOrd="0" presId="urn:microsoft.com/office/officeart/2005/8/layout/vList4"/>
    <dgm:cxn modelId="{1BF4BB0D-5A38-4426-9D21-6C79A59BCD11}" type="presParOf" srcId="{F0EC861B-744F-4ED0-875A-B7E83397264D}" destId="{78D454BD-8D00-4234-A635-A27F31EAD1CB}" srcOrd="2" destOrd="0" presId="urn:microsoft.com/office/officeart/2005/8/layout/vList4"/>
    <dgm:cxn modelId="{4F02E5BC-4371-492D-AC48-33825CE3FF80}" type="presParOf" srcId="{78D454BD-8D00-4234-A635-A27F31EAD1CB}" destId="{4543FFF1-EFA9-4793-9CD9-953DCB921400}" srcOrd="0" destOrd="0" presId="urn:microsoft.com/office/officeart/2005/8/layout/vList4"/>
    <dgm:cxn modelId="{8499B638-DD9F-479A-967E-B11D12F37EAA}" type="presParOf" srcId="{78D454BD-8D00-4234-A635-A27F31EAD1CB}" destId="{778CE19C-7EDE-4D51-848F-F008E51DD5CB}" srcOrd="1" destOrd="0" presId="urn:microsoft.com/office/officeart/2005/8/layout/vList4"/>
    <dgm:cxn modelId="{C3145430-4CBE-4274-A642-7DC10150AF63}" type="presParOf" srcId="{78D454BD-8D00-4234-A635-A27F31EAD1CB}" destId="{1B784A39-EB9E-43F6-8BB5-8CF6AB828D95}" srcOrd="2" destOrd="0" presId="urn:microsoft.com/office/officeart/2005/8/layout/vList4"/>
    <dgm:cxn modelId="{ED7D94BF-C440-4A83-9C99-AF6D9B5F0B5E}" type="presParOf" srcId="{F0EC861B-744F-4ED0-875A-B7E83397264D}" destId="{325B2E0F-632F-4E57-9DC3-31E67096C470}" srcOrd="3" destOrd="0" presId="urn:microsoft.com/office/officeart/2005/8/layout/vList4"/>
    <dgm:cxn modelId="{8A1110FA-F690-4946-9D6A-C10245777821}" type="presParOf" srcId="{F0EC861B-744F-4ED0-875A-B7E83397264D}" destId="{B1EE928C-2B93-4E9F-A03E-8CFDE3D1F8A0}" srcOrd="4" destOrd="0" presId="urn:microsoft.com/office/officeart/2005/8/layout/vList4"/>
    <dgm:cxn modelId="{FAAB6383-3E96-42AD-A425-1BC201842EEF}" type="presParOf" srcId="{B1EE928C-2B93-4E9F-A03E-8CFDE3D1F8A0}" destId="{1848320F-BCDD-4C30-9816-833B91B13836}" srcOrd="0" destOrd="0" presId="urn:microsoft.com/office/officeart/2005/8/layout/vList4"/>
    <dgm:cxn modelId="{E2F99349-9A9B-46C3-BBE7-424A696CF2E4}" type="presParOf" srcId="{B1EE928C-2B93-4E9F-A03E-8CFDE3D1F8A0}" destId="{79DDF9C3-C71B-4990-8F01-A8E289401D37}" srcOrd="1" destOrd="0" presId="urn:microsoft.com/office/officeart/2005/8/layout/vList4"/>
    <dgm:cxn modelId="{A0EA3E21-C2E6-4494-BF66-FBB91B391D95}" type="presParOf" srcId="{B1EE928C-2B93-4E9F-A03E-8CFDE3D1F8A0}" destId="{6B082FDD-EE32-48C0-9789-A1A14DD469B1}" srcOrd="2" destOrd="0" presId="urn:microsoft.com/office/officeart/2005/8/layout/vList4"/>
    <dgm:cxn modelId="{101E7369-FD37-4355-A1C6-51B32DA09FAB}" type="presParOf" srcId="{F0EC861B-744F-4ED0-875A-B7E83397264D}" destId="{F8530DA7-09B5-4127-BBCB-3B2AA86A6C8D}" srcOrd="5" destOrd="0" presId="urn:microsoft.com/office/officeart/2005/8/layout/vList4"/>
    <dgm:cxn modelId="{9694BC98-3FE4-4D13-A917-CA7CE79A52FD}" type="presParOf" srcId="{F0EC861B-744F-4ED0-875A-B7E83397264D}" destId="{52DD9964-A541-4AEA-A86F-6BC30F5880F4}" srcOrd="6" destOrd="0" presId="urn:microsoft.com/office/officeart/2005/8/layout/vList4"/>
    <dgm:cxn modelId="{8F58CCA5-83C9-4EAF-82F0-7B0E6A2B1030}" type="presParOf" srcId="{52DD9964-A541-4AEA-A86F-6BC30F5880F4}" destId="{14C9D657-37AA-4973-B67B-591A9A2D5050}" srcOrd="0" destOrd="0" presId="urn:microsoft.com/office/officeart/2005/8/layout/vList4"/>
    <dgm:cxn modelId="{37E9F094-25F1-45B1-A76B-4264D06961F9}" type="presParOf" srcId="{52DD9964-A541-4AEA-A86F-6BC30F5880F4}" destId="{A186DB0A-FDA6-40D3-B761-14C22FFEEDC7}" srcOrd="1" destOrd="0" presId="urn:microsoft.com/office/officeart/2005/8/layout/vList4"/>
    <dgm:cxn modelId="{7A60FB08-861E-4EA8-BCB8-9401CFD80D39}" type="presParOf" srcId="{52DD9964-A541-4AEA-A86F-6BC30F5880F4}" destId="{3FF6B9C7-2E3C-4370-A625-7EC7278AE57B}" srcOrd="2" destOrd="0" presId="urn:microsoft.com/office/officeart/2005/8/layout/vList4"/>
  </dgm:cxnLst>
  <dgm:bg>
    <a:solidFill>
      <a:schemeClr val="bg1">
        <a:alpha val="20000"/>
      </a:schemeClr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400EC1-1C96-4B42-8EC6-658E52031212}" type="doc">
      <dgm:prSet loTypeId="urn:microsoft.com/office/officeart/2005/8/layout/vList4" loCatId="pictur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8C6595FB-D3C5-4965-A448-B425426658F5}">
      <dgm:prSet phldrT="[Text]" custT="1"/>
      <dgm:spPr>
        <a:solidFill>
          <a:srgbClr val="FFFFFF">
            <a:alpha val="50000"/>
          </a:srgbClr>
        </a:solidFill>
        <a:ln w="10795" cap="flat" cmpd="sng" algn="ctr">
          <a:solidFill>
            <a:srgbClr val="78BE21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rgbClr val="003865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MTO – </a:t>
          </a:r>
          <a:r>
            <a:rPr lang="en-US" sz="1200" b="0" kern="1200" dirty="0">
              <a:solidFill>
                <a:srgbClr val="003865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provides technical assistance that includes a wide range of export counseling, webinars, forums and training sessions for Minnesota businesses looking to expand globally. Our 13 worldwide offices support export and promotional efforts.</a:t>
          </a:r>
        </a:p>
      </dgm:t>
    </dgm:pt>
    <dgm:pt modelId="{10CA2B1F-2941-48F0-894E-A52A5D189155}" type="parTrans" cxnId="{C78A7CDA-BB46-42FD-B4D7-6B8C92379841}">
      <dgm:prSet/>
      <dgm:spPr/>
      <dgm:t>
        <a:bodyPr/>
        <a:lstStyle/>
        <a:p>
          <a:endParaRPr lang="en-US" sz="1200"/>
        </a:p>
      </dgm:t>
    </dgm:pt>
    <dgm:pt modelId="{B0D6D8A4-002F-4CC8-A626-3717C96EBA7A}" type="sibTrans" cxnId="{C78A7CDA-BB46-42FD-B4D7-6B8C92379841}">
      <dgm:prSet/>
      <dgm:spPr/>
      <dgm:t>
        <a:bodyPr/>
        <a:lstStyle/>
        <a:p>
          <a:endParaRPr lang="en-US" sz="1200"/>
        </a:p>
      </dgm:t>
    </dgm:pt>
    <dgm:pt modelId="{F9D19238-B5C0-4195-BD94-0A447C69C913}">
      <dgm:prSet custT="1"/>
      <dgm:spPr>
        <a:solidFill>
          <a:srgbClr val="FFFFFF">
            <a:alpha val="50000"/>
          </a:srgbClr>
        </a:solidFill>
        <a:ln w="10795" cap="flat" cmpd="sng" algn="ctr">
          <a:solidFill>
            <a:srgbClr val="78BE21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r>
            <a:rPr lang="en-US" sz="1200" b="1" dirty="0"/>
            <a:t>Business Development</a:t>
          </a:r>
          <a:r>
            <a:rPr lang="en-US" sz="1200" dirty="0"/>
            <a:t> – offers location and expansion assistance to businesses. Our team orchestrates solutions to help businesses relocate, consolidate, or expand here in Minnesota.</a:t>
          </a:r>
        </a:p>
      </dgm:t>
    </dgm:pt>
    <dgm:pt modelId="{481B8B75-F9CA-4C59-AA12-C48600D52D86}" type="parTrans" cxnId="{AF8FF18F-29B9-4A69-9C74-5F4E0C6F8828}">
      <dgm:prSet/>
      <dgm:spPr/>
      <dgm:t>
        <a:bodyPr/>
        <a:lstStyle/>
        <a:p>
          <a:endParaRPr lang="en-US" sz="1200"/>
        </a:p>
      </dgm:t>
    </dgm:pt>
    <dgm:pt modelId="{E82CC82F-E6F2-4BAD-A35E-CAE661035E26}" type="sibTrans" cxnId="{AF8FF18F-29B9-4A69-9C74-5F4E0C6F8828}">
      <dgm:prSet/>
      <dgm:spPr/>
      <dgm:t>
        <a:bodyPr/>
        <a:lstStyle/>
        <a:p>
          <a:endParaRPr lang="en-US" sz="1200"/>
        </a:p>
      </dgm:t>
    </dgm:pt>
    <dgm:pt modelId="{F0EC861B-744F-4ED0-875A-B7E83397264D}" type="pres">
      <dgm:prSet presAssocID="{2A400EC1-1C96-4B42-8EC6-658E52031212}" presName="linear" presStyleCnt="0">
        <dgm:presLayoutVars>
          <dgm:dir/>
          <dgm:resizeHandles val="exact"/>
        </dgm:presLayoutVars>
      </dgm:prSet>
      <dgm:spPr/>
    </dgm:pt>
    <dgm:pt modelId="{12572AF6-6E35-416D-82B1-6D3A36275091}" type="pres">
      <dgm:prSet presAssocID="{8C6595FB-D3C5-4965-A448-B425426658F5}" presName="comp" presStyleCnt="0"/>
      <dgm:spPr/>
    </dgm:pt>
    <dgm:pt modelId="{D2EB55A9-7FE4-4B5B-9776-60E3DCAA1BA9}" type="pres">
      <dgm:prSet presAssocID="{8C6595FB-D3C5-4965-A448-B425426658F5}" presName="box" presStyleLbl="node1" presStyleIdx="0" presStyleCnt="2"/>
      <dgm:spPr>
        <a:xfrm>
          <a:off x="0" y="0"/>
          <a:ext cx="6432741" cy="777361"/>
        </a:xfrm>
        <a:prstGeom prst="roundRect">
          <a:avLst>
            <a:gd name="adj" fmla="val 10000"/>
          </a:avLst>
        </a:prstGeom>
      </dgm:spPr>
    </dgm:pt>
    <dgm:pt modelId="{78D032DC-77A6-4E51-A909-DD619041820B}" type="pres">
      <dgm:prSet presAssocID="{8C6595FB-D3C5-4965-A448-B425426658F5}" presName="img" presStyleLbl="fgImgPlace1" presStyleIdx="0" presStyleCnt="2" custScaleX="5872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1000" b="-11000"/>
          </a:stretch>
        </a:blipFill>
      </dgm:spPr>
      <dgm:extLst>
        <a:ext uri="{E40237B7-FDA0-4F09-8148-C483321AD2D9}">
          <dgm14:cNvPr xmlns:dgm14="http://schemas.microsoft.com/office/drawing/2010/diagram" id="0" name="" descr="Earth globe: Americas with solid fill"/>
        </a:ext>
      </dgm:extLst>
    </dgm:pt>
    <dgm:pt modelId="{8D9067B3-F685-48DD-BE58-9356FF4401F3}" type="pres">
      <dgm:prSet presAssocID="{8C6595FB-D3C5-4965-A448-B425426658F5}" presName="text" presStyleLbl="node1" presStyleIdx="0" presStyleCnt="2">
        <dgm:presLayoutVars>
          <dgm:bulletEnabled val="1"/>
        </dgm:presLayoutVars>
      </dgm:prSet>
      <dgm:spPr/>
    </dgm:pt>
    <dgm:pt modelId="{C0367ED8-4271-4D5B-9896-0C801C9BDB04}" type="pres">
      <dgm:prSet presAssocID="{B0D6D8A4-002F-4CC8-A626-3717C96EBA7A}" presName="spacer" presStyleCnt="0"/>
      <dgm:spPr/>
    </dgm:pt>
    <dgm:pt modelId="{78D454BD-8D00-4234-A635-A27F31EAD1CB}" type="pres">
      <dgm:prSet presAssocID="{F9D19238-B5C0-4195-BD94-0A447C69C913}" presName="comp" presStyleCnt="0"/>
      <dgm:spPr/>
    </dgm:pt>
    <dgm:pt modelId="{4543FFF1-EFA9-4793-9CD9-953DCB921400}" type="pres">
      <dgm:prSet presAssocID="{F9D19238-B5C0-4195-BD94-0A447C69C913}" presName="box" presStyleLbl="node1" presStyleIdx="1" presStyleCnt="2" custLinFactY="33539" custLinFactNeighborX="-1299" custLinFactNeighborY="100000"/>
      <dgm:spPr>
        <a:xfrm>
          <a:off x="0" y="855495"/>
          <a:ext cx="6432741" cy="777361"/>
        </a:xfrm>
        <a:prstGeom prst="roundRect">
          <a:avLst>
            <a:gd name="adj" fmla="val 10000"/>
          </a:avLst>
        </a:prstGeom>
      </dgm:spPr>
    </dgm:pt>
    <dgm:pt modelId="{778CE19C-7EDE-4D51-848F-F008E51DD5CB}" type="pres">
      <dgm:prSet presAssocID="{F9D19238-B5C0-4195-BD94-0A447C69C913}" presName="img" presStyleLbl="fgImgPlace1" presStyleIdx="1" presStyleCnt="2" custScaleX="58720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1000" b="-11000"/>
          </a:stretch>
        </a:blipFill>
      </dgm:spPr>
      <dgm:extLst>
        <a:ext uri="{E40237B7-FDA0-4F09-8148-C483321AD2D9}">
          <dgm14:cNvPr xmlns:dgm14="http://schemas.microsoft.com/office/drawing/2010/diagram" id="0" name="" descr="Marker with solid fill"/>
        </a:ext>
      </dgm:extLst>
    </dgm:pt>
    <dgm:pt modelId="{1B784A39-EB9E-43F6-8BB5-8CF6AB828D95}" type="pres">
      <dgm:prSet presAssocID="{F9D19238-B5C0-4195-BD94-0A447C69C913}" presName="text" presStyleLbl="node1" presStyleIdx="1" presStyleCnt="2">
        <dgm:presLayoutVars>
          <dgm:bulletEnabled val="1"/>
        </dgm:presLayoutVars>
      </dgm:prSet>
      <dgm:spPr/>
    </dgm:pt>
  </dgm:ptLst>
  <dgm:cxnLst>
    <dgm:cxn modelId="{F10F1E1F-4C86-47BE-B0F9-95F8D9703BDE}" type="presOf" srcId="{F9D19238-B5C0-4195-BD94-0A447C69C913}" destId="{4543FFF1-EFA9-4793-9CD9-953DCB921400}" srcOrd="0" destOrd="0" presId="urn:microsoft.com/office/officeart/2005/8/layout/vList4"/>
    <dgm:cxn modelId="{42BCD744-635C-466B-8769-2F4E6D3E453C}" type="presOf" srcId="{2A400EC1-1C96-4B42-8EC6-658E52031212}" destId="{F0EC861B-744F-4ED0-875A-B7E83397264D}" srcOrd="0" destOrd="0" presId="urn:microsoft.com/office/officeart/2005/8/layout/vList4"/>
    <dgm:cxn modelId="{AF8FF18F-29B9-4A69-9C74-5F4E0C6F8828}" srcId="{2A400EC1-1C96-4B42-8EC6-658E52031212}" destId="{F9D19238-B5C0-4195-BD94-0A447C69C913}" srcOrd="1" destOrd="0" parTransId="{481B8B75-F9CA-4C59-AA12-C48600D52D86}" sibTransId="{E82CC82F-E6F2-4BAD-A35E-CAE661035E26}"/>
    <dgm:cxn modelId="{B167599C-141E-4D8F-ACC1-FE33CE2E8FD6}" type="presOf" srcId="{8C6595FB-D3C5-4965-A448-B425426658F5}" destId="{D2EB55A9-7FE4-4B5B-9776-60E3DCAA1BA9}" srcOrd="0" destOrd="0" presId="urn:microsoft.com/office/officeart/2005/8/layout/vList4"/>
    <dgm:cxn modelId="{E2C9A39E-6F27-4247-B5FC-20761210DC24}" type="presOf" srcId="{8C6595FB-D3C5-4965-A448-B425426658F5}" destId="{8D9067B3-F685-48DD-BE58-9356FF4401F3}" srcOrd="1" destOrd="0" presId="urn:microsoft.com/office/officeart/2005/8/layout/vList4"/>
    <dgm:cxn modelId="{C78A7CDA-BB46-42FD-B4D7-6B8C92379841}" srcId="{2A400EC1-1C96-4B42-8EC6-658E52031212}" destId="{8C6595FB-D3C5-4965-A448-B425426658F5}" srcOrd="0" destOrd="0" parTransId="{10CA2B1F-2941-48F0-894E-A52A5D189155}" sibTransId="{B0D6D8A4-002F-4CC8-A626-3717C96EBA7A}"/>
    <dgm:cxn modelId="{AD9C6FDB-A26B-46EB-94D2-F802E7309220}" type="presOf" srcId="{F9D19238-B5C0-4195-BD94-0A447C69C913}" destId="{1B784A39-EB9E-43F6-8BB5-8CF6AB828D95}" srcOrd="1" destOrd="0" presId="urn:microsoft.com/office/officeart/2005/8/layout/vList4"/>
    <dgm:cxn modelId="{4316D86A-ECCB-4E68-9F4F-6708B969E077}" type="presParOf" srcId="{F0EC861B-744F-4ED0-875A-B7E83397264D}" destId="{12572AF6-6E35-416D-82B1-6D3A36275091}" srcOrd="0" destOrd="0" presId="urn:microsoft.com/office/officeart/2005/8/layout/vList4"/>
    <dgm:cxn modelId="{27D19B38-6EF8-4211-B1CC-8E377A81B367}" type="presParOf" srcId="{12572AF6-6E35-416D-82B1-6D3A36275091}" destId="{D2EB55A9-7FE4-4B5B-9776-60E3DCAA1BA9}" srcOrd="0" destOrd="0" presId="urn:microsoft.com/office/officeart/2005/8/layout/vList4"/>
    <dgm:cxn modelId="{0D9F6EC4-B4A5-4121-996C-086B94A36DE1}" type="presParOf" srcId="{12572AF6-6E35-416D-82B1-6D3A36275091}" destId="{78D032DC-77A6-4E51-A909-DD619041820B}" srcOrd="1" destOrd="0" presId="urn:microsoft.com/office/officeart/2005/8/layout/vList4"/>
    <dgm:cxn modelId="{EAFCF485-46EE-4717-9F12-DA51DC8F77A7}" type="presParOf" srcId="{12572AF6-6E35-416D-82B1-6D3A36275091}" destId="{8D9067B3-F685-48DD-BE58-9356FF4401F3}" srcOrd="2" destOrd="0" presId="urn:microsoft.com/office/officeart/2005/8/layout/vList4"/>
    <dgm:cxn modelId="{C6B308E2-D7A6-4292-92AD-2134C1796CFE}" type="presParOf" srcId="{F0EC861B-744F-4ED0-875A-B7E83397264D}" destId="{C0367ED8-4271-4D5B-9896-0C801C9BDB04}" srcOrd="1" destOrd="0" presId="urn:microsoft.com/office/officeart/2005/8/layout/vList4"/>
    <dgm:cxn modelId="{1BF4BB0D-5A38-4426-9D21-6C79A59BCD11}" type="presParOf" srcId="{F0EC861B-744F-4ED0-875A-B7E83397264D}" destId="{78D454BD-8D00-4234-A635-A27F31EAD1CB}" srcOrd="2" destOrd="0" presId="urn:microsoft.com/office/officeart/2005/8/layout/vList4"/>
    <dgm:cxn modelId="{4F02E5BC-4371-492D-AC48-33825CE3FF80}" type="presParOf" srcId="{78D454BD-8D00-4234-A635-A27F31EAD1CB}" destId="{4543FFF1-EFA9-4793-9CD9-953DCB921400}" srcOrd="0" destOrd="0" presId="urn:microsoft.com/office/officeart/2005/8/layout/vList4"/>
    <dgm:cxn modelId="{8499B638-DD9F-479A-967E-B11D12F37EAA}" type="presParOf" srcId="{78D454BD-8D00-4234-A635-A27F31EAD1CB}" destId="{778CE19C-7EDE-4D51-848F-F008E51DD5CB}" srcOrd="1" destOrd="0" presId="urn:microsoft.com/office/officeart/2005/8/layout/vList4"/>
    <dgm:cxn modelId="{C3145430-4CBE-4274-A642-7DC10150AF63}" type="presParOf" srcId="{78D454BD-8D00-4234-A635-A27F31EAD1CB}" destId="{1B784A39-EB9E-43F6-8BB5-8CF6AB828D95}" srcOrd="2" destOrd="0" presId="urn:microsoft.com/office/officeart/2005/8/layout/vList4"/>
  </dgm:cxnLst>
  <dgm:bg>
    <a:solidFill>
      <a:schemeClr val="bg1">
        <a:alpha val="20000"/>
      </a:schemeClr>
    </a:solidFill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81AEFF-D91E-4E73-AEF4-2EAAA80A5AD3}" type="doc">
      <dgm:prSet loTypeId="urn:microsoft.com/office/officeart/2005/8/layout/vList3" loCatId="pictur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79CBF153-74DC-4F41-A195-56F2A8D91ED7}">
      <dgm:prSet custT="1"/>
      <dgm:spPr/>
      <dgm:t>
        <a:bodyPr/>
        <a:lstStyle/>
        <a:p>
          <a:r>
            <a:rPr lang="en-US" sz="1050" dirty="0"/>
            <a:t>Emerging Entrepreneur Loan Program</a:t>
          </a:r>
        </a:p>
      </dgm:t>
    </dgm:pt>
    <dgm:pt modelId="{99B0E0A1-C962-4695-8E66-65D9C58523A5}" type="parTrans" cxnId="{4F6FB403-5067-4351-BA41-B257F6927077}">
      <dgm:prSet/>
      <dgm:spPr/>
      <dgm:t>
        <a:bodyPr/>
        <a:lstStyle/>
        <a:p>
          <a:endParaRPr lang="en-US" sz="1050"/>
        </a:p>
      </dgm:t>
    </dgm:pt>
    <dgm:pt modelId="{9EE84825-F663-4833-BDC5-9910396A4DC9}" type="sibTrans" cxnId="{4F6FB403-5067-4351-BA41-B257F6927077}">
      <dgm:prSet/>
      <dgm:spPr/>
      <dgm:t>
        <a:bodyPr/>
        <a:lstStyle/>
        <a:p>
          <a:endParaRPr lang="en-US" sz="1050"/>
        </a:p>
      </dgm:t>
    </dgm:pt>
    <dgm:pt modelId="{47C153D1-7923-4E9C-B8D4-9F0F96191C76}">
      <dgm:prSet phldrT="[Text]" custT="1"/>
      <dgm:spPr/>
      <dgm:t>
        <a:bodyPr/>
        <a:lstStyle/>
        <a:p>
          <a:r>
            <a:rPr lang="en-US" sz="1050" dirty="0"/>
            <a:t>Indian Business Loan Program</a:t>
          </a:r>
        </a:p>
      </dgm:t>
    </dgm:pt>
    <dgm:pt modelId="{D17D5134-C37F-4137-8DDC-FC4217D80A61}" type="parTrans" cxnId="{5C0C5651-F5A1-4F1F-9879-1CFD73D23D59}">
      <dgm:prSet/>
      <dgm:spPr/>
      <dgm:t>
        <a:bodyPr/>
        <a:lstStyle/>
        <a:p>
          <a:endParaRPr lang="en-US" sz="1050"/>
        </a:p>
      </dgm:t>
    </dgm:pt>
    <dgm:pt modelId="{2ECC98B5-BE9B-44BC-9398-2AE222EB1F88}" type="sibTrans" cxnId="{5C0C5651-F5A1-4F1F-9879-1CFD73D23D59}">
      <dgm:prSet/>
      <dgm:spPr/>
      <dgm:t>
        <a:bodyPr/>
        <a:lstStyle/>
        <a:p>
          <a:endParaRPr lang="en-US" sz="1050"/>
        </a:p>
      </dgm:t>
    </dgm:pt>
    <dgm:pt modelId="{525A77F7-3406-410E-91A0-87352EE87B2E}">
      <dgm:prSet phldrT="[Text]" custT="1"/>
      <dgm:spPr/>
      <dgm:t>
        <a:bodyPr/>
        <a:lstStyle/>
        <a:p>
          <a:r>
            <a:rPr lang="en-US" sz="1050" dirty="0"/>
            <a:t>Minnesota Investment Fund</a:t>
          </a:r>
        </a:p>
      </dgm:t>
    </dgm:pt>
    <dgm:pt modelId="{5827030E-3AF5-4E98-BE85-A8F940187796}" type="parTrans" cxnId="{14204560-4316-4052-8639-D4B55BE5CE4F}">
      <dgm:prSet/>
      <dgm:spPr/>
      <dgm:t>
        <a:bodyPr/>
        <a:lstStyle/>
        <a:p>
          <a:endParaRPr lang="en-US" sz="1050"/>
        </a:p>
      </dgm:t>
    </dgm:pt>
    <dgm:pt modelId="{BE9AF797-13C6-4817-B541-235C59970145}" type="sibTrans" cxnId="{14204560-4316-4052-8639-D4B55BE5CE4F}">
      <dgm:prSet/>
      <dgm:spPr/>
      <dgm:t>
        <a:bodyPr/>
        <a:lstStyle/>
        <a:p>
          <a:endParaRPr lang="en-US" sz="1050"/>
        </a:p>
      </dgm:t>
    </dgm:pt>
    <dgm:pt modelId="{E2C13444-1113-4D40-BC59-47B240118044}">
      <dgm:prSet phldrT="[Text]" custT="1"/>
      <dgm:spPr/>
      <dgm:t>
        <a:bodyPr/>
        <a:lstStyle/>
        <a:p>
          <a:r>
            <a:rPr lang="en-US" sz="1050" dirty="0"/>
            <a:t>Launch Minnesota Innovation Grant</a:t>
          </a:r>
        </a:p>
      </dgm:t>
    </dgm:pt>
    <dgm:pt modelId="{67D0EEE6-9799-4171-88B0-385FBCD0C7E0}" type="parTrans" cxnId="{D55D7884-EA23-42F6-8BED-DCB2861D21F0}">
      <dgm:prSet/>
      <dgm:spPr/>
      <dgm:t>
        <a:bodyPr/>
        <a:lstStyle/>
        <a:p>
          <a:endParaRPr lang="en-US" sz="1050"/>
        </a:p>
      </dgm:t>
    </dgm:pt>
    <dgm:pt modelId="{169EECC6-6C22-4B7A-A9A0-436420D317ED}" type="sibTrans" cxnId="{D55D7884-EA23-42F6-8BED-DCB2861D21F0}">
      <dgm:prSet/>
      <dgm:spPr/>
      <dgm:t>
        <a:bodyPr/>
        <a:lstStyle/>
        <a:p>
          <a:endParaRPr lang="en-US" sz="1050"/>
        </a:p>
      </dgm:t>
    </dgm:pt>
    <dgm:pt modelId="{C3A27641-2DAC-4CAA-A249-C34F5DE5541D}">
      <dgm:prSet phldrT="[Text]" custT="1"/>
      <dgm:spPr/>
      <dgm:t>
        <a:bodyPr/>
        <a:lstStyle/>
        <a:p>
          <a:r>
            <a:rPr lang="en-US" sz="1050"/>
            <a:t>Minnesota Job Creation Fund</a:t>
          </a:r>
          <a:endParaRPr lang="en-US" sz="1050" dirty="0"/>
        </a:p>
      </dgm:t>
    </dgm:pt>
    <dgm:pt modelId="{B19297A9-4E25-4274-BC60-F63F81CF8719}" type="parTrans" cxnId="{7AE63497-91A8-4085-B9ED-BD4EBC72B857}">
      <dgm:prSet/>
      <dgm:spPr/>
      <dgm:t>
        <a:bodyPr/>
        <a:lstStyle/>
        <a:p>
          <a:endParaRPr lang="en-US" sz="1050"/>
        </a:p>
      </dgm:t>
    </dgm:pt>
    <dgm:pt modelId="{70C2C38B-0211-4CB7-BD62-437F6B086370}" type="sibTrans" cxnId="{7AE63497-91A8-4085-B9ED-BD4EBC72B857}">
      <dgm:prSet/>
      <dgm:spPr/>
      <dgm:t>
        <a:bodyPr/>
        <a:lstStyle/>
        <a:p>
          <a:endParaRPr lang="en-US" sz="1050"/>
        </a:p>
      </dgm:t>
    </dgm:pt>
    <dgm:pt modelId="{4CED513D-AE90-4C47-A0D4-B1C868A760D4}">
      <dgm:prSet phldrT="[Text]" custT="1"/>
      <dgm:spPr/>
      <dgm:t>
        <a:bodyPr/>
        <a:lstStyle/>
        <a:p>
          <a:r>
            <a:rPr lang="en-US" sz="1050" dirty="0"/>
            <a:t>Minnesota 21</a:t>
          </a:r>
          <a:r>
            <a:rPr lang="en-US" sz="1050" baseline="30000" dirty="0"/>
            <a:t>st</a:t>
          </a:r>
          <a:r>
            <a:rPr lang="en-US" sz="1050" dirty="0"/>
            <a:t> Century Fund</a:t>
          </a:r>
        </a:p>
      </dgm:t>
    </dgm:pt>
    <dgm:pt modelId="{338967C6-52ED-4120-9834-C3482CF6AB19}" type="parTrans" cxnId="{0F439D5E-FFD7-42E7-B3EF-2AE9556725BB}">
      <dgm:prSet/>
      <dgm:spPr/>
      <dgm:t>
        <a:bodyPr/>
        <a:lstStyle/>
        <a:p>
          <a:endParaRPr lang="en-US" sz="1050"/>
        </a:p>
      </dgm:t>
    </dgm:pt>
    <dgm:pt modelId="{74B16A6F-91EC-45BE-B152-0A97824A0125}" type="sibTrans" cxnId="{0F439D5E-FFD7-42E7-B3EF-2AE9556725BB}">
      <dgm:prSet/>
      <dgm:spPr/>
      <dgm:t>
        <a:bodyPr/>
        <a:lstStyle/>
        <a:p>
          <a:endParaRPr lang="en-US" sz="1050"/>
        </a:p>
      </dgm:t>
    </dgm:pt>
    <dgm:pt modelId="{6F5D6C84-994F-4CCF-80DA-BBA050991B86}">
      <dgm:prSet phldrT="[Text]" custT="1"/>
      <dgm:spPr/>
      <dgm:t>
        <a:bodyPr/>
        <a:lstStyle/>
        <a:p>
          <a:r>
            <a:rPr lang="en-US" sz="1050" dirty="0"/>
            <a:t>Minnesota Reservist and Veteran Business Loan Program</a:t>
          </a:r>
        </a:p>
      </dgm:t>
    </dgm:pt>
    <dgm:pt modelId="{E06A9AC2-FAEE-4B6E-83DC-2A389CB60AA9}" type="parTrans" cxnId="{DE822558-4FF1-45DF-A687-251B37D6ED80}">
      <dgm:prSet/>
      <dgm:spPr/>
      <dgm:t>
        <a:bodyPr/>
        <a:lstStyle/>
        <a:p>
          <a:endParaRPr lang="en-US" sz="1050"/>
        </a:p>
      </dgm:t>
    </dgm:pt>
    <dgm:pt modelId="{A9928A3C-5637-4DCA-8476-62083808782D}" type="sibTrans" cxnId="{DE822558-4FF1-45DF-A687-251B37D6ED80}">
      <dgm:prSet/>
      <dgm:spPr/>
      <dgm:t>
        <a:bodyPr/>
        <a:lstStyle/>
        <a:p>
          <a:endParaRPr lang="en-US" sz="1050"/>
        </a:p>
      </dgm:t>
    </dgm:pt>
    <dgm:pt modelId="{F9462CE0-B576-48DD-9C01-280AE6CA1879}">
      <dgm:prSet custT="1"/>
      <dgm:spPr/>
      <dgm:t>
        <a:bodyPr/>
        <a:lstStyle/>
        <a:p>
          <a:r>
            <a:rPr lang="en-US" sz="1050" dirty="0"/>
            <a:t>STEP Grant Program: Export Assistance</a:t>
          </a:r>
          <a:endParaRPr lang="en-US" sz="1050"/>
        </a:p>
      </dgm:t>
    </dgm:pt>
    <dgm:pt modelId="{78B56F3C-6738-4DF3-864B-41D040022C45}" type="parTrans" cxnId="{0922C289-53FF-4AD2-A22F-70AA84D40F7B}">
      <dgm:prSet/>
      <dgm:spPr/>
      <dgm:t>
        <a:bodyPr/>
        <a:lstStyle/>
        <a:p>
          <a:endParaRPr lang="en-US" sz="1050"/>
        </a:p>
      </dgm:t>
    </dgm:pt>
    <dgm:pt modelId="{91FD26B7-251F-4FC9-93DB-029BFF9F4916}" type="sibTrans" cxnId="{0922C289-53FF-4AD2-A22F-70AA84D40F7B}">
      <dgm:prSet/>
      <dgm:spPr/>
      <dgm:t>
        <a:bodyPr/>
        <a:lstStyle/>
        <a:p>
          <a:endParaRPr lang="en-US" sz="1050"/>
        </a:p>
      </dgm:t>
    </dgm:pt>
    <dgm:pt modelId="{552F3E84-13FB-40B9-ABD7-A5114EC2A176}" type="pres">
      <dgm:prSet presAssocID="{C281AEFF-D91E-4E73-AEF4-2EAAA80A5AD3}" presName="linearFlow" presStyleCnt="0">
        <dgm:presLayoutVars>
          <dgm:dir/>
          <dgm:resizeHandles val="exact"/>
        </dgm:presLayoutVars>
      </dgm:prSet>
      <dgm:spPr/>
    </dgm:pt>
    <dgm:pt modelId="{A3053880-3C74-484B-A04A-A7D3BEF702D9}" type="pres">
      <dgm:prSet presAssocID="{79CBF153-74DC-4F41-A195-56F2A8D91ED7}" presName="composite" presStyleCnt="0"/>
      <dgm:spPr/>
    </dgm:pt>
    <dgm:pt modelId="{E4189DAC-7F87-4C79-A70F-A9410564D8A2}" type="pres">
      <dgm:prSet presAssocID="{79CBF153-74DC-4F41-A195-56F2A8D91ED7}" presName="imgShp" presStyleLbl="fgImgPlace1" presStyleIdx="0" presStyleCnt="8"/>
      <dgm:spPr>
        <a:solidFill>
          <a:schemeClr val="accent2">
            <a:lumMod val="20000"/>
            <a:lumOff val="80000"/>
          </a:schemeClr>
        </a:solidFill>
      </dgm:spPr>
    </dgm:pt>
    <dgm:pt modelId="{530712FB-4DA6-4F45-889A-1CD94A2CBA02}" type="pres">
      <dgm:prSet presAssocID="{79CBF153-74DC-4F41-A195-56F2A8D91ED7}" presName="txShp" presStyleLbl="node1" presStyleIdx="0" presStyleCnt="8">
        <dgm:presLayoutVars>
          <dgm:bulletEnabled val="1"/>
        </dgm:presLayoutVars>
      </dgm:prSet>
      <dgm:spPr/>
    </dgm:pt>
    <dgm:pt modelId="{EE60944D-9A2F-42CC-A911-DA3F9AD20214}" type="pres">
      <dgm:prSet presAssocID="{9EE84825-F663-4833-BDC5-9910396A4DC9}" presName="spacing" presStyleCnt="0"/>
      <dgm:spPr/>
    </dgm:pt>
    <dgm:pt modelId="{8627F8A2-CF67-4B4E-9D34-67B9F82A36C2}" type="pres">
      <dgm:prSet presAssocID="{47C153D1-7923-4E9C-B8D4-9F0F96191C76}" presName="composite" presStyleCnt="0"/>
      <dgm:spPr/>
    </dgm:pt>
    <dgm:pt modelId="{37278D1A-3E56-4D16-8FB6-C4155EF1F9E4}" type="pres">
      <dgm:prSet presAssocID="{47C153D1-7923-4E9C-B8D4-9F0F96191C76}" presName="imgShp" presStyleLbl="fgImgPlace1" presStyleIdx="1" presStyleCnt="8"/>
      <dgm:spPr>
        <a:solidFill>
          <a:schemeClr val="accent2">
            <a:lumMod val="20000"/>
            <a:lumOff val="80000"/>
          </a:schemeClr>
        </a:solidFill>
      </dgm:spPr>
    </dgm:pt>
    <dgm:pt modelId="{413F78EB-08AF-4516-B7B7-938F46C3E355}" type="pres">
      <dgm:prSet presAssocID="{47C153D1-7923-4E9C-B8D4-9F0F96191C76}" presName="txShp" presStyleLbl="node1" presStyleIdx="1" presStyleCnt="8">
        <dgm:presLayoutVars>
          <dgm:bulletEnabled val="1"/>
        </dgm:presLayoutVars>
      </dgm:prSet>
      <dgm:spPr/>
    </dgm:pt>
    <dgm:pt modelId="{92C9A7B0-8315-4B73-A002-25F7E4AEE738}" type="pres">
      <dgm:prSet presAssocID="{2ECC98B5-BE9B-44BC-9398-2AE222EB1F88}" presName="spacing" presStyleCnt="0"/>
      <dgm:spPr/>
    </dgm:pt>
    <dgm:pt modelId="{17123DB3-1476-4559-A5F9-F696FCCDDA6E}" type="pres">
      <dgm:prSet presAssocID="{E2C13444-1113-4D40-BC59-47B240118044}" presName="composite" presStyleCnt="0"/>
      <dgm:spPr/>
    </dgm:pt>
    <dgm:pt modelId="{7A155891-B01B-440A-84D4-1E3A6CF64AC6}" type="pres">
      <dgm:prSet presAssocID="{E2C13444-1113-4D40-BC59-47B240118044}" presName="imgShp" presStyleLbl="fgImgPlace1" presStyleIdx="2" presStyleCnt="8"/>
      <dgm:spPr>
        <a:solidFill>
          <a:schemeClr val="accent2">
            <a:lumMod val="20000"/>
            <a:lumOff val="80000"/>
          </a:schemeClr>
        </a:solidFill>
      </dgm:spPr>
    </dgm:pt>
    <dgm:pt modelId="{0394BAF3-321B-4386-A5BC-BBA6AA390B0C}" type="pres">
      <dgm:prSet presAssocID="{E2C13444-1113-4D40-BC59-47B240118044}" presName="txShp" presStyleLbl="node1" presStyleIdx="2" presStyleCnt="8">
        <dgm:presLayoutVars>
          <dgm:bulletEnabled val="1"/>
        </dgm:presLayoutVars>
      </dgm:prSet>
      <dgm:spPr/>
    </dgm:pt>
    <dgm:pt modelId="{C8B16B31-B28D-4986-8648-F869EC9B6A29}" type="pres">
      <dgm:prSet presAssocID="{169EECC6-6C22-4B7A-A9A0-436420D317ED}" presName="spacing" presStyleCnt="0"/>
      <dgm:spPr/>
    </dgm:pt>
    <dgm:pt modelId="{E31EA60F-9310-4647-A400-8C8CDF8DD2C2}" type="pres">
      <dgm:prSet presAssocID="{525A77F7-3406-410E-91A0-87352EE87B2E}" presName="composite" presStyleCnt="0"/>
      <dgm:spPr/>
    </dgm:pt>
    <dgm:pt modelId="{0082201D-A6E2-4EE3-AD17-9C70AD5E6956}" type="pres">
      <dgm:prSet presAssocID="{525A77F7-3406-410E-91A0-87352EE87B2E}" presName="imgShp" presStyleLbl="fgImgPlace1" presStyleIdx="3" presStyleCnt="8"/>
      <dgm:spPr>
        <a:solidFill>
          <a:schemeClr val="accent2">
            <a:lumMod val="20000"/>
            <a:lumOff val="80000"/>
          </a:schemeClr>
        </a:solidFill>
      </dgm:spPr>
    </dgm:pt>
    <dgm:pt modelId="{019D7F93-7237-4093-9C18-5591DFBAD209}" type="pres">
      <dgm:prSet presAssocID="{525A77F7-3406-410E-91A0-87352EE87B2E}" presName="txShp" presStyleLbl="node1" presStyleIdx="3" presStyleCnt="8">
        <dgm:presLayoutVars>
          <dgm:bulletEnabled val="1"/>
        </dgm:presLayoutVars>
      </dgm:prSet>
      <dgm:spPr/>
    </dgm:pt>
    <dgm:pt modelId="{C5C23A55-1A8F-489D-A910-180A94F963FE}" type="pres">
      <dgm:prSet presAssocID="{BE9AF797-13C6-4817-B541-235C59970145}" presName="spacing" presStyleCnt="0"/>
      <dgm:spPr/>
    </dgm:pt>
    <dgm:pt modelId="{111DA54E-F295-4553-B6E2-29C680F9D82B}" type="pres">
      <dgm:prSet presAssocID="{C3A27641-2DAC-4CAA-A249-C34F5DE5541D}" presName="composite" presStyleCnt="0"/>
      <dgm:spPr/>
    </dgm:pt>
    <dgm:pt modelId="{626D8984-ECD7-4E89-82E7-3D7B0D364746}" type="pres">
      <dgm:prSet presAssocID="{C3A27641-2DAC-4CAA-A249-C34F5DE5541D}" presName="imgShp" presStyleLbl="fgImgPlace1" presStyleIdx="4" presStyleCnt="8"/>
      <dgm:spPr>
        <a:solidFill>
          <a:schemeClr val="accent2">
            <a:lumMod val="20000"/>
            <a:lumOff val="80000"/>
          </a:schemeClr>
        </a:solidFill>
      </dgm:spPr>
    </dgm:pt>
    <dgm:pt modelId="{B973A238-1660-468A-8F84-5C7F123466EA}" type="pres">
      <dgm:prSet presAssocID="{C3A27641-2DAC-4CAA-A249-C34F5DE5541D}" presName="txShp" presStyleLbl="node1" presStyleIdx="4" presStyleCnt="8">
        <dgm:presLayoutVars>
          <dgm:bulletEnabled val="1"/>
        </dgm:presLayoutVars>
      </dgm:prSet>
      <dgm:spPr/>
    </dgm:pt>
    <dgm:pt modelId="{DE3531F3-3715-4D1F-9809-674C7327C439}" type="pres">
      <dgm:prSet presAssocID="{70C2C38B-0211-4CB7-BD62-437F6B086370}" presName="spacing" presStyleCnt="0"/>
      <dgm:spPr/>
    </dgm:pt>
    <dgm:pt modelId="{DB7F20B7-3DF0-4DA5-9400-3F6B5FF9EFC9}" type="pres">
      <dgm:prSet presAssocID="{4CED513D-AE90-4C47-A0D4-B1C868A760D4}" presName="composite" presStyleCnt="0"/>
      <dgm:spPr/>
    </dgm:pt>
    <dgm:pt modelId="{6005C99C-6AA6-46FD-8FC7-D8E60E201FD2}" type="pres">
      <dgm:prSet presAssocID="{4CED513D-AE90-4C47-A0D4-B1C868A760D4}" presName="imgShp" presStyleLbl="fgImgPlace1" presStyleIdx="5" presStyleCnt="8"/>
      <dgm:spPr>
        <a:solidFill>
          <a:schemeClr val="accent2">
            <a:lumMod val="20000"/>
            <a:lumOff val="80000"/>
          </a:schemeClr>
        </a:solidFill>
      </dgm:spPr>
    </dgm:pt>
    <dgm:pt modelId="{0549B448-FF70-4094-BDDC-9FADAB534FCF}" type="pres">
      <dgm:prSet presAssocID="{4CED513D-AE90-4C47-A0D4-B1C868A760D4}" presName="txShp" presStyleLbl="node1" presStyleIdx="5" presStyleCnt="8">
        <dgm:presLayoutVars>
          <dgm:bulletEnabled val="1"/>
        </dgm:presLayoutVars>
      </dgm:prSet>
      <dgm:spPr/>
    </dgm:pt>
    <dgm:pt modelId="{E627E782-E9F2-4065-B3EE-CF6258CD59A2}" type="pres">
      <dgm:prSet presAssocID="{74B16A6F-91EC-45BE-B152-0A97824A0125}" presName="spacing" presStyleCnt="0"/>
      <dgm:spPr/>
    </dgm:pt>
    <dgm:pt modelId="{F54A503D-C176-489A-A722-9302BCA6757E}" type="pres">
      <dgm:prSet presAssocID="{6F5D6C84-994F-4CCF-80DA-BBA050991B86}" presName="composite" presStyleCnt="0"/>
      <dgm:spPr/>
    </dgm:pt>
    <dgm:pt modelId="{B478BBDE-1123-46C4-BB69-7BAE17EB0DF8}" type="pres">
      <dgm:prSet presAssocID="{6F5D6C84-994F-4CCF-80DA-BBA050991B86}" presName="imgShp" presStyleLbl="fgImgPlace1" presStyleIdx="6" presStyleCnt="8"/>
      <dgm:spPr>
        <a:solidFill>
          <a:schemeClr val="accent2">
            <a:lumMod val="20000"/>
            <a:lumOff val="80000"/>
          </a:schemeClr>
        </a:solidFill>
      </dgm:spPr>
    </dgm:pt>
    <dgm:pt modelId="{0CE21533-3EDB-4136-AEB1-D955A0CADC22}" type="pres">
      <dgm:prSet presAssocID="{6F5D6C84-994F-4CCF-80DA-BBA050991B86}" presName="txShp" presStyleLbl="node1" presStyleIdx="6" presStyleCnt="8">
        <dgm:presLayoutVars>
          <dgm:bulletEnabled val="1"/>
        </dgm:presLayoutVars>
      </dgm:prSet>
      <dgm:spPr/>
    </dgm:pt>
    <dgm:pt modelId="{FDA447AE-2F92-4467-B0B3-01C8431BB61B}" type="pres">
      <dgm:prSet presAssocID="{A9928A3C-5637-4DCA-8476-62083808782D}" presName="spacing" presStyleCnt="0"/>
      <dgm:spPr/>
    </dgm:pt>
    <dgm:pt modelId="{0F52B3B8-6777-4DD8-859A-F23466069CE4}" type="pres">
      <dgm:prSet presAssocID="{F9462CE0-B576-48DD-9C01-280AE6CA1879}" presName="composite" presStyleCnt="0"/>
      <dgm:spPr/>
    </dgm:pt>
    <dgm:pt modelId="{7FB183AD-1DF5-4A9E-A475-629BCD1CBB7E}" type="pres">
      <dgm:prSet presAssocID="{F9462CE0-B576-48DD-9C01-280AE6CA1879}" presName="imgShp" presStyleLbl="fgImgPlace1" presStyleIdx="7" presStyleCnt="8"/>
      <dgm:spPr>
        <a:solidFill>
          <a:schemeClr val="accent2">
            <a:lumMod val="20000"/>
            <a:lumOff val="80000"/>
          </a:schemeClr>
        </a:solidFill>
      </dgm:spPr>
    </dgm:pt>
    <dgm:pt modelId="{74E8C48A-4260-4C2D-A0FC-B6D529C62835}" type="pres">
      <dgm:prSet presAssocID="{F9462CE0-B576-48DD-9C01-280AE6CA1879}" presName="txShp" presStyleLbl="node1" presStyleIdx="7" presStyleCnt="8">
        <dgm:presLayoutVars>
          <dgm:bulletEnabled val="1"/>
        </dgm:presLayoutVars>
      </dgm:prSet>
      <dgm:spPr/>
    </dgm:pt>
  </dgm:ptLst>
  <dgm:cxnLst>
    <dgm:cxn modelId="{4F6FB403-5067-4351-BA41-B257F6927077}" srcId="{C281AEFF-D91E-4E73-AEF4-2EAAA80A5AD3}" destId="{79CBF153-74DC-4F41-A195-56F2A8D91ED7}" srcOrd="0" destOrd="0" parTransId="{99B0E0A1-C962-4695-8E66-65D9C58523A5}" sibTransId="{9EE84825-F663-4833-BDC5-9910396A4DC9}"/>
    <dgm:cxn modelId="{3E129A19-5A5F-4335-A716-38F9067D71AD}" type="presOf" srcId="{6F5D6C84-994F-4CCF-80DA-BBA050991B86}" destId="{0CE21533-3EDB-4136-AEB1-D955A0CADC22}" srcOrd="0" destOrd="0" presId="urn:microsoft.com/office/officeart/2005/8/layout/vList3"/>
    <dgm:cxn modelId="{0F439D5E-FFD7-42E7-B3EF-2AE9556725BB}" srcId="{C281AEFF-D91E-4E73-AEF4-2EAAA80A5AD3}" destId="{4CED513D-AE90-4C47-A0D4-B1C868A760D4}" srcOrd="5" destOrd="0" parTransId="{338967C6-52ED-4120-9834-C3482CF6AB19}" sibTransId="{74B16A6F-91EC-45BE-B152-0A97824A0125}"/>
    <dgm:cxn modelId="{14204560-4316-4052-8639-D4B55BE5CE4F}" srcId="{C281AEFF-D91E-4E73-AEF4-2EAAA80A5AD3}" destId="{525A77F7-3406-410E-91A0-87352EE87B2E}" srcOrd="3" destOrd="0" parTransId="{5827030E-3AF5-4E98-BE85-A8F940187796}" sibTransId="{BE9AF797-13C6-4817-B541-235C59970145}"/>
    <dgm:cxn modelId="{29F88E64-6467-43E4-9D15-CE63E9958219}" type="presOf" srcId="{C281AEFF-D91E-4E73-AEF4-2EAAA80A5AD3}" destId="{552F3E84-13FB-40B9-ABD7-A5114EC2A176}" srcOrd="0" destOrd="0" presId="urn:microsoft.com/office/officeart/2005/8/layout/vList3"/>
    <dgm:cxn modelId="{3AE11F66-4F00-45E7-A6B3-148B5403C76D}" type="presOf" srcId="{4CED513D-AE90-4C47-A0D4-B1C868A760D4}" destId="{0549B448-FF70-4094-BDDC-9FADAB534FCF}" srcOrd="0" destOrd="0" presId="urn:microsoft.com/office/officeart/2005/8/layout/vList3"/>
    <dgm:cxn modelId="{5C0C5651-F5A1-4F1F-9879-1CFD73D23D59}" srcId="{C281AEFF-D91E-4E73-AEF4-2EAAA80A5AD3}" destId="{47C153D1-7923-4E9C-B8D4-9F0F96191C76}" srcOrd="1" destOrd="0" parTransId="{D17D5134-C37F-4137-8DDC-FC4217D80A61}" sibTransId="{2ECC98B5-BE9B-44BC-9398-2AE222EB1F88}"/>
    <dgm:cxn modelId="{DE822558-4FF1-45DF-A687-251B37D6ED80}" srcId="{C281AEFF-D91E-4E73-AEF4-2EAAA80A5AD3}" destId="{6F5D6C84-994F-4CCF-80DA-BBA050991B86}" srcOrd="6" destOrd="0" parTransId="{E06A9AC2-FAEE-4B6E-83DC-2A389CB60AA9}" sibTransId="{A9928A3C-5637-4DCA-8476-62083808782D}"/>
    <dgm:cxn modelId="{1C9F177C-B177-4ED9-9053-693800D4731A}" type="presOf" srcId="{525A77F7-3406-410E-91A0-87352EE87B2E}" destId="{019D7F93-7237-4093-9C18-5591DFBAD209}" srcOrd="0" destOrd="0" presId="urn:microsoft.com/office/officeart/2005/8/layout/vList3"/>
    <dgm:cxn modelId="{D55D7884-EA23-42F6-8BED-DCB2861D21F0}" srcId="{C281AEFF-D91E-4E73-AEF4-2EAAA80A5AD3}" destId="{E2C13444-1113-4D40-BC59-47B240118044}" srcOrd="2" destOrd="0" parTransId="{67D0EEE6-9799-4171-88B0-385FBCD0C7E0}" sibTransId="{169EECC6-6C22-4B7A-A9A0-436420D317ED}"/>
    <dgm:cxn modelId="{7725CD86-603C-48FB-B8B9-00F4C2B5C163}" type="presOf" srcId="{E2C13444-1113-4D40-BC59-47B240118044}" destId="{0394BAF3-321B-4386-A5BC-BBA6AA390B0C}" srcOrd="0" destOrd="0" presId="urn:microsoft.com/office/officeart/2005/8/layout/vList3"/>
    <dgm:cxn modelId="{0922C289-53FF-4AD2-A22F-70AA84D40F7B}" srcId="{C281AEFF-D91E-4E73-AEF4-2EAAA80A5AD3}" destId="{F9462CE0-B576-48DD-9C01-280AE6CA1879}" srcOrd="7" destOrd="0" parTransId="{78B56F3C-6738-4DF3-864B-41D040022C45}" sibTransId="{91FD26B7-251F-4FC9-93DB-029BFF9F4916}"/>
    <dgm:cxn modelId="{AF0B4E90-C1E8-419A-B0D0-FE62344D2866}" type="presOf" srcId="{C3A27641-2DAC-4CAA-A249-C34F5DE5541D}" destId="{B973A238-1660-468A-8F84-5C7F123466EA}" srcOrd="0" destOrd="0" presId="urn:microsoft.com/office/officeart/2005/8/layout/vList3"/>
    <dgm:cxn modelId="{7AE63497-91A8-4085-B9ED-BD4EBC72B857}" srcId="{C281AEFF-D91E-4E73-AEF4-2EAAA80A5AD3}" destId="{C3A27641-2DAC-4CAA-A249-C34F5DE5541D}" srcOrd="4" destOrd="0" parTransId="{B19297A9-4E25-4274-BC60-F63F81CF8719}" sibTransId="{70C2C38B-0211-4CB7-BD62-437F6B086370}"/>
    <dgm:cxn modelId="{DA0BFFB2-EAE4-4051-8302-351BAAF9C6F6}" type="presOf" srcId="{79CBF153-74DC-4F41-A195-56F2A8D91ED7}" destId="{530712FB-4DA6-4F45-889A-1CD94A2CBA02}" srcOrd="0" destOrd="0" presId="urn:microsoft.com/office/officeart/2005/8/layout/vList3"/>
    <dgm:cxn modelId="{C71C87B3-D7A1-4B13-87CE-4F1F9608F64E}" type="presOf" srcId="{47C153D1-7923-4E9C-B8D4-9F0F96191C76}" destId="{413F78EB-08AF-4516-B7B7-938F46C3E355}" srcOrd="0" destOrd="0" presId="urn:microsoft.com/office/officeart/2005/8/layout/vList3"/>
    <dgm:cxn modelId="{2D7607CE-4397-43E4-B3B6-555631C87498}" type="presOf" srcId="{F9462CE0-B576-48DD-9C01-280AE6CA1879}" destId="{74E8C48A-4260-4C2D-A0FC-B6D529C62835}" srcOrd="0" destOrd="0" presId="urn:microsoft.com/office/officeart/2005/8/layout/vList3"/>
    <dgm:cxn modelId="{FADF237E-372D-4D8D-AE3A-3AD77B9781C7}" type="presParOf" srcId="{552F3E84-13FB-40B9-ABD7-A5114EC2A176}" destId="{A3053880-3C74-484B-A04A-A7D3BEF702D9}" srcOrd="0" destOrd="0" presId="urn:microsoft.com/office/officeart/2005/8/layout/vList3"/>
    <dgm:cxn modelId="{96B03EC4-CB77-4C4E-ABC0-15CDB7B95B56}" type="presParOf" srcId="{A3053880-3C74-484B-A04A-A7D3BEF702D9}" destId="{E4189DAC-7F87-4C79-A70F-A9410564D8A2}" srcOrd="0" destOrd="0" presId="urn:microsoft.com/office/officeart/2005/8/layout/vList3"/>
    <dgm:cxn modelId="{0D449084-F939-48F5-8779-44B98F4FABA4}" type="presParOf" srcId="{A3053880-3C74-484B-A04A-A7D3BEF702D9}" destId="{530712FB-4DA6-4F45-889A-1CD94A2CBA02}" srcOrd="1" destOrd="0" presId="urn:microsoft.com/office/officeart/2005/8/layout/vList3"/>
    <dgm:cxn modelId="{EF9ED6BA-A0EB-4F9D-8FB5-B5973C83BB46}" type="presParOf" srcId="{552F3E84-13FB-40B9-ABD7-A5114EC2A176}" destId="{EE60944D-9A2F-42CC-A911-DA3F9AD20214}" srcOrd="1" destOrd="0" presId="urn:microsoft.com/office/officeart/2005/8/layout/vList3"/>
    <dgm:cxn modelId="{2B7F6EE3-E6C1-44CB-BC86-0A5F27FA32C7}" type="presParOf" srcId="{552F3E84-13FB-40B9-ABD7-A5114EC2A176}" destId="{8627F8A2-CF67-4B4E-9D34-67B9F82A36C2}" srcOrd="2" destOrd="0" presId="urn:microsoft.com/office/officeart/2005/8/layout/vList3"/>
    <dgm:cxn modelId="{8BA9691D-4E5C-45F1-829D-9185B1501B69}" type="presParOf" srcId="{8627F8A2-CF67-4B4E-9D34-67B9F82A36C2}" destId="{37278D1A-3E56-4D16-8FB6-C4155EF1F9E4}" srcOrd="0" destOrd="0" presId="urn:microsoft.com/office/officeart/2005/8/layout/vList3"/>
    <dgm:cxn modelId="{5FF354C7-1DAD-4266-90B4-5743BC22CF87}" type="presParOf" srcId="{8627F8A2-CF67-4B4E-9D34-67B9F82A36C2}" destId="{413F78EB-08AF-4516-B7B7-938F46C3E355}" srcOrd="1" destOrd="0" presId="urn:microsoft.com/office/officeart/2005/8/layout/vList3"/>
    <dgm:cxn modelId="{535FE0F7-C68E-4C1D-9D2C-62CEACF4B36E}" type="presParOf" srcId="{552F3E84-13FB-40B9-ABD7-A5114EC2A176}" destId="{92C9A7B0-8315-4B73-A002-25F7E4AEE738}" srcOrd="3" destOrd="0" presId="urn:microsoft.com/office/officeart/2005/8/layout/vList3"/>
    <dgm:cxn modelId="{5DD3B45E-EC31-4AAA-B431-D3C79A50C5C4}" type="presParOf" srcId="{552F3E84-13FB-40B9-ABD7-A5114EC2A176}" destId="{17123DB3-1476-4559-A5F9-F696FCCDDA6E}" srcOrd="4" destOrd="0" presId="urn:microsoft.com/office/officeart/2005/8/layout/vList3"/>
    <dgm:cxn modelId="{B1EBFD6C-C52E-4E5E-94EB-517B4B051ECE}" type="presParOf" srcId="{17123DB3-1476-4559-A5F9-F696FCCDDA6E}" destId="{7A155891-B01B-440A-84D4-1E3A6CF64AC6}" srcOrd="0" destOrd="0" presId="urn:microsoft.com/office/officeart/2005/8/layout/vList3"/>
    <dgm:cxn modelId="{4223FBAA-97DF-4AAC-A3D2-CE3477ED0B4F}" type="presParOf" srcId="{17123DB3-1476-4559-A5F9-F696FCCDDA6E}" destId="{0394BAF3-321B-4386-A5BC-BBA6AA390B0C}" srcOrd="1" destOrd="0" presId="urn:microsoft.com/office/officeart/2005/8/layout/vList3"/>
    <dgm:cxn modelId="{8B0D8AB1-5EA4-4BB5-80A6-C3A9F84720C8}" type="presParOf" srcId="{552F3E84-13FB-40B9-ABD7-A5114EC2A176}" destId="{C8B16B31-B28D-4986-8648-F869EC9B6A29}" srcOrd="5" destOrd="0" presId="urn:microsoft.com/office/officeart/2005/8/layout/vList3"/>
    <dgm:cxn modelId="{9E6DB914-EC00-4FC8-8975-97472DF6C0FC}" type="presParOf" srcId="{552F3E84-13FB-40B9-ABD7-A5114EC2A176}" destId="{E31EA60F-9310-4647-A400-8C8CDF8DD2C2}" srcOrd="6" destOrd="0" presId="urn:microsoft.com/office/officeart/2005/8/layout/vList3"/>
    <dgm:cxn modelId="{BDC0E387-39F4-49F7-B214-7E25580B54C8}" type="presParOf" srcId="{E31EA60F-9310-4647-A400-8C8CDF8DD2C2}" destId="{0082201D-A6E2-4EE3-AD17-9C70AD5E6956}" srcOrd="0" destOrd="0" presId="urn:microsoft.com/office/officeart/2005/8/layout/vList3"/>
    <dgm:cxn modelId="{84425659-AD6A-4BA3-B863-EF152130DD06}" type="presParOf" srcId="{E31EA60F-9310-4647-A400-8C8CDF8DD2C2}" destId="{019D7F93-7237-4093-9C18-5591DFBAD209}" srcOrd="1" destOrd="0" presId="urn:microsoft.com/office/officeart/2005/8/layout/vList3"/>
    <dgm:cxn modelId="{FC64D07E-08AD-4A06-AA6B-3C3ED1B2B2C4}" type="presParOf" srcId="{552F3E84-13FB-40B9-ABD7-A5114EC2A176}" destId="{C5C23A55-1A8F-489D-A910-180A94F963FE}" srcOrd="7" destOrd="0" presId="urn:microsoft.com/office/officeart/2005/8/layout/vList3"/>
    <dgm:cxn modelId="{FC7E5F48-4C27-4011-AFE6-C7E044A5741B}" type="presParOf" srcId="{552F3E84-13FB-40B9-ABD7-A5114EC2A176}" destId="{111DA54E-F295-4553-B6E2-29C680F9D82B}" srcOrd="8" destOrd="0" presId="urn:microsoft.com/office/officeart/2005/8/layout/vList3"/>
    <dgm:cxn modelId="{AD476D79-6692-41FA-8843-0FB0872F8461}" type="presParOf" srcId="{111DA54E-F295-4553-B6E2-29C680F9D82B}" destId="{626D8984-ECD7-4E89-82E7-3D7B0D364746}" srcOrd="0" destOrd="0" presId="urn:microsoft.com/office/officeart/2005/8/layout/vList3"/>
    <dgm:cxn modelId="{B1FCFF2E-7925-474A-9CA3-0BF28CC10A09}" type="presParOf" srcId="{111DA54E-F295-4553-B6E2-29C680F9D82B}" destId="{B973A238-1660-468A-8F84-5C7F123466EA}" srcOrd="1" destOrd="0" presId="urn:microsoft.com/office/officeart/2005/8/layout/vList3"/>
    <dgm:cxn modelId="{868DA876-2550-4897-9074-912574E4AF7A}" type="presParOf" srcId="{552F3E84-13FB-40B9-ABD7-A5114EC2A176}" destId="{DE3531F3-3715-4D1F-9809-674C7327C439}" srcOrd="9" destOrd="0" presId="urn:microsoft.com/office/officeart/2005/8/layout/vList3"/>
    <dgm:cxn modelId="{AFCE2561-2248-4A15-A3F2-11F03162D79C}" type="presParOf" srcId="{552F3E84-13FB-40B9-ABD7-A5114EC2A176}" destId="{DB7F20B7-3DF0-4DA5-9400-3F6B5FF9EFC9}" srcOrd="10" destOrd="0" presId="urn:microsoft.com/office/officeart/2005/8/layout/vList3"/>
    <dgm:cxn modelId="{5F1967F8-56DE-403B-B188-1440631D77D0}" type="presParOf" srcId="{DB7F20B7-3DF0-4DA5-9400-3F6B5FF9EFC9}" destId="{6005C99C-6AA6-46FD-8FC7-D8E60E201FD2}" srcOrd="0" destOrd="0" presId="urn:microsoft.com/office/officeart/2005/8/layout/vList3"/>
    <dgm:cxn modelId="{7FDE5B7F-63D3-47FE-88F5-4A098A094079}" type="presParOf" srcId="{DB7F20B7-3DF0-4DA5-9400-3F6B5FF9EFC9}" destId="{0549B448-FF70-4094-BDDC-9FADAB534FCF}" srcOrd="1" destOrd="0" presId="urn:microsoft.com/office/officeart/2005/8/layout/vList3"/>
    <dgm:cxn modelId="{142BD9B5-2422-4CB8-9465-81A72812E3B9}" type="presParOf" srcId="{552F3E84-13FB-40B9-ABD7-A5114EC2A176}" destId="{E627E782-E9F2-4065-B3EE-CF6258CD59A2}" srcOrd="11" destOrd="0" presId="urn:microsoft.com/office/officeart/2005/8/layout/vList3"/>
    <dgm:cxn modelId="{2D99B26E-C063-4008-9890-51749E5FA7FB}" type="presParOf" srcId="{552F3E84-13FB-40B9-ABD7-A5114EC2A176}" destId="{F54A503D-C176-489A-A722-9302BCA6757E}" srcOrd="12" destOrd="0" presId="urn:microsoft.com/office/officeart/2005/8/layout/vList3"/>
    <dgm:cxn modelId="{BA47B075-0625-42B1-B8C1-7E9CD971D230}" type="presParOf" srcId="{F54A503D-C176-489A-A722-9302BCA6757E}" destId="{B478BBDE-1123-46C4-BB69-7BAE17EB0DF8}" srcOrd="0" destOrd="0" presId="urn:microsoft.com/office/officeart/2005/8/layout/vList3"/>
    <dgm:cxn modelId="{BA399B53-00CD-424B-8F0D-DB422E60D5AD}" type="presParOf" srcId="{F54A503D-C176-489A-A722-9302BCA6757E}" destId="{0CE21533-3EDB-4136-AEB1-D955A0CADC22}" srcOrd="1" destOrd="0" presId="urn:microsoft.com/office/officeart/2005/8/layout/vList3"/>
    <dgm:cxn modelId="{5A2D560B-4342-4437-A716-EB39079B53ED}" type="presParOf" srcId="{552F3E84-13FB-40B9-ABD7-A5114EC2A176}" destId="{FDA447AE-2F92-4467-B0B3-01C8431BB61B}" srcOrd="13" destOrd="0" presId="urn:microsoft.com/office/officeart/2005/8/layout/vList3"/>
    <dgm:cxn modelId="{13B0DBC8-D82D-403B-99FB-AEECA419CE65}" type="presParOf" srcId="{552F3E84-13FB-40B9-ABD7-A5114EC2A176}" destId="{0F52B3B8-6777-4DD8-859A-F23466069CE4}" srcOrd="14" destOrd="0" presId="urn:microsoft.com/office/officeart/2005/8/layout/vList3"/>
    <dgm:cxn modelId="{F82521F0-E3BB-4908-A13E-A863D83755AA}" type="presParOf" srcId="{0F52B3B8-6777-4DD8-859A-F23466069CE4}" destId="{7FB183AD-1DF5-4A9E-A475-629BCD1CBB7E}" srcOrd="0" destOrd="0" presId="urn:microsoft.com/office/officeart/2005/8/layout/vList3"/>
    <dgm:cxn modelId="{22B95669-8C89-4570-ACBD-FC40FE4D3E0E}" type="presParOf" srcId="{0F52B3B8-6777-4DD8-859A-F23466069CE4}" destId="{74E8C48A-4260-4C2D-A0FC-B6D529C6283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281AEFF-D91E-4E73-AEF4-2EAAA80A5AD3}" type="doc">
      <dgm:prSet loTypeId="urn:microsoft.com/office/officeart/2005/8/layout/vList3" loCatId="pictur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79CBF153-74DC-4F41-A195-56F2A8D91ED7}">
      <dgm:prSet custT="1"/>
      <dgm:spPr/>
      <dgm:t>
        <a:bodyPr/>
        <a:lstStyle/>
        <a:p>
          <a:r>
            <a:rPr lang="en-US" sz="1100"/>
            <a:t>Angel Tax Credit</a:t>
          </a:r>
          <a:endParaRPr lang="en-US" sz="1100" dirty="0"/>
        </a:p>
      </dgm:t>
    </dgm:pt>
    <dgm:pt modelId="{99B0E0A1-C962-4695-8E66-65D9C58523A5}" type="parTrans" cxnId="{4F6FB403-5067-4351-BA41-B257F6927077}">
      <dgm:prSet/>
      <dgm:spPr/>
      <dgm:t>
        <a:bodyPr/>
        <a:lstStyle/>
        <a:p>
          <a:endParaRPr lang="en-US" sz="1100"/>
        </a:p>
      </dgm:t>
    </dgm:pt>
    <dgm:pt modelId="{9EE84825-F663-4833-BDC5-9910396A4DC9}" type="sibTrans" cxnId="{4F6FB403-5067-4351-BA41-B257F6927077}">
      <dgm:prSet/>
      <dgm:spPr/>
      <dgm:t>
        <a:bodyPr/>
        <a:lstStyle/>
        <a:p>
          <a:endParaRPr lang="en-US" sz="1100"/>
        </a:p>
      </dgm:t>
    </dgm:pt>
    <dgm:pt modelId="{6FFA2B55-6D90-4995-BB99-1D960D4490CB}">
      <dgm:prSet phldrT="[Text]" custT="1"/>
      <dgm:spPr/>
      <dgm:t>
        <a:bodyPr/>
        <a:lstStyle/>
        <a:p>
          <a:r>
            <a:rPr lang="en-US" sz="1100" dirty="0"/>
            <a:t>Border Cities Enterprise Zone Program</a:t>
          </a:r>
        </a:p>
      </dgm:t>
    </dgm:pt>
    <dgm:pt modelId="{4E08F485-7B4F-4676-9C38-8139C9144B38}" type="parTrans" cxnId="{B31D55E4-95B4-4B29-8FAA-9A83128828AE}">
      <dgm:prSet/>
      <dgm:spPr/>
      <dgm:t>
        <a:bodyPr/>
        <a:lstStyle/>
        <a:p>
          <a:endParaRPr lang="en-US" sz="1100"/>
        </a:p>
      </dgm:t>
    </dgm:pt>
    <dgm:pt modelId="{0A6DAB9D-FC65-4D1B-A60A-B2B6BA08DFC9}" type="sibTrans" cxnId="{B31D55E4-95B4-4B29-8FAA-9A83128828AE}">
      <dgm:prSet/>
      <dgm:spPr/>
      <dgm:t>
        <a:bodyPr/>
        <a:lstStyle/>
        <a:p>
          <a:endParaRPr lang="en-US" sz="1100"/>
        </a:p>
      </dgm:t>
    </dgm:pt>
    <dgm:pt modelId="{5AEFBCD8-0F0D-44C2-9AA1-4A715296324C}">
      <dgm:prSet phldrT="[Text]" custT="1"/>
      <dgm:spPr/>
      <dgm:t>
        <a:bodyPr/>
        <a:lstStyle/>
        <a:p>
          <a:r>
            <a:rPr lang="en-US" sz="1100" dirty="0"/>
            <a:t>Data Centers</a:t>
          </a:r>
        </a:p>
      </dgm:t>
    </dgm:pt>
    <dgm:pt modelId="{15FF6B8E-8FF0-4CDE-8FDB-67EB6149C353}" type="parTrans" cxnId="{57E999A4-B9D3-49B6-A859-48E8286F5EA3}">
      <dgm:prSet/>
      <dgm:spPr/>
      <dgm:t>
        <a:bodyPr/>
        <a:lstStyle/>
        <a:p>
          <a:endParaRPr lang="en-US" sz="1100"/>
        </a:p>
      </dgm:t>
    </dgm:pt>
    <dgm:pt modelId="{AB0505C7-83D0-4F5D-AE42-58C02436C890}" type="sibTrans" cxnId="{57E999A4-B9D3-49B6-A859-48E8286F5EA3}">
      <dgm:prSet/>
      <dgm:spPr/>
      <dgm:t>
        <a:bodyPr/>
        <a:lstStyle/>
        <a:p>
          <a:endParaRPr lang="en-US" sz="1100"/>
        </a:p>
      </dgm:t>
    </dgm:pt>
    <dgm:pt modelId="{D5C8ADE4-7ED0-4924-9A8E-B8D5A3434BA2}">
      <dgm:prSet phldrT="[Text]" custT="1"/>
      <dgm:spPr/>
      <dgm:t>
        <a:bodyPr/>
        <a:lstStyle/>
        <a:p>
          <a:r>
            <a:rPr lang="en-US" sz="1100" dirty="0"/>
            <a:t>Foreign Trade Zones</a:t>
          </a:r>
        </a:p>
      </dgm:t>
    </dgm:pt>
    <dgm:pt modelId="{9543B54F-2790-4D80-9C56-A5C8B352C29F}" type="parTrans" cxnId="{B8AD13B4-61FE-4F32-875B-85E9E225B259}">
      <dgm:prSet/>
      <dgm:spPr/>
      <dgm:t>
        <a:bodyPr/>
        <a:lstStyle/>
        <a:p>
          <a:endParaRPr lang="en-US" sz="1100"/>
        </a:p>
      </dgm:t>
    </dgm:pt>
    <dgm:pt modelId="{01DC1116-FBA4-4C12-9F15-2B4B0F1591F2}" type="sibTrans" cxnId="{B8AD13B4-61FE-4F32-875B-85E9E225B259}">
      <dgm:prSet/>
      <dgm:spPr/>
      <dgm:t>
        <a:bodyPr/>
        <a:lstStyle/>
        <a:p>
          <a:endParaRPr lang="en-US" sz="1100"/>
        </a:p>
      </dgm:t>
    </dgm:pt>
    <dgm:pt modelId="{904E286D-7E0C-44F7-B474-1BA66866670A}">
      <dgm:prSet phldrT="[Text]" custT="1"/>
      <dgm:spPr/>
      <dgm:t>
        <a:bodyPr/>
        <a:lstStyle/>
        <a:p>
          <a:r>
            <a:rPr lang="en-US" sz="1100" dirty="0"/>
            <a:t>Greater Minnesota Job Expansion Program</a:t>
          </a:r>
        </a:p>
      </dgm:t>
    </dgm:pt>
    <dgm:pt modelId="{65ADEB90-E3EF-42AC-8715-624BB8F626CA}" type="parTrans" cxnId="{AF3534E7-5905-418D-B8E2-B87DAF73627D}">
      <dgm:prSet/>
      <dgm:spPr/>
      <dgm:t>
        <a:bodyPr/>
        <a:lstStyle/>
        <a:p>
          <a:endParaRPr lang="en-US" sz="1100"/>
        </a:p>
      </dgm:t>
    </dgm:pt>
    <dgm:pt modelId="{0F6B99EE-8C9A-4A4C-955F-469059F51A4F}" type="sibTrans" cxnId="{AF3534E7-5905-418D-B8E2-B87DAF73627D}">
      <dgm:prSet/>
      <dgm:spPr/>
      <dgm:t>
        <a:bodyPr/>
        <a:lstStyle/>
        <a:p>
          <a:endParaRPr lang="en-US" sz="1100"/>
        </a:p>
      </dgm:t>
    </dgm:pt>
    <dgm:pt modelId="{CE78A4A6-3EF7-4617-9AEA-CC6C32ED844A}">
      <dgm:prSet phldrT="[Text]" custT="1"/>
      <dgm:spPr/>
      <dgm:t>
        <a:bodyPr/>
        <a:lstStyle/>
        <a:p>
          <a:r>
            <a:rPr lang="en-US" sz="1100" dirty="0"/>
            <a:t>R&amp;D Tax Credit</a:t>
          </a:r>
        </a:p>
      </dgm:t>
    </dgm:pt>
    <dgm:pt modelId="{64AAF3E9-B68F-46AD-9FCB-8114E72CA581}" type="parTrans" cxnId="{EC013839-E7D5-4646-ACCE-B104172D37DC}">
      <dgm:prSet/>
      <dgm:spPr/>
      <dgm:t>
        <a:bodyPr/>
        <a:lstStyle/>
        <a:p>
          <a:endParaRPr lang="en-US" sz="1100"/>
        </a:p>
      </dgm:t>
    </dgm:pt>
    <dgm:pt modelId="{9A785A04-64F8-412F-8F4D-ADB818409986}" type="sibTrans" cxnId="{EC013839-E7D5-4646-ACCE-B104172D37DC}">
      <dgm:prSet/>
      <dgm:spPr/>
      <dgm:t>
        <a:bodyPr/>
        <a:lstStyle/>
        <a:p>
          <a:endParaRPr lang="en-US" sz="1100"/>
        </a:p>
      </dgm:t>
    </dgm:pt>
    <dgm:pt modelId="{E385B59E-60D8-4EA3-AB18-98146FE1CF18}">
      <dgm:prSet custT="1"/>
      <dgm:spPr/>
      <dgm:t>
        <a:bodyPr/>
        <a:lstStyle/>
        <a:p>
          <a:r>
            <a:rPr lang="en-US" sz="1100" dirty="0"/>
            <a:t>Tax Increment Financing, Tax Abatement</a:t>
          </a:r>
        </a:p>
      </dgm:t>
    </dgm:pt>
    <dgm:pt modelId="{334E4E38-0196-4881-BA4F-B5D3D666915D}" type="parTrans" cxnId="{80B252E3-24BA-4CF7-9198-5E32F6882B13}">
      <dgm:prSet/>
      <dgm:spPr/>
      <dgm:t>
        <a:bodyPr/>
        <a:lstStyle/>
        <a:p>
          <a:endParaRPr lang="en-US" sz="1100"/>
        </a:p>
      </dgm:t>
    </dgm:pt>
    <dgm:pt modelId="{7973B6D4-7A37-4F17-8899-ECD609DF2403}" type="sibTrans" cxnId="{80B252E3-24BA-4CF7-9198-5E32F6882B13}">
      <dgm:prSet/>
      <dgm:spPr/>
      <dgm:t>
        <a:bodyPr/>
        <a:lstStyle/>
        <a:p>
          <a:endParaRPr lang="en-US" sz="1100"/>
        </a:p>
      </dgm:t>
    </dgm:pt>
    <dgm:pt modelId="{E3E22685-D61B-42A6-A58A-210C11B3B3E9}">
      <dgm:prSet custT="1"/>
      <dgm:spPr/>
      <dgm:t>
        <a:bodyPr/>
        <a:lstStyle/>
        <a:p>
          <a:r>
            <a:rPr lang="en-US" sz="1100" dirty="0"/>
            <a:t>Personal Property &amp; Capital Equipment Exemptions</a:t>
          </a:r>
        </a:p>
      </dgm:t>
    </dgm:pt>
    <dgm:pt modelId="{FA1CA612-58F3-4D5B-A598-09295FA224EE}" type="parTrans" cxnId="{D1F8233B-E9EB-4432-B1A4-5E131ADEB821}">
      <dgm:prSet/>
      <dgm:spPr/>
      <dgm:t>
        <a:bodyPr/>
        <a:lstStyle/>
        <a:p>
          <a:endParaRPr lang="en-US" sz="1100"/>
        </a:p>
      </dgm:t>
    </dgm:pt>
    <dgm:pt modelId="{39031940-1936-4CA9-BD5C-61E93ABCC705}" type="sibTrans" cxnId="{D1F8233B-E9EB-4432-B1A4-5E131ADEB821}">
      <dgm:prSet/>
      <dgm:spPr/>
      <dgm:t>
        <a:bodyPr/>
        <a:lstStyle/>
        <a:p>
          <a:endParaRPr lang="en-US" sz="1100"/>
        </a:p>
      </dgm:t>
    </dgm:pt>
    <dgm:pt modelId="{552F3E84-13FB-40B9-ABD7-A5114EC2A176}" type="pres">
      <dgm:prSet presAssocID="{C281AEFF-D91E-4E73-AEF4-2EAAA80A5AD3}" presName="linearFlow" presStyleCnt="0">
        <dgm:presLayoutVars>
          <dgm:dir/>
          <dgm:resizeHandles val="exact"/>
        </dgm:presLayoutVars>
      </dgm:prSet>
      <dgm:spPr/>
    </dgm:pt>
    <dgm:pt modelId="{A3053880-3C74-484B-A04A-A7D3BEF702D9}" type="pres">
      <dgm:prSet presAssocID="{79CBF153-74DC-4F41-A195-56F2A8D91ED7}" presName="composite" presStyleCnt="0"/>
      <dgm:spPr/>
    </dgm:pt>
    <dgm:pt modelId="{E4189DAC-7F87-4C79-A70F-A9410564D8A2}" type="pres">
      <dgm:prSet presAssocID="{79CBF153-74DC-4F41-A195-56F2A8D91ED7}" presName="imgShp" presStyleLbl="fgImgPlace1" presStyleIdx="0" presStyleCnt="8"/>
      <dgm:spPr>
        <a:solidFill>
          <a:schemeClr val="accent2">
            <a:lumMod val="20000"/>
            <a:lumOff val="80000"/>
          </a:schemeClr>
        </a:solidFill>
      </dgm:spPr>
    </dgm:pt>
    <dgm:pt modelId="{530712FB-4DA6-4F45-889A-1CD94A2CBA02}" type="pres">
      <dgm:prSet presAssocID="{79CBF153-74DC-4F41-A195-56F2A8D91ED7}" presName="txShp" presStyleLbl="node1" presStyleIdx="0" presStyleCnt="8">
        <dgm:presLayoutVars>
          <dgm:bulletEnabled val="1"/>
        </dgm:presLayoutVars>
      </dgm:prSet>
      <dgm:spPr/>
    </dgm:pt>
    <dgm:pt modelId="{EE60944D-9A2F-42CC-A911-DA3F9AD20214}" type="pres">
      <dgm:prSet presAssocID="{9EE84825-F663-4833-BDC5-9910396A4DC9}" presName="spacing" presStyleCnt="0"/>
      <dgm:spPr/>
    </dgm:pt>
    <dgm:pt modelId="{67DDED99-3B9C-4168-B01D-DC8F73874067}" type="pres">
      <dgm:prSet presAssocID="{6FFA2B55-6D90-4995-BB99-1D960D4490CB}" presName="composite" presStyleCnt="0"/>
      <dgm:spPr/>
    </dgm:pt>
    <dgm:pt modelId="{FA3D8FB9-C559-4B21-8EDC-C15CEA00D72D}" type="pres">
      <dgm:prSet presAssocID="{6FFA2B55-6D90-4995-BB99-1D960D4490CB}" presName="imgShp" presStyleLbl="fgImgPlace1" presStyleIdx="1" presStyleCnt="8"/>
      <dgm:spPr>
        <a:solidFill>
          <a:schemeClr val="accent2">
            <a:lumMod val="20000"/>
            <a:lumOff val="80000"/>
          </a:schemeClr>
        </a:solidFill>
      </dgm:spPr>
    </dgm:pt>
    <dgm:pt modelId="{4E661CDA-CF33-4A0E-981C-0C5A5B02A008}" type="pres">
      <dgm:prSet presAssocID="{6FFA2B55-6D90-4995-BB99-1D960D4490CB}" presName="txShp" presStyleLbl="node1" presStyleIdx="1" presStyleCnt="8">
        <dgm:presLayoutVars>
          <dgm:bulletEnabled val="1"/>
        </dgm:presLayoutVars>
      </dgm:prSet>
      <dgm:spPr/>
    </dgm:pt>
    <dgm:pt modelId="{5424B6D9-2ED3-40B1-B683-AFFD7D6B6BF9}" type="pres">
      <dgm:prSet presAssocID="{0A6DAB9D-FC65-4D1B-A60A-B2B6BA08DFC9}" presName="spacing" presStyleCnt="0"/>
      <dgm:spPr/>
    </dgm:pt>
    <dgm:pt modelId="{12E73452-7A2B-4124-AD39-B3DFF0D1ED88}" type="pres">
      <dgm:prSet presAssocID="{5AEFBCD8-0F0D-44C2-9AA1-4A715296324C}" presName="composite" presStyleCnt="0"/>
      <dgm:spPr/>
    </dgm:pt>
    <dgm:pt modelId="{A98CFA38-1CFA-432B-A590-D4B3B2A0D430}" type="pres">
      <dgm:prSet presAssocID="{5AEFBCD8-0F0D-44C2-9AA1-4A715296324C}" presName="imgShp" presStyleLbl="fgImgPlace1" presStyleIdx="2" presStyleCnt="8"/>
      <dgm:spPr>
        <a:solidFill>
          <a:schemeClr val="accent2">
            <a:lumMod val="20000"/>
            <a:lumOff val="80000"/>
          </a:schemeClr>
        </a:solidFill>
      </dgm:spPr>
    </dgm:pt>
    <dgm:pt modelId="{0EDA6380-B5A3-4041-B069-ECB6ACA8180B}" type="pres">
      <dgm:prSet presAssocID="{5AEFBCD8-0F0D-44C2-9AA1-4A715296324C}" presName="txShp" presStyleLbl="node1" presStyleIdx="2" presStyleCnt="8">
        <dgm:presLayoutVars>
          <dgm:bulletEnabled val="1"/>
        </dgm:presLayoutVars>
      </dgm:prSet>
      <dgm:spPr/>
    </dgm:pt>
    <dgm:pt modelId="{E346083D-CACC-4748-8C1A-970D2208CFDF}" type="pres">
      <dgm:prSet presAssocID="{AB0505C7-83D0-4F5D-AE42-58C02436C890}" presName="spacing" presStyleCnt="0"/>
      <dgm:spPr/>
    </dgm:pt>
    <dgm:pt modelId="{88DC4ECC-CA6F-4383-99C5-F6CC9B190805}" type="pres">
      <dgm:prSet presAssocID="{D5C8ADE4-7ED0-4924-9A8E-B8D5A3434BA2}" presName="composite" presStyleCnt="0"/>
      <dgm:spPr/>
    </dgm:pt>
    <dgm:pt modelId="{D56BE288-8E07-488A-A404-7B9DDB452B51}" type="pres">
      <dgm:prSet presAssocID="{D5C8ADE4-7ED0-4924-9A8E-B8D5A3434BA2}" presName="imgShp" presStyleLbl="fgImgPlace1" presStyleIdx="3" presStyleCnt="8"/>
      <dgm:spPr>
        <a:solidFill>
          <a:schemeClr val="accent2">
            <a:lumMod val="20000"/>
            <a:lumOff val="80000"/>
          </a:schemeClr>
        </a:solidFill>
      </dgm:spPr>
    </dgm:pt>
    <dgm:pt modelId="{02D31715-DDC1-4DD6-B506-25C97A472C73}" type="pres">
      <dgm:prSet presAssocID="{D5C8ADE4-7ED0-4924-9A8E-B8D5A3434BA2}" presName="txShp" presStyleLbl="node1" presStyleIdx="3" presStyleCnt="8">
        <dgm:presLayoutVars>
          <dgm:bulletEnabled val="1"/>
        </dgm:presLayoutVars>
      </dgm:prSet>
      <dgm:spPr/>
    </dgm:pt>
    <dgm:pt modelId="{CBA6582D-5201-472F-A059-2A61B412D457}" type="pres">
      <dgm:prSet presAssocID="{01DC1116-FBA4-4C12-9F15-2B4B0F1591F2}" presName="spacing" presStyleCnt="0"/>
      <dgm:spPr/>
    </dgm:pt>
    <dgm:pt modelId="{918211B7-6864-4542-9CEA-3C30C6864B39}" type="pres">
      <dgm:prSet presAssocID="{904E286D-7E0C-44F7-B474-1BA66866670A}" presName="composite" presStyleCnt="0"/>
      <dgm:spPr/>
    </dgm:pt>
    <dgm:pt modelId="{BD1898D0-A393-4A0F-8A73-0302BC484D6D}" type="pres">
      <dgm:prSet presAssocID="{904E286D-7E0C-44F7-B474-1BA66866670A}" presName="imgShp" presStyleLbl="fgImgPlace1" presStyleIdx="4" presStyleCnt="8"/>
      <dgm:spPr>
        <a:solidFill>
          <a:schemeClr val="accent2">
            <a:lumMod val="20000"/>
            <a:lumOff val="80000"/>
          </a:schemeClr>
        </a:solidFill>
      </dgm:spPr>
    </dgm:pt>
    <dgm:pt modelId="{1BBED8D0-77B4-407D-9ED1-11CE6F1C5AEC}" type="pres">
      <dgm:prSet presAssocID="{904E286D-7E0C-44F7-B474-1BA66866670A}" presName="txShp" presStyleLbl="node1" presStyleIdx="4" presStyleCnt="8">
        <dgm:presLayoutVars>
          <dgm:bulletEnabled val="1"/>
        </dgm:presLayoutVars>
      </dgm:prSet>
      <dgm:spPr/>
    </dgm:pt>
    <dgm:pt modelId="{27188F6B-658D-4B5C-98C1-F4E786F11356}" type="pres">
      <dgm:prSet presAssocID="{0F6B99EE-8C9A-4A4C-955F-469059F51A4F}" presName="spacing" presStyleCnt="0"/>
      <dgm:spPr/>
    </dgm:pt>
    <dgm:pt modelId="{EC05EB03-82D9-465D-B315-E2960314665C}" type="pres">
      <dgm:prSet presAssocID="{CE78A4A6-3EF7-4617-9AEA-CC6C32ED844A}" presName="composite" presStyleCnt="0"/>
      <dgm:spPr/>
    </dgm:pt>
    <dgm:pt modelId="{FA6004BA-492C-44B1-9656-B6F798C8B97E}" type="pres">
      <dgm:prSet presAssocID="{CE78A4A6-3EF7-4617-9AEA-CC6C32ED844A}" presName="imgShp" presStyleLbl="fgImgPlace1" presStyleIdx="5" presStyleCnt="8"/>
      <dgm:spPr>
        <a:solidFill>
          <a:schemeClr val="accent2">
            <a:lumMod val="20000"/>
            <a:lumOff val="80000"/>
          </a:schemeClr>
        </a:solidFill>
      </dgm:spPr>
    </dgm:pt>
    <dgm:pt modelId="{19743C77-3B45-496F-AD06-2EAC048B93FE}" type="pres">
      <dgm:prSet presAssocID="{CE78A4A6-3EF7-4617-9AEA-CC6C32ED844A}" presName="txShp" presStyleLbl="node1" presStyleIdx="5" presStyleCnt="8">
        <dgm:presLayoutVars>
          <dgm:bulletEnabled val="1"/>
        </dgm:presLayoutVars>
      </dgm:prSet>
      <dgm:spPr/>
    </dgm:pt>
    <dgm:pt modelId="{A1F44C6E-F7BC-48C7-817D-3AA6134F390B}" type="pres">
      <dgm:prSet presAssocID="{9A785A04-64F8-412F-8F4D-ADB818409986}" presName="spacing" presStyleCnt="0"/>
      <dgm:spPr/>
    </dgm:pt>
    <dgm:pt modelId="{DB50A7E9-7CE9-4496-9837-D9004ABD3A41}" type="pres">
      <dgm:prSet presAssocID="{E385B59E-60D8-4EA3-AB18-98146FE1CF18}" presName="composite" presStyleCnt="0"/>
      <dgm:spPr/>
    </dgm:pt>
    <dgm:pt modelId="{E7E6FE23-7D92-4B90-A57D-72E1D24B8801}" type="pres">
      <dgm:prSet presAssocID="{E385B59E-60D8-4EA3-AB18-98146FE1CF18}" presName="imgShp" presStyleLbl="fgImgPlace1" presStyleIdx="6" presStyleCnt="8"/>
      <dgm:spPr>
        <a:solidFill>
          <a:schemeClr val="accent2">
            <a:lumMod val="20000"/>
            <a:lumOff val="80000"/>
          </a:schemeClr>
        </a:solidFill>
      </dgm:spPr>
    </dgm:pt>
    <dgm:pt modelId="{D6953252-91AF-4F41-841B-93EEA48797A9}" type="pres">
      <dgm:prSet presAssocID="{E385B59E-60D8-4EA3-AB18-98146FE1CF18}" presName="txShp" presStyleLbl="node1" presStyleIdx="6" presStyleCnt="8">
        <dgm:presLayoutVars>
          <dgm:bulletEnabled val="1"/>
        </dgm:presLayoutVars>
      </dgm:prSet>
      <dgm:spPr/>
    </dgm:pt>
    <dgm:pt modelId="{1FEAFF8D-8CA3-457F-861D-7B869E4D16F9}" type="pres">
      <dgm:prSet presAssocID="{7973B6D4-7A37-4F17-8899-ECD609DF2403}" presName="spacing" presStyleCnt="0"/>
      <dgm:spPr/>
    </dgm:pt>
    <dgm:pt modelId="{387ACC7C-9564-4829-9214-87FC2654F34C}" type="pres">
      <dgm:prSet presAssocID="{E3E22685-D61B-42A6-A58A-210C11B3B3E9}" presName="composite" presStyleCnt="0"/>
      <dgm:spPr/>
    </dgm:pt>
    <dgm:pt modelId="{1E97EEED-A323-4697-9955-ED98EA83AE31}" type="pres">
      <dgm:prSet presAssocID="{E3E22685-D61B-42A6-A58A-210C11B3B3E9}" presName="imgShp" presStyleLbl="fgImgPlace1" presStyleIdx="7" presStyleCnt="8"/>
      <dgm:spPr>
        <a:solidFill>
          <a:schemeClr val="accent2">
            <a:lumMod val="20000"/>
            <a:lumOff val="80000"/>
          </a:schemeClr>
        </a:solidFill>
      </dgm:spPr>
    </dgm:pt>
    <dgm:pt modelId="{1D1923C5-4843-4A5C-A82A-1779C12EDD3A}" type="pres">
      <dgm:prSet presAssocID="{E3E22685-D61B-42A6-A58A-210C11B3B3E9}" presName="txShp" presStyleLbl="node1" presStyleIdx="7" presStyleCnt="8">
        <dgm:presLayoutVars>
          <dgm:bulletEnabled val="1"/>
        </dgm:presLayoutVars>
      </dgm:prSet>
      <dgm:spPr/>
    </dgm:pt>
  </dgm:ptLst>
  <dgm:cxnLst>
    <dgm:cxn modelId="{4F6FB403-5067-4351-BA41-B257F6927077}" srcId="{C281AEFF-D91E-4E73-AEF4-2EAAA80A5AD3}" destId="{79CBF153-74DC-4F41-A195-56F2A8D91ED7}" srcOrd="0" destOrd="0" parTransId="{99B0E0A1-C962-4695-8E66-65D9C58523A5}" sibTransId="{9EE84825-F663-4833-BDC5-9910396A4DC9}"/>
    <dgm:cxn modelId="{7B5D1825-102F-45D8-B145-75354C1F82C4}" type="presOf" srcId="{904E286D-7E0C-44F7-B474-1BA66866670A}" destId="{1BBED8D0-77B4-407D-9ED1-11CE6F1C5AEC}" srcOrd="0" destOrd="0" presId="urn:microsoft.com/office/officeart/2005/8/layout/vList3"/>
    <dgm:cxn modelId="{BE060926-6509-4292-B0BC-C51A2F7F81C8}" type="presOf" srcId="{CE78A4A6-3EF7-4617-9AEA-CC6C32ED844A}" destId="{19743C77-3B45-496F-AD06-2EAC048B93FE}" srcOrd="0" destOrd="0" presId="urn:microsoft.com/office/officeart/2005/8/layout/vList3"/>
    <dgm:cxn modelId="{EC013839-E7D5-4646-ACCE-B104172D37DC}" srcId="{C281AEFF-D91E-4E73-AEF4-2EAAA80A5AD3}" destId="{CE78A4A6-3EF7-4617-9AEA-CC6C32ED844A}" srcOrd="5" destOrd="0" parTransId="{64AAF3E9-B68F-46AD-9FCB-8114E72CA581}" sibTransId="{9A785A04-64F8-412F-8F4D-ADB818409986}"/>
    <dgm:cxn modelId="{D1F8233B-E9EB-4432-B1A4-5E131ADEB821}" srcId="{C281AEFF-D91E-4E73-AEF4-2EAAA80A5AD3}" destId="{E3E22685-D61B-42A6-A58A-210C11B3B3E9}" srcOrd="7" destOrd="0" parTransId="{FA1CA612-58F3-4D5B-A598-09295FA224EE}" sibTransId="{39031940-1936-4CA9-BD5C-61E93ABCC705}"/>
    <dgm:cxn modelId="{EBCBC35F-9B71-4D28-8384-064792577619}" type="presOf" srcId="{5AEFBCD8-0F0D-44C2-9AA1-4A715296324C}" destId="{0EDA6380-B5A3-4041-B069-ECB6ACA8180B}" srcOrd="0" destOrd="0" presId="urn:microsoft.com/office/officeart/2005/8/layout/vList3"/>
    <dgm:cxn modelId="{29F88E64-6467-43E4-9D15-CE63E9958219}" type="presOf" srcId="{C281AEFF-D91E-4E73-AEF4-2EAAA80A5AD3}" destId="{552F3E84-13FB-40B9-ABD7-A5114EC2A176}" srcOrd="0" destOrd="0" presId="urn:microsoft.com/office/officeart/2005/8/layout/vList3"/>
    <dgm:cxn modelId="{44B5DC8E-4E9D-410E-BBE2-05473D9A801D}" type="presOf" srcId="{6FFA2B55-6D90-4995-BB99-1D960D4490CB}" destId="{4E661CDA-CF33-4A0E-981C-0C5A5B02A008}" srcOrd="0" destOrd="0" presId="urn:microsoft.com/office/officeart/2005/8/layout/vList3"/>
    <dgm:cxn modelId="{57E999A4-B9D3-49B6-A859-48E8286F5EA3}" srcId="{C281AEFF-D91E-4E73-AEF4-2EAAA80A5AD3}" destId="{5AEFBCD8-0F0D-44C2-9AA1-4A715296324C}" srcOrd="2" destOrd="0" parTransId="{15FF6B8E-8FF0-4CDE-8FDB-67EB6149C353}" sibTransId="{AB0505C7-83D0-4F5D-AE42-58C02436C890}"/>
    <dgm:cxn modelId="{0DD59FA5-A43C-4EE1-B477-145C0CAD017F}" type="presOf" srcId="{D5C8ADE4-7ED0-4924-9A8E-B8D5A3434BA2}" destId="{02D31715-DDC1-4DD6-B506-25C97A472C73}" srcOrd="0" destOrd="0" presId="urn:microsoft.com/office/officeart/2005/8/layout/vList3"/>
    <dgm:cxn modelId="{DA0BFFB2-EAE4-4051-8302-351BAAF9C6F6}" type="presOf" srcId="{79CBF153-74DC-4F41-A195-56F2A8D91ED7}" destId="{530712FB-4DA6-4F45-889A-1CD94A2CBA02}" srcOrd="0" destOrd="0" presId="urn:microsoft.com/office/officeart/2005/8/layout/vList3"/>
    <dgm:cxn modelId="{BDA5C5B3-64D1-4274-8175-AC9DA74733BF}" type="presOf" srcId="{E3E22685-D61B-42A6-A58A-210C11B3B3E9}" destId="{1D1923C5-4843-4A5C-A82A-1779C12EDD3A}" srcOrd="0" destOrd="0" presId="urn:microsoft.com/office/officeart/2005/8/layout/vList3"/>
    <dgm:cxn modelId="{B8AD13B4-61FE-4F32-875B-85E9E225B259}" srcId="{C281AEFF-D91E-4E73-AEF4-2EAAA80A5AD3}" destId="{D5C8ADE4-7ED0-4924-9A8E-B8D5A3434BA2}" srcOrd="3" destOrd="0" parTransId="{9543B54F-2790-4D80-9C56-A5C8B352C29F}" sibTransId="{01DC1116-FBA4-4C12-9F15-2B4B0F1591F2}"/>
    <dgm:cxn modelId="{F50E2EBA-19C0-4367-9477-0C980B5296AF}" type="presOf" srcId="{E385B59E-60D8-4EA3-AB18-98146FE1CF18}" destId="{D6953252-91AF-4F41-841B-93EEA48797A9}" srcOrd="0" destOrd="0" presId="urn:microsoft.com/office/officeart/2005/8/layout/vList3"/>
    <dgm:cxn modelId="{80B252E3-24BA-4CF7-9198-5E32F6882B13}" srcId="{C281AEFF-D91E-4E73-AEF4-2EAAA80A5AD3}" destId="{E385B59E-60D8-4EA3-AB18-98146FE1CF18}" srcOrd="6" destOrd="0" parTransId="{334E4E38-0196-4881-BA4F-B5D3D666915D}" sibTransId="{7973B6D4-7A37-4F17-8899-ECD609DF2403}"/>
    <dgm:cxn modelId="{B31D55E4-95B4-4B29-8FAA-9A83128828AE}" srcId="{C281AEFF-D91E-4E73-AEF4-2EAAA80A5AD3}" destId="{6FFA2B55-6D90-4995-BB99-1D960D4490CB}" srcOrd="1" destOrd="0" parTransId="{4E08F485-7B4F-4676-9C38-8139C9144B38}" sibTransId="{0A6DAB9D-FC65-4D1B-A60A-B2B6BA08DFC9}"/>
    <dgm:cxn modelId="{AF3534E7-5905-418D-B8E2-B87DAF73627D}" srcId="{C281AEFF-D91E-4E73-AEF4-2EAAA80A5AD3}" destId="{904E286D-7E0C-44F7-B474-1BA66866670A}" srcOrd="4" destOrd="0" parTransId="{65ADEB90-E3EF-42AC-8715-624BB8F626CA}" sibTransId="{0F6B99EE-8C9A-4A4C-955F-469059F51A4F}"/>
    <dgm:cxn modelId="{FADF237E-372D-4D8D-AE3A-3AD77B9781C7}" type="presParOf" srcId="{552F3E84-13FB-40B9-ABD7-A5114EC2A176}" destId="{A3053880-3C74-484B-A04A-A7D3BEF702D9}" srcOrd="0" destOrd="0" presId="urn:microsoft.com/office/officeart/2005/8/layout/vList3"/>
    <dgm:cxn modelId="{96B03EC4-CB77-4C4E-ABC0-15CDB7B95B56}" type="presParOf" srcId="{A3053880-3C74-484B-A04A-A7D3BEF702D9}" destId="{E4189DAC-7F87-4C79-A70F-A9410564D8A2}" srcOrd="0" destOrd="0" presId="urn:microsoft.com/office/officeart/2005/8/layout/vList3"/>
    <dgm:cxn modelId="{0D449084-F939-48F5-8779-44B98F4FABA4}" type="presParOf" srcId="{A3053880-3C74-484B-A04A-A7D3BEF702D9}" destId="{530712FB-4DA6-4F45-889A-1CD94A2CBA02}" srcOrd="1" destOrd="0" presId="urn:microsoft.com/office/officeart/2005/8/layout/vList3"/>
    <dgm:cxn modelId="{EF9ED6BA-A0EB-4F9D-8FB5-B5973C83BB46}" type="presParOf" srcId="{552F3E84-13FB-40B9-ABD7-A5114EC2A176}" destId="{EE60944D-9A2F-42CC-A911-DA3F9AD20214}" srcOrd="1" destOrd="0" presId="urn:microsoft.com/office/officeart/2005/8/layout/vList3"/>
    <dgm:cxn modelId="{EDBDF479-5983-469C-A8F6-0DC56921E62D}" type="presParOf" srcId="{552F3E84-13FB-40B9-ABD7-A5114EC2A176}" destId="{67DDED99-3B9C-4168-B01D-DC8F73874067}" srcOrd="2" destOrd="0" presId="urn:microsoft.com/office/officeart/2005/8/layout/vList3"/>
    <dgm:cxn modelId="{AF950098-1CC3-4114-AFB3-A7C64FA33744}" type="presParOf" srcId="{67DDED99-3B9C-4168-B01D-DC8F73874067}" destId="{FA3D8FB9-C559-4B21-8EDC-C15CEA00D72D}" srcOrd="0" destOrd="0" presId="urn:microsoft.com/office/officeart/2005/8/layout/vList3"/>
    <dgm:cxn modelId="{738D7982-566C-4B0E-A6E0-B62DB3F72B54}" type="presParOf" srcId="{67DDED99-3B9C-4168-B01D-DC8F73874067}" destId="{4E661CDA-CF33-4A0E-981C-0C5A5B02A008}" srcOrd="1" destOrd="0" presId="urn:microsoft.com/office/officeart/2005/8/layout/vList3"/>
    <dgm:cxn modelId="{EC46BD22-95F0-44E6-A266-B8BF1D26ABB0}" type="presParOf" srcId="{552F3E84-13FB-40B9-ABD7-A5114EC2A176}" destId="{5424B6D9-2ED3-40B1-B683-AFFD7D6B6BF9}" srcOrd="3" destOrd="0" presId="urn:microsoft.com/office/officeart/2005/8/layout/vList3"/>
    <dgm:cxn modelId="{429A2890-7734-4B78-986C-B73F168FA3E3}" type="presParOf" srcId="{552F3E84-13FB-40B9-ABD7-A5114EC2A176}" destId="{12E73452-7A2B-4124-AD39-B3DFF0D1ED88}" srcOrd="4" destOrd="0" presId="urn:microsoft.com/office/officeart/2005/8/layout/vList3"/>
    <dgm:cxn modelId="{1435557A-B842-4392-B380-CD1BBBF7E9F2}" type="presParOf" srcId="{12E73452-7A2B-4124-AD39-B3DFF0D1ED88}" destId="{A98CFA38-1CFA-432B-A590-D4B3B2A0D430}" srcOrd="0" destOrd="0" presId="urn:microsoft.com/office/officeart/2005/8/layout/vList3"/>
    <dgm:cxn modelId="{3C198A79-F888-4F32-A2F7-6FC1597A88C4}" type="presParOf" srcId="{12E73452-7A2B-4124-AD39-B3DFF0D1ED88}" destId="{0EDA6380-B5A3-4041-B069-ECB6ACA8180B}" srcOrd="1" destOrd="0" presId="urn:microsoft.com/office/officeart/2005/8/layout/vList3"/>
    <dgm:cxn modelId="{00FD30BD-A5FC-46A8-A8BF-AA20CC5F7446}" type="presParOf" srcId="{552F3E84-13FB-40B9-ABD7-A5114EC2A176}" destId="{E346083D-CACC-4748-8C1A-970D2208CFDF}" srcOrd="5" destOrd="0" presId="urn:microsoft.com/office/officeart/2005/8/layout/vList3"/>
    <dgm:cxn modelId="{1B2783FD-C395-4C09-A09C-D48D494A97D7}" type="presParOf" srcId="{552F3E84-13FB-40B9-ABD7-A5114EC2A176}" destId="{88DC4ECC-CA6F-4383-99C5-F6CC9B190805}" srcOrd="6" destOrd="0" presId="urn:microsoft.com/office/officeart/2005/8/layout/vList3"/>
    <dgm:cxn modelId="{B5BB495B-EC38-4022-8EE4-D94043500123}" type="presParOf" srcId="{88DC4ECC-CA6F-4383-99C5-F6CC9B190805}" destId="{D56BE288-8E07-488A-A404-7B9DDB452B51}" srcOrd="0" destOrd="0" presId="urn:microsoft.com/office/officeart/2005/8/layout/vList3"/>
    <dgm:cxn modelId="{DED04121-9044-46DE-A19D-E63B26470485}" type="presParOf" srcId="{88DC4ECC-CA6F-4383-99C5-F6CC9B190805}" destId="{02D31715-DDC1-4DD6-B506-25C97A472C73}" srcOrd="1" destOrd="0" presId="urn:microsoft.com/office/officeart/2005/8/layout/vList3"/>
    <dgm:cxn modelId="{46FC9D93-AA0D-4941-88D1-32BBC8BF9401}" type="presParOf" srcId="{552F3E84-13FB-40B9-ABD7-A5114EC2A176}" destId="{CBA6582D-5201-472F-A059-2A61B412D457}" srcOrd="7" destOrd="0" presId="urn:microsoft.com/office/officeart/2005/8/layout/vList3"/>
    <dgm:cxn modelId="{498EF700-9F0F-495D-A498-41AFAA515E3A}" type="presParOf" srcId="{552F3E84-13FB-40B9-ABD7-A5114EC2A176}" destId="{918211B7-6864-4542-9CEA-3C30C6864B39}" srcOrd="8" destOrd="0" presId="urn:microsoft.com/office/officeart/2005/8/layout/vList3"/>
    <dgm:cxn modelId="{DBA1E362-3222-43E5-AA92-44B3750C61E4}" type="presParOf" srcId="{918211B7-6864-4542-9CEA-3C30C6864B39}" destId="{BD1898D0-A393-4A0F-8A73-0302BC484D6D}" srcOrd="0" destOrd="0" presId="urn:microsoft.com/office/officeart/2005/8/layout/vList3"/>
    <dgm:cxn modelId="{D61939F0-392E-46FF-9EB4-1B77309419F4}" type="presParOf" srcId="{918211B7-6864-4542-9CEA-3C30C6864B39}" destId="{1BBED8D0-77B4-407D-9ED1-11CE6F1C5AEC}" srcOrd="1" destOrd="0" presId="urn:microsoft.com/office/officeart/2005/8/layout/vList3"/>
    <dgm:cxn modelId="{2F1F8663-87EC-47C7-829E-7DD7932431D0}" type="presParOf" srcId="{552F3E84-13FB-40B9-ABD7-A5114EC2A176}" destId="{27188F6B-658D-4B5C-98C1-F4E786F11356}" srcOrd="9" destOrd="0" presId="urn:microsoft.com/office/officeart/2005/8/layout/vList3"/>
    <dgm:cxn modelId="{C3E7B61E-0C16-4854-91A5-CA08A50E1077}" type="presParOf" srcId="{552F3E84-13FB-40B9-ABD7-A5114EC2A176}" destId="{EC05EB03-82D9-465D-B315-E2960314665C}" srcOrd="10" destOrd="0" presId="urn:microsoft.com/office/officeart/2005/8/layout/vList3"/>
    <dgm:cxn modelId="{5785E96F-DFCC-4ED5-B023-87595BB8C515}" type="presParOf" srcId="{EC05EB03-82D9-465D-B315-E2960314665C}" destId="{FA6004BA-492C-44B1-9656-B6F798C8B97E}" srcOrd="0" destOrd="0" presId="urn:microsoft.com/office/officeart/2005/8/layout/vList3"/>
    <dgm:cxn modelId="{10B07F1D-9DA5-46C5-BCFB-A8121423E8E2}" type="presParOf" srcId="{EC05EB03-82D9-465D-B315-E2960314665C}" destId="{19743C77-3B45-496F-AD06-2EAC048B93FE}" srcOrd="1" destOrd="0" presId="urn:microsoft.com/office/officeart/2005/8/layout/vList3"/>
    <dgm:cxn modelId="{F3E823EC-8D7B-4E4D-8B7B-A3098AA3FC62}" type="presParOf" srcId="{552F3E84-13FB-40B9-ABD7-A5114EC2A176}" destId="{A1F44C6E-F7BC-48C7-817D-3AA6134F390B}" srcOrd="11" destOrd="0" presId="urn:microsoft.com/office/officeart/2005/8/layout/vList3"/>
    <dgm:cxn modelId="{6CE28883-7ED8-4DC9-8CE6-C3A9B5EA4D7C}" type="presParOf" srcId="{552F3E84-13FB-40B9-ABD7-A5114EC2A176}" destId="{DB50A7E9-7CE9-4496-9837-D9004ABD3A41}" srcOrd="12" destOrd="0" presId="urn:microsoft.com/office/officeart/2005/8/layout/vList3"/>
    <dgm:cxn modelId="{23AAA3CB-3AE4-42F9-9079-1CFD2C72E715}" type="presParOf" srcId="{DB50A7E9-7CE9-4496-9837-D9004ABD3A41}" destId="{E7E6FE23-7D92-4B90-A57D-72E1D24B8801}" srcOrd="0" destOrd="0" presId="urn:microsoft.com/office/officeart/2005/8/layout/vList3"/>
    <dgm:cxn modelId="{376F889B-B6E5-48B6-91A6-7655529CA050}" type="presParOf" srcId="{DB50A7E9-7CE9-4496-9837-D9004ABD3A41}" destId="{D6953252-91AF-4F41-841B-93EEA48797A9}" srcOrd="1" destOrd="0" presId="urn:microsoft.com/office/officeart/2005/8/layout/vList3"/>
    <dgm:cxn modelId="{FD573172-4282-4FBA-866E-3B186E668A55}" type="presParOf" srcId="{552F3E84-13FB-40B9-ABD7-A5114EC2A176}" destId="{1FEAFF8D-8CA3-457F-861D-7B869E4D16F9}" srcOrd="13" destOrd="0" presId="urn:microsoft.com/office/officeart/2005/8/layout/vList3"/>
    <dgm:cxn modelId="{B71FEDFF-7CAE-4FA2-A6F3-BB684DD99052}" type="presParOf" srcId="{552F3E84-13FB-40B9-ABD7-A5114EC2A176}" destId="{387ACC7C-9564-4829-9214-87FC2654F34C}" srcOrd="14" destOrd="0" presId="urn:microsoft.com/office/officeart/2005/8/layout/vList3"/>
    <dgm:cxn modelId="{5A75F440-BD88-45E7-A129-289AFCA33931}" type="presParOf" srcId="{387ACC7C-9564-4829-9214-87FC2654F34C}" destId="{1E97EEED-A323-4697-9955-ED98EA83AE31}" srcOrd="0" destOrd="0" presId="urn:microsoft.com/office/officeart/2005/8/layout/vList3"/>
    <dgm:cxn modelId="{3D0F73D4-01D4-4471-A31A-9DD97B623AE7}" type="presParOf" srcId="{387ACC7C-9564-4829-9214-87FC2654F34C}" destId="{1D1923C5-4843-4A5C-A82A-1779C12EDD3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281AEFF-D91E-4E73-AEF4-2EAAA80A5AD3}" type="doc">
      <dgm:prSet loTypeId="urn:microsoft.com/office/officeart/2005/8/layout/vList3" loCatId="pictur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525A77F7-3406-410E-91A0-87352EE87B2E}">
      <dgm:prSet phldrT="[Text]" custT="1"/>
      <dgm:spPr/>
      <dgm:t>
        <a:bodyPr/>
        <a:lstStyle/>
        <a:p>
          <a:r>
            <a:rPr lang="en-US" sz="1200"/>
            <a:t>Airport Infrastructure Renewal Grant</a:t>
          </a:r>
          <a:endParaRPr lang="en-US" sz="1200" dirty="0"/>
        </a:p>
      </dgm:t>
    </dgm:pt>
    <dgm:pt modelId="{5827030E-3AF5-4E98-BE85-A8F940187796}" type="parTrans" cxnId="{14204560-4316-4052-8639-D4B55BE5CE4F}">
      <dgm:prSet/>
      <dgm:spPr/>
      <dgm:t>
        <a:bodyPr/>
        <a:lstStyle/>
        <a:p>
          <a:endParaRPr lang="en-US" sz="1200"/>
        </a:p>
      </dgm:t>
    </dgm:pt>
    <dgm:pt modelId="{BE9AF797-13C6-4817-B541-235C59970145}" type="sibTrans" cxnId="{14204560-4316-4052-8639-D4B55BE5CE4F}">
      <dgm:prSet/>
      <dgm:spPr/>
      <dgm:t>
        <a:bodyPr/>
        <a:lstStyle/>
        <a:p>
          <a:endParaRPr lang="en-US" sz="1200"/>
        </a:p>
      </dgm:t>
    </dgm:pt>
    <dgm:pt modelId="{ED0E5D72-BD5D-44E4-8099-B804674EC986}">
      <dgm:prSet phldrT="[Text]" custT="1"/>
      <dgm:spPr/>
      <dgm:t>
        <a:bodyPr/>
        <a:lstStyle/>
        <a:p>
          <a:r>
            <a:rPr lang="en-US" sz="1200" dirty="0"/>
            <a:t>Border-to-Border Broadband Development Grant Program</a:t>
          </a:r>
        </a:p>
      </dgm:t>
    </dgm:pt>
    <dgm:pt modelId="{092720EB-B2F6-4C84-AAA4-A54B1E62EEEC}" type="parTrans" cxnId="{659052E0-B3C4-4314-B420-90EB471202DF}">
      <dgm:prSet/>
      <dgm:spPr/>
      <dgm:t>
        <a:bodyPr/>
        <a:lstStyle/>
        <a:p>
          <a:endParaRPr lang="en-US" sz="1200"/>
        </a:p>
      </dgm:t>
    </dgm:pt>
    <dgm:pt modelId="{F0E7175F-8B41-468E-9F6A-200A7988D08A}" type="sibTrans" cxnId="{659052E0-B3C4-4314-B420-90EB471202DF}">
      <dgm:prSet/>
      <dgm:spPr/>
      <dgm:t>
        <a:bodyPr/>
        <a:lstStyle/>
        <a:p>
          <a:endParaRPr lang="en-US" sz="1200"/>
        </a:p>
      </dgm:t>
    </dgm:pt>
    <dgm:pt modelId="{8B7D2E64-3D61-456D-9984-E8720C36E0DF}">
      <dgm:prSet phldrT="[Text]" custT="1"/>
      <dgm:spPr/>
      <dgm:t>
        <a:bodyPr/>
        <a:lstStyle/>
        <a:p>
          <a:r>
            <a:rPr lang="en-US" sz="1200" dirty="0"/>
            <a:t>Cleanup Revolving Loan Program</a:t>
          </a:r>
        </a:p>
      </dgm:t>
    </dgm:pt>
    <dgm:pt modelId="{A665ED13-D3F5-425F-A128-BC42000FA6A0}" type="parTrans" cxnId="{29A608C4-EC22-494F-926B-089AF15EB43B}">
      <dgm:prSet/>
      <dgm:spPr/>
      <dgm:t>
        <a:bodyPr/>
        <a:lstStyle/>
        <a:p>
          <a:endParaRPr lang="en-US" sz="1200"/>
        </a:p>
      </dgm:t>
    </dgm:pt>
    <dgm:pt modelId="{E6D1215C-4084-43E4-98FD-8F0EF01E3941}" type="sibTrans" cxnId="{29A608C4-EC22-494F-926B-089AF15EB43B}">
      <dgm:prSet/>
      <dgm:spPr/>
      <dgm:t>
        <a:bodyPr/>
        <a:lstStyle/>
        <a:p>
          <a:endParaRPr lang="en-US" sz="1200"/>
        </a:p>
      </dgm:t>
    </dgm:pt>
    <dgm:pt modelId="{53154913-525A-4F53-8941-301255A9E768}">
      <dgm:prSet custT="1"/>
      <dgm:spPr/>
      <dgm:t>
        <a:bodyPr/>
        <a:lstStyle/>
        <a:p>
          <a:r>
            <a:rPr lang="en-US" sz="1200" dirty="0"/>
            <a:t>Contamination cleanup and Investigation Grant Program</a:t>
          </a:r>
        </a:p>
      </dgm:t>
    </dgm:pt>
    <dgm:pt modelId="{DDF10A1D-3F50-484C-BDC7-E92435420F4D}" type="parTrans" cxnId="{D3FFEA9B-90E4-4DBD-B5C4-28E03EE1E7A7}">
      <dgm:prSet/>
      <dgm:spPr/>
      <dgm:t>
        <a:bodyPr/>
        <a:lstStyle/>
        <a:p>
          <a:endParaRPr lang="en-US" sz="1200"/>
        </a:p>
      </dgm:t>
    </dgm:pt>
    <dgm:pt modelId="{218728EC-94C5-45FA-822B-7482DF1A4DED}" type="sibTrans" cxnId="{D3FFEA9B-90E4-4DBD-B5C4-28E03EE1E7A7}">
      <dgm:prSet/>
      <dgm:spPr/>
      <dgm:t>
        <a:bodyPr/>
        <a:lstStyle/>
        <a:p>
          <a:endParaRPr lang="en-US" sz="1200"/>
        </a:p>
      </dgm:t>
    </dgm:pt>
    <dgm:pt modelId="{6EACD9A1-05C8-48B2-BB2C-9D4FB5282927}">
      <dgm:prSet custT="1"/>
      <dgm:spPr/>
      <dgm:t>
        <a:bodyPr/>
        <a:lstStyle/>
        <a:p>
          <a:r>
            <a:rPr lang="en-US" sz="1200" dirty="0"/>
            <a:t>Demolition Loan Program</a:t>
          </a:r>
        </a:p>
      </dgm:t>
    </dgm:pt>
    <dgm:pt modelId="{5B0EF51E-B765-482C-A173-D99901024831}" type="parTrans" cxnId="{7E46803A-C28B-41B7-84C3-66B0B60AB3A1}">
      <dgm:prSet/>
      <dgm:spPr/>
      <dgm:t>
        <a:bodyPr/>
        <a:lstStyle/>
        <a:p>
          <a:endParaRPr lang="en-US" sz="1200"/>
        </a:p>
      </dgm:t>
    </dgm:pt>
    <dgm:pt modelId="{4DDF54AE-CC5F-4132-A839-69EF9DA291B4}" type="sibTrans" cxnId="{7E46803A-C28B-41B7-84C3-66B0B60AB3A1}">
      <dgm:prSet/>
      <dgm:spPr/>
      <dgm:t>
        <a:bodyPr/>
        <a:lstStyle/>
        <a:p>
          <a:endParaRPr lang="en-US" sz="1200"/>
        </a:p>
      </dgm:t>
    </dgm:pt>
    <dgm:pt modelId="{552F3E84-13FB-40B9-ABD7-A5114EC2A176}" type="pres">
      <dgm:prSet presAssocID="{C281AEFF-D91E-4E73-AEF4-2EAAA80A5AD3}" presName="linearFlow" presStyleCnt="0">
        <dgm:presLayoutVars>
          <dgm:dir/>
          <dgm:resizeHandles val="exact"/>
        </dgm:presLayoutVars>
      </dgm:prSet>
      <dgm:spPr/>
    </dgm:pt>
    <dgm:pt modelId="{E31EA60F-9310-4647-A400-8C8CDF8DD2C2}" type="pres">
      <dgm:prSet presAssocID="{525A77F7-3406-410E-91A0-87352EE87B2E}" presName="composite" presStyleCnt="0"/>
      <dgm:spPr/>
    </dgm:pt>
    <dgm:pt modelId="{0082201D-A6E2-4EE3-AD17-9C70AD5E6956}" type="pres">
      <dgm:prSet presAssocID="{525A77F7-3406-410E-91A0-87352EE87B2E}" presName="imgShp" presStyleLbl="fgImgPlace1" presStyleIdx="0" presStyleCnt="5"/>
      <dgm:spPr>
        <a:solidFill>
          <a:schemeClr val="accent2">
            <a:lumMod val="20000"/>
            <a:lumOff val="80000"/>
          </a:schemeClr>
        </a:solidFill>
      </dgm:spPr>
    </dgm:pt>
    <dgm:pt modelId="{019D7F93-7237-4093-9C18-5591DFBAD209}" type="pres">
      <dgm:prSet presAssocID="{525A77F7-3406-410E-91A0-87352EE87B2E}" presName="txShp" presStyleLbl="node1" presStyleIdx="0" presStyleCnt="5">
        <dgm:presLayoutVars>
          <dgm:bulletEnabled val="1"/>
        </dgm:presLayoutVars>
      </dgm:prSet>
      <dgm:spPr/>
    </dgm:pt>
    <dgm:pt modelId="{C5C23A55-1A8F-489D-A910-180A94F963FE}" type="pres">
      <dgm:prSet presAssocID="{BE9AF797-13C6-4817-B541-235C59970145}" presName="spacing" presStyleCnt="0"/>
      <dgm:spPr/>
    </dgm:pt>
    <dgm:pt modelId="{5D381A82-FFDE-43ED-9F03-BD62238312FD}" type="pres">
      <dgm:prSet presAssocID="{ED0E5D72-BD5D-44E4-8099-B804674EC986}" presName="composite" presStyleCnt="0"/>
      <dgm:spPr/>
    </dgm:pt>
    <dgm:pt modelId="{2DA530AB-C62D-4ECB-8F5B-962E3C3EB638}" type="pres">
      <dgm:prSet presAssocID="{ED0E5D72-BD5D-44E4-8099-B804674EC986}" presName="imgShp" presStyleLbl="fgImgPlace1" presStyleIdx="1" presStyleCnt="5"/>
      <dgm:spPr>
        <a:solidFill>
          <a:schemeClr val="accent2">
            <a:lumMod val="20000"/>
            <a:lumOff val="80000"/>
          </a:schemeClr>
        </a:solidFill>
      </dgm:spPr>
    </dgm:pt>
    <dgm:pt modelId="{75BCCFAB-EE9F-4261-B87C-FBEC2F412115}" type="pres">
      <dgm:prSet presAssocID="{ED0E5D72-BD5D-44E4-8099-B804674EC986}" presName="txShp" presStyleLbl="node1" presStyleIdx="1" presStyleCnt="5">
        <dgm:presLayoutVars>
          <dgm:bulletEnabled val="1"/>
        </dgm:presLayoutVars>
      </dgm:prSet>
      <dgm:spPr/>
    </dgm:pt>
    <dgm:pt modelId="{BFE989BC-7A40-45E4-BA38-78A3C6F81EC2}" type="pres">
      <dgm:prSet presAssocID="{F0E7175F-8B41-468E-9F6A-200A7988D08A}" presName="spacing" presStyleCnt="0"/>
      <dgm:spPr/>
    </dgm:pt>
    <dgm:pt modelId="{19919E7D-544B-46BA-B4E9-9A095F7A54DC}" type="pres">
      <dgm:prSet presAssocID="{8B7D2E64-3D61-456D-9984-E8720C36E0DF}" presName="composite" presStyleCnt="0"/>
      <dgm:spPr/>
    </dgm:pt>
    <dgm:pt modelId="{9C10EAE6-7935-4BD7-980F-8A240462A69A}" type="pres">
      <dgm:prSet presAssocID="{8B7D2E64-3D61-456D-9984-E8720C36E0DF}" presName="imgShp" presStyleLbl="fgImgPlace1" presStyleIdx="2" presStyleCnt="5"/>
      <dgm:spPr>
        <a:solidFill>
          <a:schemeClr val="accent2">
            <a:lumMod val="20000"/>
            <a:lumOff val="80000"/>
          </a:schemeClr>
        </a:solidFill>
      </dgm:spPr>
    </dgm:pt>
    <dgm:pt modelId="{8EEDAC4B-1DEF-4622-87AD-CACE4229F3AA}" type="pres">
      <dgm:prSet presAssocID="{8B7D2E64-3D61-456D-9984-E8720C36E0DF}" presName="txShp" presStyleLbl="node1" presStyleIdx="2" presStyleCnt="5">
        <dgm:presLayoutVars>
          <dgm:bulletEnabled val="1"/>
        </dgm:presLayoutVars>
      </dgm:prSet>
      <dgm:spPr/>
    </dgm:pt>
    <dgm:pt modelId="{58CACE05-BA74-4D89-B416-3ECD13C44464}" type="pres">
      <dgm:prSet presAssocID="{E6D1215C-4084-43E4-98FD-8F0EF01E3941}" presName="spacing" presStyleCnt="0"/>
      <dgm:spPr/>
    </dgm:pt>
    <dgm:pt modelId="{F64B275C-E0BD-4B1D-88CA-562260AF714E}" type="pres">
      <dgm:prSet presAssocID="{53154913-525A-4F53-8941-301255A9E768}" presName="composite" presStyleCnt="0"/>
      <dgm:spPr/>
    </dgm:pt>
    <dgm:pt modelId="{4B27D0D3-A46D-48BA-8E88-236FBB02BD76}" type="pres">
      <dgm:prSet presAssocID="{53154913-525A-4F53-8941-301255A9E768}" presName="imgShp" presStyleLbl="fgImgPlace1" presStyleIdx="3" presStyleCnt="5"/>
      <dgm:spPr>
        <a:solidFill>
          <a:schemeClr val="accent2">
            <a:lumMod val="20000"/>
            <a:lumOff val="80000"/>
          </a:schemeClr>
        </a:solidFill>
      </dgm:spPr>
    </dgm:pt>
    <dgm:pt modelId="{F15D49DE-31CD-47EC-8BD5-EB562C1FA505}" type="pres">
      <dgm:prSet presAssocID="{53154913-525A-4F53-8941-301255A9E768}" presName="txShp" presStyleLbl="node1" presStyleIdx="3" presStyleCnt="5">
        <dgm:presLayoutVars>
          <dgm:bulletEnabled val="1"/>
        </dgm:presLayoutVars>
      </dgm:prSet>
      <dgm:spPr/>
    </dgm:pt>
    <dgm:pt modelId="{49B4BA24-6A95-4C99-99A4-D5440631D141}" type="pres">
      <dgm:prSet presAssocID="{218728EC-94C5-45FA-822B-7482DF1A4DED}" presName="spacing" presStyleCnt="0"/>
      <dgm:spPr/>
    </dgm:pt>
    <dgm:pt modelId="{438ADD39-E1DF-4935-89AA-B11F44900501}" type="pres">
      <dgm:prSet presAssocID="{6EACD9A1-05C8-48B2-BB2C-9D4FB5282927}" presName="composite" presStyleCnt="0"/>
      <dgm:spPr/>
    </dgm:pt>
    <dgm:pt modelId="{7BA9CF5D-51A1-4DA2-8326-4332F393B0D4}" type="pres">
      <dgm:prSet presAssocID="{6EACD9A1-05C8-48B2-BB2C-9D4FB5282927}" presName="imgShp" presStyleLbl="fgImgPlace1" presStyleIdx="4" presStyleCnt="5"/>
      <dgm:spPr>
        <a:solidFill>
          <a:schemeClr val="accent2">
            <a:lumMod val="20000"/>
            <a:lumOff val="80000"/>
          </a:schemeClr>
        </a:solidFill>
      </dgm:spPr>
    </dgm:pt>
    <dgm:pt modelId="{D4D74A76-46D0-42D8-B447-E1AF70C4C8AC}" type="pres">
      <dgm:prSet presAssocID="{6EACD9A1-05C8-48B2-BB2C-9D4FB5282927}" presName="txShp" presStyleLbl="node1" presStyleIdx="4" presStyleCnt="5">
        <dgm:presLayoutVars>
          <dgm:bulletEnabled val="1"/>
        </dgm:presLayoutVars>
      </dgm:prSet>
      <dgm:spPr/>
    </dgm:pt>
  </dgm:ptLst>
  <dgm:cxnLst>
    <dgm:cxn modelId="{58570E0E-0339-4E05-9CF3-B18EEE87C47D}" type="presOf" srcId="{6EACD9A1-05C8-48B2-BB2C-9D4FB5282927}" destId="{D4D74A76-46D0-42D8-B447-E1AF70C4C8AC}" srcOrd="0" destOrd="0" presId="urn:microsoft.com/office/officeart/2005/8/layout/vList3"/>
    <dgm:cxn modelId="{7E46803A-C28B-41B7-84C3-66B0B60AB3A1}" srcId="{C281AEFF-D91E-4E73-AEF4-2EAAA80A5AD3}" destId="{6EACD9A1-05C8-48B2-BB2C-9D4FB5282927}" srcOrd="4" destOrd="0" parTransId="{5B0EF51E-B765-482C-A173-D99901024831}" sibTransId="{4DDF54AE-CC5F-4132-A839-69EF9DA291B4}"/>
    <dgm:cxn modelId="{14204560-4316-4052-8639-D4B55BE5CE4F}" srcId="{C281AEFF-D91E-4E73-AEF4-2EAAA80A5AD3}" destId="{525A77F7-3406-410E-91A0-87352EE87B2E}" srcOrd="0" destOrd="0" parTransId="{5827030E-3AF5-4E98-BE85-A8F940187796}" sibTransId="{BE9AF797-13C6-4817-B541-235C59970145}"/>
    <dgm:cxn modelId="{29F88E64-6467-43E4-9D15-CE63E9958219}" type="presOf" srcId="{C281AEFF-D91E-4E73-AEF4-2EAAA80A5AD3}" destId="{552F3E84-13FB-40B9-ABD7-A5114EC2A176}" srcOrd="0" destOrd="0" presId="urn:microsoft.com/office/officeart/2005/8/layout/vList3"/>
    <dgm:cxn modelId="{AC4C9051-3B6E-4F39-96D1-99C92E3CC38C}" type="presOf" srcId="{53154913-525A-4F53-8941-301255A9E768}" destId="{F15D49DE-31CD-47EC-8BD5-EB562C1FA505}" srcOrd="0" destOrd="0" presId="urn:microsoft.com/office/officeart/2005/8/layout/vList3"/>
    <dgm:cxn modelId="{1C9F177C-B177-4ED9-9053-693800D4731A}" type="presOf" srcId="{525A77F7-3406-410E-91A0-87352EE87B2E}" destId="{019D7F93-7237-4093-9C18-5591DFBAD209}" srcOrd="0" destOrd="0" presId="urn:microsoft.com/office/officeart/2005/8/layout/vList3"/>
    <dgm:cxn modelId="{D3FFEA9B-90E4-4DBD-B5C4-28E03EE1E7A7}" srcId="{C281AEFF-D91E-4E73-AEF4-2EAAA80A5AD3}" destId="{53154913-525A-4F53-8941-301255A9E768}" srcOrd="3" destOrd="0" parTransId="{DDF10A1D-3F50-484C-BDC7-E92435420F4D}" sibTransId="{218728EC-94C5-45FA-822B-7482DF1A4DED}"/>
    <dgm:cxn modelId="{E79447B0-8F87-4591-97E0-2B6B50191EAE}" type="presOf" srcId="{8B7D2E64-3D61-456D-9984-E8720C36E0DF}" destId="{8EEDAC4B-1DEF-4622-87AD-CACE4229F3AA}" srcOrd="0" destOrd="0" presId="urn:microsoft.com/office/officeart/2005/8/layout/vList3"/>
    <dgm:cxn modelId="{29A608C4-EC22-494F-926B-089AF15EB43B}" srcId="{C281AEFF-D91E-4E73-AEF4-2EAAA80A5AD3}" destId="{8B7D2E64-3D61-456D-9984-E8720C36E0DF}" srcOrd="2" destOrd="0" parTransId="{A665ED13-D3F5-425F-A128-BC42000FA6A0}" sibTransId="{E6D1215C-4084-43E4-98FD-8F0EF01E3941}"/>
    <dgm:cxn modelId="{2CE20DDD-B096-4742-A225-471879FA07A6}" type="presOf" srcId="{ED0E5D72-BD5D-44E4-8099-B804674EC986}" destId="{75BCCFAB-EE9F-4261-B87C-FBEC2F412115}" srcOrd="0" destOrd="0" presId="urn:microsoft.com/office/officeart/2005/8/layout/vList3"/>
    <dgm:cxn modelId="{659052E0-B3C4-4314-B420-90EB471202DF}" srcId="{C281AEFF-D91E-4E73-AEF4-2EAAA80A5AD3}" destId="{ED0E5D72-BD5D-44E4-8099-B804674EC986}" srcOrd="1" destOrd="0" parTransId="{092720EB-B2F6-4C84-AAA4-A54B1E62EEEC}" sibTransId="{F0E7175F-8B41-468E-9F6A-200A7988D08A}"/>
    <dgm:cxn modelId="{9E6DB914-EC00-4FC8-8975-97472DF6C0FC}" type="presParOf" srcId="{552F3E84-13FB-40B9-ABD7-A5114EC2A176}" destId="{E31EA60F-9310-4647-A400-8C8CDF8DD2C2}" srcOrd="0" destOrd="0" presId="urn:microsoft.com/office/officeart/2005/8/layout/vList3"/>
    <dgm:cxn modelId="{BDC0E387-39F4-49F7-B214-7E25580B54C8}" type="presParOf" srcId="{E31EA60F-9310-4647-A400-8C8CDF8DD2C2}" destId="{0082201D-A6E2-4EE3-AD17-9C70AD5E6956}" srcOrd="0" destOrd="0" presId="urn:microsoft.com/office/officeart/2005/8/layout/vList3"/>
    <dgm:cxn modelId="{84425659-AD6A-4BA3-B863-EF152130DD06}" type="presParOf" srcId="{E31EA60F-9310-4647-A400-8C8CDF8DD2C2}" destId="{019D7F93-7237-4093-9C18-5591DFBAD209}" srcOrd="1" destOrd="0" presId="urn:microsoft.com/office/officeart/2005/8/layout/vList3"/>
    <dgm:cxn modelId="{FC64D07E-08AD-4A06-AA6B-3C3ED1B2B2C4}" type="presParOf" srcId="{552F3E84-13FB-40B9-ABD7-A5114EC2A176}" destId="{C5C23A55-1A8F-489D-A910-180A94F963FE}" srcOrd="1" destOrd="0" presId="urn:microsoft.com/office/officeart/2005/8/layout/vList3"/>
    <dgm:cxn modelId="{7790A8FC-174B-455B-BA00-06420087FD75}" type="presParOf" srcId="{552F3E84-13FB-40B9-ABD7-A5114EC2A176}" destId="{5D381A82-FFDE-43ED-9F03-BD62238312FD}" srcOrd="2" destOrd="0" presId="urn:microsoft.com/office/officeart/2005/8/layout/vList3"/>
    <dgm:cxn modelId="{432343F7-1774-4E69-A378-91FF23FFCD21}" type="presParOf" srcId="{5D381A82-FFDE-43ED-9F03-BD62238312FD}" destId="{2DA530AB-C62D-4ECB-8F5B-962E3C3EB638}" srcOrd="0" destOrd="0" presId="urn:microsoft.com/office/officeart/2005/8/layout/vList3"/>
    <dgm:cxn modelId="{4A0D5928-4EF7-49C6-9442-5A3E74FF5168}" type="presParOf" srcId="{5D381A82-FFDE-43ED-9F03-BD62238312FD}" destId="{75BCCFAB-EE9F-4261-B87C-FBEC2F412115}" srcOrd="1" destOrd="0" presId="urn:microsoft.com/office/officeart/2005/8/layout/vList3"/>
    <dgm:cxn modelId="{3B2790BC-751E-4587-A86D-66CD5351C2A3}" type="presParOf" srcId="{552F3E84-13FB-40B9-ABD7-A5114EC2A176}" destId="{BFE989BC-7A40-45E4-BA38-78A3C6F81EC2}" srcOrd="3" destOrd="0" presId="urn:microsoft.com/office/officeart/2005/8/layout/vList3"/>
    <dgm:cxn modelId="{499211A4-8202-46BA-81AB-CCB93E5F559B}" type="presParOf" srcId="{552F3E84-13FB-40B9-ABD7-A5114EC2A176}" destId="{19919E7D-544B-46BA-B4E9-9A095F7A54DC}" srcOrd="4" destOrd="0" presId="urn:microsoft.com/office/officeart/2005/8/layout/vList3"/>
    <dgm:cxn modelId="{3845B582-500C-461A-8535-8CC1D1621104}" type="presParOf" srcId="{19919E7D-544B-46BA-B4E9-9A095F7A54DC}" destId="{9C10EAE6-7935-4BD7-980F-8A240462A69A}" srcOrd="0" destOrd="0" presId="urn:microsoft.com/office/officeart/2005/8/layout/vList3"/>
    <dgm:cxn modelId="{0561402C-6FB7-499B-B571-FB1EDAFF4CA6}" type="presParOf" srcId="{19919E7D-544B-46BA-B4E9-9A095F7A54DC}" destId="{8EEDAC4B-1DEF-4622-87AD-CACE4229F3AA}" srcOrd="1" destOrd="0" presId="urn:microsoft.com/office/officeart/2005/8/layout/vList3"/>
    <dgm:cxn modelId="{7C9F57F0-9A44-43A6-AA90-DFC04D1A9A6E}" type="presParOf" srcId="{552F3E84-13FB-40B9-ABD7-A5114EC2A176}" destId="{58CACE05-BA74-4D89-B416-3ECD13C44464}" srcOrd="5" destOrd="0" presId="urn:microsoft.com/office/officeart/2005/8/layout/vList3"/>
    <dgm:cxn modelId="{A554A2FF-2BA2-493E-B27C-E1169AB05F70}" type="presParOf" srcId="{552F3E84-13FB-40B9-ABD7-A5114EC2A176}" destId="{F64B275C-E0BD-4B1D-88CA-562260AF714E}" srcOrd="6" destOrd="0" presId="urn:microsoft.com/office/officeart/2005/8/layout/vList3"/>
    <dgm:cxn modelId="{16F893EB-29B2-497F-8C7F-C63DFDD61694}" type="presParOf" srcId="{F64B275C-E0BD-4B1D-88CA-562260AF714E}" destId="{4B27D0D3-A46D-48BA-8E88-236FBB02BD76}" srcOrd="0" destOrd="0" presId="urn:microsoft.com/office/officeart/2005/8/layout/vList3"/>
    <dgm:cxn modelId="{28726D55-6EB3-4FD0-A066-A08E315743C2}" type="presParOf" srcId="{F64B275C-E0BD-4B1D-88CA-562260AF714E}" destId="{F15D49DE-31CD-47EC-8BD5-EB562C1FA505}" srcOrd="1" destOrd="0" presId="urn:microsoft.com/office/officeart/2005/8/layout/vList3"/>
    <dgm:cxn modelId="{0EC00FCA-BE6D-443E-873E-6AD9239E1BEA}" type="presParOf" srcId="{552F3E84-13FB-40B9-ABD7-A5114EC2A176}" destId="{49B4BA24-6A95-4C99-99A4-D5440631D141}" srcOrd="7" destOrd="0" presId="urn:microsoft.com/office/officeart/2005/8/layout/vList3"/>
    <dgm:cxn modelId="{A4A8A2E2-979C-450D-AE13-D62876C752B6}" type="presParOf" srcId="{552F3E84-13FB-40B9-ABD7-A5114EC2A176}" destId="{438ADD39-E1DF-4935-89AA-B11F44900501}" srcOrd="8" destOrd="0" presId="urn:microsoft.com/office/officeart/2005/8/layout/vList3"/>
    <dgm:cxn modelId="{CD2EA200-858E-4295-AA58-D596EFF3A21F}" type="presParOf" srcId="{438ADD39-E1DF-4935-89AA-B11F44900501}" destId="{7BA9CF5D-51A1-4DA2-8326-4332F393B0D4}" srcOrd="0" destOrd="0" presId="urn:microsoft.com/office/officeart/2005/8/layout/vList3"/>
    <dgm:cxn modelId="{A85E0991-5E5C-4AD5-B6D7-130D7E07F7C1}" type="presParOf" srcId="{438ADD39-E1DF-4935-89AA-B11F44900501}" destId="{D4D74A76-46D0-42D8-B447-E1AF70C4C8A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281AEFF-D91E-4E73-AEF4-2EAAA80A5AD3}" type="doc">
      <dgm:prSet loTypeId="urn:microsoft.com/office/officeart/2005/8/layout/vList3" loCatId="pictur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79CBF153-74DC-4F41-A195-56F2A8D91ED7}">
      <dgm:prSet custT="1"/>
      <dgm:spPr/>
      <dgm:t>
        <a:bodyPr/>
        <a:lstStyle/>
        <a:p>
          <a:r>
            <a:rPr lang="en-US" sz="1200" dirty="0"/>
            <a:t>Greater Minnesota Business Development Infrastructure Grant Program</a:t>
          </a:r>
        </a:p>
      </dgm:t>
    </dgm:pt>
    <dgm:pt modelId="{99B0E0A1-C962-4695-8E66-65D9C58523A5}" type="parTrans" cxnId="{4F6FB403-5067-4351-BA41-B257F6927077}">
      <dgm:prSet/>
      <dgm:spPr/>
      <dgm:t>
        <a:bodyPr/>
        <a:lstStyle/>
        <a:p>
          <a:endParaRPr lang="en-US" sz="1200"/>
        </a:p>
      </dgm:t>
    </dgm:pt>
    <dgm:pt modelId="{9EE84825-F663-4833-BDC5-9910396A4DC9}" type="sibTrans" cxnId="{4F6FB403-5067-4351-BA41-B257F6927077}">
      <dgm:prSet/>
      <dgm:spPr/>
      <dgm:t>
        <a:bodyPr/>
        <a:lstStyle/>
        <a:p>
          <a:endParaRPr lang="en-US" sz="1200"/>
        </a:p>
      </dgm:t>
    </dgm:pt>
    <dgm:pt modelId="{0F5EBD63-2F3B-4E11-941D-436FE376FDF8}">
      <dgm:prSet custT="1"/>
      <dgm:spPr/>
      <dgm:t>
        <a:bodyPr/>
        <a:lstStyle/>
        <a:p>
          <a:r>
            <a:rPr lang="en-US" sz="1200" dirty="0"/>
            <a:t>Innovative Business Development Public Infrastructure Program</a:t>
          </a:r>
        </a:p>
      </dgm:t>
    </dgm:pt>
    <dgm:pt modelId="{8D4171FA-F67C-4FB6-9734-BDBBC29B01B4}" type="parTrans" cxnId="{D00243F0-5D10-4868-BBAB-ACA9235F0A22}">
      <dgm:prSet/>
      <dgm:spPr/>
      <dgm:t>
        <a:bodyPr/>
        <a:lstStyle/>
        <a:p>
          <a:endParaRPr lang="en-US" sz="1200"/>
        </a:p>
      </dgm:t>
    </dgm:pt>
    <dgm:pt modelId="{3DC767B6-A88F-4149-B674-F3B3A87A082F}" type="sibTrans" cxnId="{D00243F0-5D10-4868-BBAB-ACA9235F0A22}">
      <dgm:prSet/>
      <dgm:spPr/>
      <dgm:t>
        <a:bodyPr/>
        <a:lstStyle/>
        <a:p>
          <a:endParaRPr lang="en-US" sz="1200"/>
        </a:p>
      </dgm:t>
    </dgm:pt>
    <dgm:pt modelId="{3DD4D9E9-D23A-4697-AD1A-4BB63209EC23}">
      <dgm:prSet custT="1"/>
      <dgm:spPr/>
      <dgm:t>
        <a:bodyPr/>
        <a:lstStyle/>
        <a:p>
          <a:r>
            <a:rPr lang="en-US" sz="1200" dirty="0"/>
            <a:t>Redevelopment Grant Program</a:t>
          </a:r>
        </a:p>
      </dgm:t>
    </dgm:pt>
    <dgm:pt modelId="{54694588-8029-4C5F-991B-BF3B9262C42F}" type="parTrans" cxnId="{A3D890E6-772F-4B7E-AD02-67B6732277A6}">
      <dgm:prSet/>
      <dgm:spPr/>
      <dgm:t>
        <a:bodyPr/>
        <a:lstStyle/>
        <a:p>
          <a:endParaRPr lang="en-US" sz="1200"/>
        </a:p>
      </dgm:t>
    </dgm:pt>
    <dgm:pt modelId="{E1575D95-AAA1-4C53-8EA9-670BFB588078}" type="sibTrans" cxnId="{A3D890E6-772F-4B7E-AD02-67B6732277A6}">
      <dgm:prSet/>
      <dgm:spPr/>
      <dgm:t>
        <a:bodyPr/>
        <a:lstStyle/>
        <a:p>
          <a:endParaRPr lang="en-US" sz="1200"/>
        </a:p>
      </dgm:t>
    </dgm:pt>
    <dgm:pt modelId="{5516D53F-BC10-4067-AA54-AFFA3C17EA1F}">
      <dgm:prSet custT="1"/>
      <dgm:spPr/>
      <dgm:t>
        <a:bodyPr/>
        <a:lstStyle/>
        <a:p>
          <a:r>
            <a:rPr lang="en-US" sz="1200" dirty="0"/>
            <a:t>Small Cities Development Program</a:t>
          </a:r>
        </a:p>
      </dgm:t>
    </dgm:pt>
    <dgm:pt modelId="{ED2ADE54-BEFA-472F-A929-915A27A4577A}" type="parTrans" cxnId="{30765EFC-4780-4368-A8A0-835FE4D1E3AE}">
      <dgm:prSet/>
      <dgm:spPr/>
      <dgm:t>
        <a:bodyPr/>
        <a:lstStyle/>
        <a:p>
          <a:endParaRPr lang="en-US" sz="1200"/>
        </a:p>
      </dgm:t>
    </dgm:pt>
    <dgm:pt modelId="{712D386C-3DF1-4B39-9B41-3B21278E71E9}" type="sibTrans" cxnId="{30765EFC-4780-4368-A8A0-835FE4D1E3AE}">
      <dgm:prSet/>
      <dgm:spPr/>
      <dgm:t>
        <a:bodyPr/>
        <a:lstStyle/>
        <a:p>
          <a:endParaRPr lang="en-US" sz="1200"/>
        </a:p>
      </dgm:t>
    </dgm:pt>
    <dgm:pt modelId="{3FF59C1F-4814-4C8D-B572-1648BE237E26}">
      <dgm:prSet custT="1"/>
      <dgm:spPr/>
      <dgm:t>
        <a:bodyPr/>
        <a:lstStyle/>
        <a:p>
          <a:r>
            <a:rPr lang="en-US" sz="1200" dirty="0"/>
            <a:t>Transportation Economic Development Infrastructure Program</a:t>
          </a:r>
          <a:endParaRPr lang="en-US" sz="1200"/>
        </a:p>
      </dgm:t>
    </dgm:pt>
    <dgm:pt modelId="{332C4F45-9AEE-48E2-BFFA-856E832C50B0}" type="parTrans" cxnId="{6968A7FA-F0D2-4E81-8211-F0F391DD5688}">
      <dgm:prSet/>
      <dgm:spPr/>
      <dgm:t>
        <a:bodyPr/>
        <a:lstStyle/>
        <a:p>
          <a:endParaRPr lang="en-US" sz="1200"/>
        </a:p>
      </dgm:t>
    </dgm:pt>
    <dgm:pt modelId="{0C352531-C467-4621-91CE-F8EB3ED5F62A}" type="sibTrans" cxnId="{6968A7FA-F0D2-4E81-8211-F0F391DD5688}">
      <dgm:prSet/>
      <dgm:spPr/>
      <dgm:t>
        <a:bodyPr/>
        <a:lstStyle/>
        <a:p>
          <a:endParaRPr lang="en-US" sz="1200"/>
        </a:p>
      </dgm:t>
    </dgm:pt>
    <dgm:pt modelId="{552F3E84-13FB-40B9-ABD7-A5114EC2A176}" type="pres">
      <dgm:prSet presAssocID="{C281AEFF-D91E-4E73-AEF4-2EAAA80A5AD3}" presName="linearFlow" presStyleCnt="0">
        <dgm:presLayoutVars>
          <dgm:dir/>
          <dgm:resizeHandles val="exact"/>
        </dgm:presLayoutVars>
      </dgm:prSet>
      <dgm:spPr/>
    </dgm:pt>
    <dgm:pt modelId="{A3053880-3C74-484B-A04A-A7D3BEF702D9}" type="pres">
      <dgm:prSet presAssocID="{79CBF153-74DC-4F41-A195-56F2A8D91ED7}" presName="composite" presStyleCnt="0"/>
      <dgm:spPr/>
    </dgm:pt>
    <dgm:pt modelId="{E4189DAC-7F87-4C79-A70F-A9410564D8A2}" type="pres">
      <dgm:prSet presAssocID="{79CBF153-74DC-4F41-A195-56F2A8D91ED7}" presName="imgShp" presStyleLbl="fgImgPlace1" presStyleIdx="0" presStyleCnt="5"/>
      <dgm:spPr>
        <a:solidFill>
          <a:schemeClr val="accent2">
            <a:lumMod val="20000"/>
            <a:lumOff val="80000"/>
          </a:schemeClr>
        </a:solidFill>
      </dgm:spPr>
    </dgm:pt>
    <dgm:pt modelId="{530712FB-4DA6-4F45-889A-1CD94A2CBA02}" type="pres">
      <dgm:prSet presAssocID="{79CBF153-74DC-4F41-A195-56F2A8D91ED7}" presName="txShp" presStyleLbl="node1" presStyleIdx="0" presStyleCnt="5">
        <dgm:presLayoutVars>
          <dgm:bulletEnabled val="1"/>
        </dgm:presLayoutVars>
      </dgm:prSet>
      <dgm:spPr/>
    </dgm:pt>
    <dgm:pt modelId="{EE60944D-9A2F-42CC-A911-DA3F9AD20214}" type="pres">
      <dgm:prSet presAssocID="{9EE84825-F663-4833-BDC5-9910396A4DC9}" presName="spacing" presStyleCnt="0"/>
      <dgm:spPr/>
    </dgm:pt>
    <dgm:pt modelId="{F84333B2-D766-4605-9B17-E9E2F22B3A94}" type="pres">
      <dgm:prSet presAssocID="{0F5EBD63-2F3B-4E11-941D-436FE376FDF8}" presName="composite" presStyleCnt="0"/>
      <dgm:spPr/>
    </dgm:pt>
    <dgm:pt modelId="{D3F3F7A7-7D0C-438E-930F-52B8A3B02F51}" type="pres">
      <dgm:prSet presAssocID="{0F5EBD63-2F3B-4E11-941D-436FE376FDF8}" presName="imgShp" presStyleLbl="fgImgPlace1" presStyleIdx="1" presStyleCnt="5"/>
      <dgm:spPr>
        <a:solidFill>
          <a:schemeClr val="accent2">
            <a:lumMod val="20000"/>
            <a:lumOff val="80000"/>
          </a:schemeClr>
        </a:solidFill>
      </dgm:spPr>
    </dgm:pt>
    <dgm:pt modelId="{DADF3FEB-D33D-47EF-B836-9C7CA43C103F}" type="pres">
      <dgm:prSet presAssocID="{0F5EBD63-2F3B-4E11-941D-436FE376FDF8}" presName="txShp" presStyleLbl="node1" presStyleIdx="1" presStyleCnt="5">
        <dgm:presLayoutVars>
          <dgm:bulletEnabled val="1"/>
        </dgm:presLayoutVars>
      </dgm:prSet>
      <dgm:spPr/>
    </dgm:pt>
    <dgm:pt modelId="{854F9745-FD09-47DD-93F5-8C493D74D59F}" type="pres">
      <dgm:prSet presAssocID="{3DC767B6-A88F-4149-B674-F3B3A87A082F}" presName="spacing" presStyleCnt="0"/>
      <dgm:spPr/>
    </dgm:pt>
    <dgm:pt modelId="{DF10788A-A58B-40A1-87E3-835B36CCBEB4}" type="pres">
      <dgm:prSet presAssocID="{3DD4D9E9-D23A-4697-AD1A-4BB63209EC23}" presName="composite" presStyleCnt="0"/>
      <dgm:spPr/>
    </dgm:pt>
    <dgm:pt modelId="{936BCA0F-CC63-4C9F-86A8-031043182C09}" type="pres">
      <dgm:prSet presAssocID="{3DD4D9E9-D23A-4697-AD1A-4BB63209EC23}" presName="imgShp" presStyleLbl="fgImgPlace1" presStyleIdx="2" presStyleCnt="5"/>
      <dgm:spPr>
        <a:solidFill>
          <a:schemeClr val="accent2">
            <a:lumMod val="20000"/>
            <a:lumOff val="80000"/>
          </a:schemeClr>
        </a:solidFill>
      </dgm:spPr>
    </dgm:pt>
    <dgm:pt modelId="{6E53C5CC-087A-413A-8424-2CAA2DF836E5}" type="pres">
      <dgm:prSet presAssocID="{3DD4D9E9-D23A-4697-AD1A-4BB63209EC23}" presName="txShp" presStyleLbl="node1" presStyleIdx="2" presStyleCnt="5">
        <dgm:presLayoutVars>
          <dgm:bulletEnabled val="1"/>
        </dgm:presLayoutVars>
      </dgm:prSet>
      <dgm:spPr/>
    </dgm:pt>
    <dgm:pt modelId="{517F4C0C-288B-4001-87E9-A4AC6F9AF06F}" type="pres">
      <dgm:prSet presAssocID="{E1575D95-AAA1-4C53-8EA9-670BFB588078}" presName="spacing" presStyleCnt="0"/>
      <dgm:spPr/>
    </dgm:pt>
    <dgm:pt modelId="{58E0B15E-588A-48DD-8A3C-4FC0D45C923C}" type="pres">
      <dgm:prSet presAssocID="{5516D53F-BC10-4067-AA54-AFFA3C17EA1F}" presName="composite" presStyleCnt="0"/>
      <dgm:spPr/>
    </dgm:pt>
    <dgm:pt modelId="{E7E9AFF3-D878-421C-BBAE-C9D926C79B35}" type="pres">
      <dgm:prSet presAssocID="{5516D53F-BC10-4067-AA54-AFFA3C17EA1F}" presName="imgShp" presStyleLbl="fgImgPlace1" presStyleIdx="3" presStyleCnt="5"/>
      <dgm:spPr>
        <a:solidFill>
          <a:schemeClr val="accent2">
            <a:lumMod val="20000"/>
            <a:lumOff val="80000"/>
          </a:schemeClr>
        </a:solidFill>
      </dgm:spPr>
    </dgm:pt>
    <dgm:pt modelId="{B4035462-1961-40F4-BDF1-5F400B6E0F35}" type="pres">
      <dgm:prSet presAssocID="{5516D53F-BC10-4067-AA54-AFFA3C17EA1F}" presName="txShp" presStyleLbl="node1" presStyleIdx="3" presStyleCnt="5">
        <dgm:presLayoutVars>
          <dgm:bulletEnabled val="1"/>
        </dgm:presLayoutVars>
      </dgm:prSet>
      <dgm:spPr/>
    </dgm:pt>
    <dgm:pt modelId="{C795EC3F-12EA-41C1-A41B-77B5EDF62D77}" type="pres">
      <dgm:prSet presAssocID="{712D386C-3DF1-4B39-9B41-3B21278E71E9}" presName="spacing" presStyleCnt="0"/>
      <dgm:spPr/>
    </dgm:pt>
    <dgm:pt modelId="{CDB67AAF-854F-47FA-A8E0-7C5BC9A3FCC6}" type="pres">
      <dgm:prSet presAssocID="{3FF59C1F-4814-4C8D-B572-1648BE237E26}" presName="composite" presStyleCnt="0"/>
      <dgm:spPr/>
    </dgm:pt>
    <dgm:pt modelId="{D1F420E0-0135-41BD-97E8-4C3ECF5F940E}" type="pres">
      <dgm:prSet presAssocID="{3FF59C1F-4814-4C8D-B572-1648BE237E26}" presName="imgShp" presStyleLbl="fgImgPlace1" presStyleIdx="4" presStyleCnt="5"/>
      <dgm:spPr>
        <a:solidFill>
          <a:schemeClr val="accent2">
            <a:lumMod val="20000"/>
            <a:lumOff val="80000"/>
          </a:schemeClr>
        </a:solidFill>
      </dgm:spPr>
    </dgm:pt>
    <dgm:pt modelId="{AACDD22C-A12A-4F5F-BE32-2C100836E5E3}" type="pres">
      <dgm:prSet presAssocID="{3FF59C1F-4814-4C8D-B572-1648BE237E26}" presName="txShp" presStyleLbl="node1" presStyleIdx="4" presStyleCnt="5">
        <dgm:presLayoutVars>
          <dgm:bulletEnabled val="1"/>
        </dgm:presLayoutVars>
      </dgm:prSet>
      <dgm:spPr/>
    </dgm:pt>
  </dgm:ptLst>
  <dgm:cxnLst>
    <dgm:cxn modelId="{4F6FB403-5067-4351-BA41-B257F6927077}" srcId="{C281AEFF-D91E-4E73-AEF4-2EAAA80A5AD3}" destId="{79CBF153-74DC-4F41-A195-56F2A8D91ED7}" srcOrd="0" destOrd="0" parTransId="{99B0E0A1-C962-4695-8E66-65D9C58523A5}" sibTransId="{9EE84825-F663-4833-BDC5-9910396A4DC9}"/>
    <dgm:cxn modelId="{71E37411-9787-4803-8C8C-FAA114471726}" type="presOf" srcId="{0F5EBD63-2F3B-4E11-941D-436FE376FDF8}" destId="{DADF3FEB-D33D-47EF-B836-9C7CA43C103F}" srcOrd="0" destOrd="0" presId="urn:microsoft.com/office/officeart/2005/8/layout/vList3"/>
    <dgm:cxn modelId="{27C6295D-9DBF-44C2-8A88-BFDF37349F83}" type="presOf" srcId="{5516D53F-BC10-4067-AA54-AFFA3C17EA1F}" destId="{B4035462-1961-40F4-BDF1-5F400B6E0F35}" srcOrd="0" destOrd="0" presId="urn:microsoft.com/office/officeart/2005/8/layout/vList3"/>
    <dgm:cxn modelId="{29F88E64-6467-43E4-9D15-CE63E9958219}" type="presOf" srcId="{C281AEFF-D91E-4E73-AEF4-2EAAA80A5AD3}" destId="{552F3E84-13FB-40B9-ABD7-A5114EC2A176}" srcOrd="0" destOrd="0" presId="urn:microsoft.com/office/officeart/2005/8/layout/vList3"/>
    <dgm:cxn modelId="{CF68E667-C3BD-40E4-B494-E7CDBF7D9F23}" type="presOf" srcId="{3DD4D9E9-D23A-4697-AD1A-4BB63209EC23}" destId="{6E53C5CC-087A-413A-8424-2CAA2DF836E5}" srcOrd="0" destOrd="0" presId="urn:microsoft.com/office/officeart/2005/8/layout/vList3"/>
    <dgm:cxn modelId="{DA0BFFB2-EAE4-4051-8302-351BAAF9C6F6}" type="presOf" srcId="{79CBF153-74DC-4F41-A195-56F2A8D91ED7}" destId="{530712FB-4DA6-4F45-889A-1CD94A2CBA02}" srcOrd="0" destOrd="0" presId="urn:microsoft.com/office/officeart/2005/8/layout/vList3"/>
    <dgm:cxn modelId="{95AB8ACF-B2FF-4C71-AF67-3F1DC4092884}" type="presOf" srcId="{3FF59C1F-4814-4C8D-B572-1648BE237E26}" destId="{AACDD22C-A12A-4F5F-BE32-2C100836E5E3}" srcOrd="0" destOrd="0" presId="urn:microsoft.com/office/officeart/2005/8/layout/vList3"/>
    <dgm:cxn modelId="{A3D890E6-772F-4B7E-AD02-67B6732277A6}" srcId="{C281AEFF-D91E-4E73-AEF4-2EAAA80A5AD3}" destId="{3DD4D9E9-D23A-4697-AD1A-4BB63209EC23}" srcOrd="2" destOrd="0" parTransId="{54694588-8029-4C5F-991B-BF3B9262C42F}" sibTransId="{E1575D95-AAA1-4C53-8EA9-670BFB588078}"/>
    <dgm:cxn modelId="{D00243F0-5D10-4868-BBAB-ACA9235F0A22}" srcId="{C281AEFF-D91E-4E73-AEF4-2EAAA80A5AD3}" destId="{0F5EBD63-2F3B-4E11-941D-436FE376FDF8}" srcOrd="1" destOrd="0" parTransId="{8D4171FA-F67C-4FB6-9734-BDBBC29B01B4}" sibTransId="{3DC767B6-A88F-4149-B674-F3B3A87A082F}"/>
    <dgm:cxn modelId="{6968A7FA-F0D2-4E81-8211-F0F391DD5688}" srcId="{C281AEFF-D91E-4E73-AEF4-2EAAA80A5AD3}" destId="{3FF59C1F-4814-4C8D-B572-1648BE237E26}" srcOrd="4" destOrd="0" parTransId="{332C4F45-9AEE-48E2-BFFA-856E832C50B0}" sibTransId="{0C352531-C467-4621-91CE-F8EB3ED5F62A}"/>
    <dgm:cxn modelId="{30765EFC-4780-4368-A8A0-835FE4D1E3AE}" srcId="{C281AEFF-D91E-4E73-AEF4-2EAAA80A5AD3}" destId="{5516D53F-BC10-4067-AA54-AFFA3C17EA1F}" srcOrd="3" destOrd="0" parTransId="{ED2ADE54-BEFA-472F-A929-915A27A4577A}" sibTransId="{712D386C-3DF1-4B39-9B41-3B21278E71E9}"/>
    <dgm:cxn modelId="{FADF237E-372D-4D8D-AE3A-3AD77B9781C7}" type="presParOf" srcId="{552F3E84-13FB-40B9-ABD7-A5114EC2A176}" destId="{A3053880-3C74-484B-A04A-A7D3BEF702D9}" srcOrd="0" destOrd="0" presId="urn:microsoft.com/office/officeart/2005/8/layout/vList3"/>
    <dgm:cxn modelId="{96B03EC4-CB77-4C4E-ABC0-15CDB7B95B56}" type="presParOf" srcId="{A3053880-3C74-484B-A04A-A7D3BEF702D9}" destId="{E4189DAC-7F87-4C79-A70F-A9410564D8A2}" srcOrd="0" destOrd="0" presId="urn:microsoft.com/office/officeart/2005/8/layout/vList3"/>
    <dgm:cxn modelId="{0D449084-F939-48F5-8779-44B98F4FABA4}" type="presParOf" srcId="{A3053880-3C74-484B-A04A-A7D3BEF702D9}" destId="{530712FB-4DA6-4F45-889A-1CD94A2CBA02}" srcOrd="1" destOrd="0" presId="urn:microsoft.com/office/officeart/2005/8/layout/vList3"/>
    <dgm:cxn modelId="{EF9ED6BA-A0EB-4F9D-8FB5-B5973C83BB46}" type="presParOf" srcId="{552F3E84-13FB-40B9-ABD7-A5114EC2A176}" destId="{EE60944D-9A2F-42CC-A911-DA3F9AD20214}" srcOrd="1" destOrd="0" presId="urn:microsoft.com/office/officeart/2005/8/layout/vList3"/>
    <dgm:cxn modelId="{EAB437A3-CA53-4409-95FC-E82600ED7D11}" type="presParOf" srcId="{552F3E84-13FB-40B9-ABD7-A5114EC2A176}" destId="{F84333B2-D766-4605-9B17-E9E2F22B3A94}" srcOrd="2" destOrd="0" presId="urn:microsoft.com/office/officeart/2005/8/layout/vList3"/>
    <dgm:cxn modelId="{31DDD9AC-6002-4EBA-A8D2-DD10FE07B8F6}" type="presParOf" srcId="{F84333B2-D766-4605-9B17-E9E2F22B3A94}" destId="{D3F3F7A7-7D0C-438E-930F-52B8A3B02F51}" srcOrd="0" destOrd="0" presId="urn:microsoft.com/office/officeart/2005/8/layout/vList3"/>
    <dgm:cxn modelId="{AC91EC86-CE93-41E5-B96F-7408C098DEB0}" type="presParOf" srcId="{F84333B2-D766-4605-9B17-E9E2F22B3A94}" destId="{DADF3FEB-D33D-47EF-B836-9C7CA43C103F}" srcOrd="1" destOrd="0" presId="urn:microsoft.com/office/officeart/2005/8/layout/vList3"/>
    <dgm:cxn modelId="{18C04EA5-7B5A-42F7-B7A6-BF1D44C4CB7F}" type="presParOf" srcId="{552F3E84-13FB-40B9-ABD7-A5114EC2A176}" destId="{854F9745-FD09-47DD-93F5-8C493D74D59F}" srcOrd="3" destOrd="0" presId="urn:microsoft.com/office/officeart/2005/8/layout/vList3"/>
    <dgm:cxn modelId="{8675929E-59F5-420E-8804-AF0E7588D21F}" type="presParOf" srcId="{552F3E84-13FB-40B9-ABD7-A5114EC2A176}" destId="{DF10788A-A58B-40A1-87E3-835B36CCBEB4}" srcOrd="4" destOrd="0" presId="urn:microsoft.com/office/officeart/2005/8/layout/vList3"/>
    <dgm:cxn modelId="{5E553334-9B5A-4BA3-8605-FD2801F18F3C}" type="presParOf" srcId="{DF10788A-A58B-40A1-87E3-835B36CCBEB4}" destId="{936BCA0F-CC63-4C9F-86A8-031043182C09}" srcOrd="0" destOrd="0" presId="urn:microsoft.com/office/officeart/2005/8/layout/vList3"/>
    <dgm:cxn modelId="{B2C6F98F-8B09-4EE7-80C2-808AE4C95D13}" type="presParOf" srcId="{DF10788A-A58B-40A1-87E3-835B36CCBEB4}" destId="{6E53C5CC-087A-413A-8424-2CAA2DF836E5}" srcOrd="1" destOrd="0" presId="urn:microsoft.com/office/officeart/2005/8/layout/vList3"/>
    <dgm:cxn modelId="{528CD5DF-EA3F-438B-889C-04DC8060920B}" type="presParOf" srcId="{552F3E84-13FB-40B9-ABD7-A5114EC2A176}" destId="{517F4C0C-288B-4001-87E9-A4AC6F9AF06F}" srcOrd="5" destOrd="0" presId="urn:microsoft.com/office/officeart/2005/8/layout/vList3"/>
    <dgm:cxn modelId="{E857B4C9-5E68-4012-B870-14A48328E57F}" type="presParOf" srcId="{552F3E84-13FB-40B9-ABD7-A5114EC2A176}" destId="{58E0B15E-588A-48DD-8A3C-4FC0D45C923C}" srcOrd="6" destOrd="0" presId="urn:microsoft.com/office/officeart/2005/8/layout/vList3"/>
    <dgm:cxn modelId="{11DBCE16-CBFD-47FB-B36A-C6A716070C21}" type="presParOf" srcId="{58E0B15E-588A-48DD-8A3C-4FC0D45C923C}" destId="{E7E9AFF3-D878-421C-BBAE-C9D926C79B35}" srcOrd="0" destOrd="0" presId="urn:microsoft.com/office/officeart/2005/8/layout/vList3"/>
    <dgm:cxn modelId="{FB6DFE64-D91B-48F3-B384-06D5548388E4}" type="presParOf" srcId="{58E0B15E-588A-48DD-8A3C-4FC0D45C923C}" destId="{B4035462-1961-40F4-BDF1-5F400B6E0F35}" srcOrd="1" destOrd="0" presId="urn:microsoft.com/office/officeart/2005/8/layout/vList3"/>
    <dgm:cxn modelId="{972F125C-CD34-48DD-951D-9349D9A9DAD8}" type="presParOf" srcId="{552F3E84-13FB-40B9-ABD7-A5114EC2A176}" destId="{C795EC3F-12EA-41C1-A41B-77B5EDF62D77}" srcOrd="7" destOrd="0" presId="urn:microsoft.com/office/officeart/2005/8/layout/vList3"/>
    <dgm:cxn modelId="{57E85E79-3829-42EE-9DB6-4A0567273F55}" type="presParOf" srcId="{552F3E84-13FB-40B9-ABD7-A5114EC2A176}" destId="{CDB67AAF-854F-47FA-A8E0-7C5BC9A3FCC6}" srcOrd="8" destOrd="0" presId="urn:microsoft.com/office/officeart/2005/8/layout/vList3"/>
    <dgm:cxn modelId="{4712283C-74AE-4B78-9B82-50F697D24AFF}" type="presParOf" srcId="{CDB67AAF-854F-47FA-A8E0-7C5BC9A3FCC6}" destId="{D1F420E0-0135-41BD-97E8-4C3ECF5F940E}" srcOrd="0" destOrd="0" presId="urn:microsoft.com/office/officeart/2005/8/layout/vList3"/>
    <dgm:cxn modelId="{90EE772F-B08D-47F4-99C6-03A436289899}" type="presParOf" srcId="{CDB67AAF-854F-47FA-A8E0-7C5BC9A3FCC6}" destId="{AACDD22C-A12A-4F5F-BE32-2C100836E5E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13CB9BA-8795-414D-9C95-6F2254C79C98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1083E6-05EE-43FD-B21E-28CBBC4A7DFF}">
      <dgm:prSet phldrT="[Text]"/>
      <dgm:spPr/>
      <dgm:t>
        <a:bodyPr/>
        <a:lstStyle/>
        <a:p>
          <a:r>
            <a:rPr lang="en-US" dirty="0"/>
            <a:t>Partnership</a:t>
          </a:r>
        </a:p>
      </dgm:t>
    </dgm:pt>
    <dgm:pt modelId="{2D24FCAB-8E18-42DC-8597-DCDD533379C3}" type="parTrans" cxnId="{1C84570B-96F0-44E5-A84F-709313357C9B}">
      <dgm:prSet/>
      <dgm:spPr/>
      <dgm:t>
        <a:bodyPr/>
        <a:lstStyle/>
        <a:p>
          <a:endParaRPr lang="en-US"/>
        </a:p>
      </dgm:t>
    </dgm:pt>
    <dgm:pt modelId="{6510FEA3-F95A-4CE9-9F2D-B0EE111A361B}" type="sibTrans" cxnId="{1C84570B-96F0-44E5-A84F-709313357C9B}">
      <dgm:prSet/>
      <dgm:spPr/>
      <dgm:t>
        <a:bodyPr/>
        <a:lstStyle/>
        <a:p>
          <a:endParaRPr lang="en-US"/>
        </a:p>
      </dgm:t>
    </dgm:pt>
    <dgm:pt modelId="{CDBBE276-C21A-4C9C-9392-186938B1BC62}">
      <dgm:prSet phldrT="[Text]"/>
      <dgm:spPr/>
      <dgm:t>
        <a:bodyPr/>
        <a:lstStyle/>
        <a:p>
          <a:r>
            <a:rPr lang="en-US" dirty="0"/>
            <a:t>Pathways</a:t>
          </a:r>
        </a:p>
      </dgm:t>
    </dgm:pt>
    <dgm:pt modelId="{6DBAD636-331B-4008-8B7C-6522702C7AB4}" type="parTrans" cxnId="{7BBA5C8D-F9E1-47C2-B975-4C3B89752168}">
      <dgm:prSet/>
      <dgm:spPr/>
      <dgm:t>
        <a:bodyPr/>
        <a:lstStyle/>
        <a:p>
          <a:endParaRPr lang="en-US"/>
        </a:p>
      </dgm:t>
    </dgm:pt>
    <dgm:pt modelId="{31392B60-3B0C-4296-9666-4956F29AC2F1}" type="sibTrans" cxnId="{7BBA5C8D-F9E1-47C2-B975-4C3B89752168}">
      <dgm:prSet/>
      <dgm:spPr/>
      <dgm:t>
        <a:bodyPr/>
        <a:lstStyle/>
        <a:p>
          <a:endParaRPr lang="en-US"/>
        </a:p>
      </dgm:t>
    </dgm:pt>
    <dgm:pt modelId="{0735C66B-9F48-4CE1-9F6D-D0251477A089}">
      <dgm:prSet phldrT="[Text]"/>
      <dgm:spPr/>
      <dgm:t>
        <a:bodyPr/>
        <a:lstStyle/>
        <a:p>
          <a:r>
            <a:rPr lang="en-US" dirty="0"/>
            <a:t>Low Income Worker Training</a:t>
          </a:r>
        </a:p>
      </dgm:t>
    </dgm:pt>
    <dgm:pt modelId="{FEFBC15E-A6FD-424A-BBF3-6554B72EAA35}" type="parTrans" cxnId="{260245C6-4A01-440B-8A35-6DB146C69154}">
      <dgm:prSet/>
      <dgm:spPr/>
      <dgm:t>
        <a:bodyPr/>
        <a:lstStyle/>
        <a:p>
          <a:endParaRPr lang="en-US"/>
        </a:p>
      </dgm:t>
    </dgm:pt>
    <dgm:pt modelId="{04F1AAAE-A59C-4185-9731-C351A40CC584}" type="sibTrans" cxnId="{260245C6-4A01-440B-8A35-6DB146C69154}">
      <dgm:prSet/>
      <dgm:spPr/>
      <dgm:t>
        <a:bodyPr/>
        <a:lstStyle/>
        <a:p>
          <a:endParaRPr lang="en-US"/>
        </a:p>
      </dgm:t>
    </dgm:pt>
    <dgm:pt modelId="{7F504D78-366F-4873-872E-CF8F5C9EF2E5}">
      <dgm:prSet/>
      <dgm:spPr/>
      <dgm:t>
        <a:bodyPr/>
        <a:lstStyle/>
        <a:p>
          <a:r>
            <a:rPr lang="en-US" dirty="0"/>
            <a:t>Job Training Incentive (JTIP)</a:t>
          </a:r>
        </a:p>
      </dgm:t>
    </dgm:pt>
    <dgm:pt modelId="{1427D11E-2AE0-4E72-9F7C-1001C37F7ED7}" type="parTrans" cxnId="{032159B9-DE0F-4EFD-AC48-7E353B4F53D1}">
      <dgm:prSet/>
      <dgm:spPr/>
      <dgm:t>
        <a:bodyPr/>
        <a:lstStyle/>
        <a:p>
          <a:endParaRPr lang="en-US"/>
        </a:p>
      </dgm:t>
    </dgm:pt>
    <dgm:pt modelId="{1D49ECB2-CD78-4513-8194-21EA2EBEBAE4}" type="sibTrans" cxnId="{032159B9-DE0F-4EFD-AC48-7E353B4F53D1}">
      <dgm:prSet/>
      <dgm:spPr/>
      <dgm:t>
        <a:bodyPr/>
        <a:lstStyle/>
        <a:p>
          <a:endParaRPr lang="en-US"/>
        </a:p>
      </dgm:t>
    </dgm:pt>
    <dgm:pt modelId="{EE4EEC7C-2CE2-444C-8ED8-7A059B99AFDE}">
      <dgm:prSet/>
      <dgm:spPr/>
      <dgm:t>
        <a:bodyPr/>
        <a:lstStyle/>
        <a:p>
          <a:r>
            <a:rPr lang="en-US" dirty="0"/>
            <a:t>Automation Training Incentive (ATIP)</a:t>
          </a:r>
        </a:p>
      </dgm:t>
    </dgm:pt>
    <dgm:pt modelId="{681EB7D5-6507-46D4-AD95-1BDF35810D51}" type="parTrans" cxnId="{897F2C28-870C-43D5-B8A9-FC868DDE8C55}">
      <dgm:prSet/>
      <dgm:spPr/>
      <dgm:t>
        <a:bodyPr/>
        <a:lstStyle/>
        <a:p>
          <a:endParaRPr lang="en-US"/>
        </a:p>
      </dgm:t>
    </dgm:pt>
    <dgm:pt modelId="{ED36AE0F-CBBB-4BB0-BCCC-5AA65673CCBC}" type="sibTrans" cxnId="{897F2C28-870C-43D5-B8A9-FC868DDE8C55}">
      <dgm:prSet/>
      <dgm:spPr/>
      <dgm:t>
        <a:bodyPr/>
        <a:lstStyle/>
        <a:p>
          <a:endParaRPr lang="en-US"/>
        </a:p>
      </dgm:t>
    </dgm:pt>
    <dgm:pt modelId="{7BC99955-F1A8-4259-92C1-C22B46987616}">
      <dgm:prSet phldrT="[Text]"/>
      <dgm:spPr/>
      <dgm:t>
        <a:bodyPr/>
        <a:lstStyle/>
        <a:p>
          <a:r>
            <a:rPr lang="en-US" dirty="0"/>
            <a:t>Grants of up to $400,000 to educational institution to develop and deliver customized training.</a:t>
          </a:r>
        </a:p>
      </dgm:t>
    </dgm:pt>
    <dgm:pt modelId="{A522F45E-1840-4478-992B-91DAE3329444}" type="parTrans" cxnId="{B506F526-10E2-48FE-934F-B748C7DBA84C}">
      <dgm:prSet/>
      <dgm:spPr/>
      <dgm:t>
        <a:bodyPr/>
        <a:lstStyle/>
        <a:p>
          <a:endParaRPr lang="en-US"/>
        </a:p>
      </dgm:t>
    </dgm:pt>
    <dgm:pt modelId="{59045196-AB9B-4AF8-A01A-12A8F6BF6945}" type="sibTrans" cxnId="{B506F526-10E2-48FE-934F-B748C7DBA84C}">
      <dgm:prSet/>
      <dgm:spPr/>
      <dgm:t>
        <a:bodyPr/>
        <a:lstStyle/>
        <a:p>
          <a:endParaRPr lang="en-US"/>
        </a:p>
      </dgm:t>
    </dgm:pt>
    <dgm:pt modelId="{62DF82A1-D60E-46EA-9A58-38EB8A623486}">
      <dgm:prSet phldrT="[Text]"/>
      <dgm:spPr/>
      <dgm:t>
        <a:bodyPr/>
        <a:lstStyle/>
        <a:p>
          <a:r>
            <a:rPr lang="en-US" dirty="0"/>
            <a:t>1:1 business match requirement</a:t>
          </a:r>
        </a:p>
      </dgm:t>
    </dgm:pt>
    <dgm:pt modelId="{5131DC58-50E0-4B40-B922-7C0298402A27}" type="parTrans" cxnId="{7ADB4E03-AFE1-40FF-AA55-1103F859D1FC}">
      <dgm:prSet/>
      <dgm:spPr/>
      <dgm:t>
        <a:bodyPr/>
        <a:lstStyle/>
        <a:p>
          <a:endParaRPr lang="en-US"/>
        </a:p>
      </dgm:t>
    </dgm:pt>
    <dgm:pt modelId="{0E468C5D-1B60-44B3-A47E-459119DCD217}" type="sibTrans" cxnId="{7ADB4E03-AFE1-40FF-AA55-1103F859D1FC}">
      <dgm:prSet/>
      <dgm:spPr/>
      <dgm:t>
        <a:bodyPr/>
        <a:lstStyle/>
        <a:p>
          <a:endParaRPr lang="en-US"/>
        </a:p>
      </dgm:t>
    </dgm:pt>
    <dgm:pt modelId="{85B5981E-CB8C-4B04-9D7C-1580C2D0D719}">
      <dgm:prSet phldrT="[Text]"/>
      <dgm:spPr/>
      <dgm:t>
        <a:bodyPr/>
        <a:lstStyle/>
        <a:p>
          <a:r>
            <a:rPr lang="en-US" dirty="0"/>
            <a:t>Cooperative training projects between business and education that provide training, new jobs and career paths for low-income individuals.</a:t>
          </a:r>
        </a:p>
      </dgm:t>
    </dgm:pt>
    <dgm:pt modelId="{1EA78806-CB49-4AD3-ADD3-973A1036E523}" type="parTrans" cxnId="{056D3E9B-048D-4A83-838D-A01588B020C1}">
      <dgm:prSet/>
      <dgm:spPr/>
      <dgm:t>
        <a:bodyPr/>
        <a:lstStyle/>
        <a:p>
          <a:endParaRPr lang="en-US"/>
        </a:p>
      </dgm:t>
    </dgm:pt>
    <dgm:pt modelId="{F5E4BF0F-8649-410C-9827-4E51469DBEC1}" type="sibTrans" cxnId="{056D3E9B-048D-4A83-838D-A01588B020C1}">
      <dgm:prSet/>
      <dgm:spPr/>
      <dgm:t>
        <a:bodyPr/>
        <a:lstStyle/>
        <a:p>
          <a:endParaRPr lang="en-US"/>
        </a:p>
      </dgm:t>
    </dgm:pt>
    <dgm:pt modelId="{DA8CFA81-334C-434F-A211-D8335F9C00D4}">
      <dgm:prSet phldrT="[Text]"/>
      <dgm:spPr/>
      <dgm:t>
        <a:bodyPr/>
        <a:lstStyle/>
        <a:p>
          <a:r>
            <a:rPr lang="en-US" dirty="0"/>
            <a:t>Grants of up to $400,000</a:t>
          </a:r>
        </a:p>
      </dgm:t>
    </dgm:pt>
    <dgm:pt modelId="{13366D94-A463-43E3-A4E9-9CEBDC7E5264}" type="parTrans" cxnId="{DEC56195-AB1A-4901-B0FF-B0988328C8CD}">
      <dgm:prSet/>
      <dgm:spPr/>
      <dgm:t>
        <a:bodyPr/>
        <a:lstStyle/>
        <a:p>
          <a:endParaRPr lang="en-US"/>
        </a:p>
      </dgm:t>
    </dgm:pt>
    <dgm:pt modelId="{6652CF76-3650-4437-A683-F8C0DC4A68D6}" type="sibTrans" cxnId="{DEC56195-AB1A-4901-B0FF-B0988328C8CD}">
      <dgm:prSet/>
      <dgm:spPr/>
      <dgm:t>
        <a:bodyPr/>
        <a:lstStyle/>
        <a:p>
          <a:endParaRPr lang="en-US"/>
        </a:p>
      </dgm:t>
    </dgm:pt>
    <dgm:pt modelId="{A9881C25-514A-4863-A7B0-D238C47CCD37}">
      <dgm:prSet phldrT="[Text]"/>
      <dgm:spPr/>
      <dgm:t>
        <a:bodyPr/>
        <a:lstStyle/>
        <a:p>
          <a:r>
            <a:rPr lang="en-US" dirty="0"/>
            <a:t>Help low-income individuals receive training.</a:t>
          </a:r>
        </a:p>
      </dgm:t>
    </dgm:pt>
    <dgm:pt modelId="{27700323-94B3-4A8F-BDF3-647B840E5179}" type="parTrans" cxnId="{46DB828A-6E2F-4401-AB69-E1E471999960}">
      <dgm:prSet/>
      <dgm:spPr/>
      <dgm:t>
        <a:bodyPr/>
        <a:lstStyle/>
        <a:p>
          <a:endParaRPr lang="en-US"/>
        </a:p>
      </dgm:t>
    </dgm:pt>
    <dgm:pt modelId="{FA0599D4-57F6-42EF-AF3F-13BFBA5F7E42}" type="sibTrans" cxnId="{46DB828A-6E2F-4401-AB69-E1E471999960}">
      <dgm:prSet/>
      <dgm:spPr/>
      <dgm:t>
        <a:bodyPr/>
        <a:lstStyle/>
        <a:p>
          <a:endParaRPr lang="en-US"/>
        </a:p>
      </dgm:t>
    </dgm:pt>
    <dgm:pt modelId="{77902242-8BC3-4CF8-A0B5-8798E7385A99}">
      <dgm:prSet/>
      <dgm:spPr/>
      <dgm:t>
        <a:bodyPr/>
        <a:lstStyle/>
        <a:p>
          <a:r>
            <a:rPr lang="en-US" dirty="0"/>
            <a:t>Grants of up to $200,000 to nonprofit entities that provide employment services.</a:t>
          </a:r>
        </a:p>
      </dgm:t>
    </dgm:pt>
    <dgm:pt modelId="{82637CA9-3DFA-4B40-BA1B-DC861C9C0E74}" type="parTrans" cxnId="{42F08C1A-8668-494C-856D-187951B67213}">
      <dgm:prSet/>
      <dgm:spPr/>
      <dgm:t>
        <a:bodyPr/>
        <a:lstStyle/>
        <a:p>
          <a:endParaRPr lang="en-US"/>
        </a:p>
      </dgm:t>
    </dgm:pt>
    <dgm:pt modelId="{E995795B-653F-42B0-B630-46D137E3CBAF}" type="sibTrans" cxnId="{42F08C1A-8668-494C-856D-187951B67213}">
      <dgm:prSet/>
      <dgm:spPr/>
      <dgm:t>
        <a:bodyPr/>
        <a:lstStyle/>
        <a:p>
          <a:endParaRPr lang="en-US"/>
        </a:p>
      </dgm:t>
    </dgm:pt>
    <dgm:pt modelId="{428FDE8E-0CF5-414A-82D0-345C67F5A2A6}">
      <dgm:prSet/>
      <dgm:spPr/>
      <dgm:t>
        <a:bodyPr/>
        <a:lstStyle/>
        <a:p>
          <a:r>
            <a:rPr lang="en-US" dirty="0"/>
            <a:t>Grants to new or expanding businesses for training new workers.</a:t>
          </a:r>
        </a:p>
      </dgm:t>
    </dgm:pt>
    <dgm:pt modelId="{455A9F5F-A1DE-4290-9871-80B02F184C5C}" type="parTrans" cxnId="{0FBCB242-5FDA-47EB-B2E3-B9AF65D34FD1}">
      <dgm:prSet/>
      <dgm:spPr/>
      <dgm:t>
        <a:bodyPr/>
        <a:lstStyle/>
        <a:p>
          <a:endParaRPr lang="en-US"/>
        </a:p>
      </dgm:t>
    </dgm:pt>
    <dgm:pt modelId="{3581F2B8-D757-449A-8E49-1DBE1723C44E}" type="sibTrans" cxnId="{0FBCB242-5FDA-47EB-B2E3-B9AF65D34FD1}">
      <dgm:prSet/>
      <dgm:spPr/>
      <dgm:t>
        <a:bodyPr/>
        <a:lstStyle/>
        <a:p>
          <a:endParaRPr lang="en-US"/>
        </a:p>
      </dgm:t>
    </dgm:pt>
    <dgm:pt modelId="{CBA160DD-C927-4B4B-94C3-CF929414A1A6}">
      <dgm:prSet/>
      <dgm:spPr/>
      <dgm:t>
        <a:bodyPr/>
        <a:lstStyle/>
        <a:p>
          <a:r>
            <a:rPr lang="en-US" dirty="0"/>
            <a:t>Grants of up to $200,000 to businesses in Greater MN that are adding at least 3 new jobs.</a:t>
          </a:r>
        </a:p>
      </dgm:t>
    </dgm:pt>
    <dgm:pt modelId="{61A1E6FA-38DA-46D0-926B-D2C111D8640D}" type="parTrans" cxnId="{768072CE-1FCB-4941-83BF-2D21C9BF71B9}">
      <dgm:prSet/>
      <dgm:spPr/>
      <dgm:t>
        <a:bodyPr/>
        <a:lstStyle/>
        <a:p>
          <a:endParaRPr lang="en-US"/>
        </a:p>
      </dgm:t>
    </dgm:pt>
    <dgm:pt modelId="{F1DD6694-0C8C-41BB-B0BA-E4B3FD8F2129}" type="sibTrans" cxnId="{768072CE-1FCB-4941-83BF-2D21C9BF71B9}">
      <dgm:prSet/>
      <dgm:spPr/>
      <dgm:t>
        <a:bodyPr/>
        <a:lstStyle/>
        <a:p>
          <a:endParaRPr lang="en-US"/>
        </a:p>
      </dgm:t>
    </dgm:pt>
    <dgm:pt modelId="{1DE1A85A-27D5-4A99-A2E3-82C4DE6CECD3}">
      <dgm:prSet/>
      <dgm:spPr/>
      <dgm:t>
        <a:bodyPr/>
        <a:lstStyle/>
        <a:p>
          <a:r>
            <a:rPr lang="en-US" dirty="0"/>
            <a:t>Training grants to assist small businesses in Greater MN adopting new automation technology.</a:t>
          </a:r>
        </a:p>
      </dgm:t>
    </dgm:pt>
    <dgm:pt modelId="{01E84841-A11A-4978-8ADB-C79C72CC4BB3}" type="parTrans" cxnId="{DEEC8009-3473-42B5-A004-1138D6222B8D}">
      <dgm:prSet/>
      <dgm:spPr/>
      <dgm:t>
        <a:bodyPr/>
        <a:lstStyle/>
        <a:p>
          <a:endParaRPr lang="en-US"/>
        </a:p>
      </dgm:t>
    </dgm:pt>
    <dgm:pt modelId="{92B97F63-273A-4BE1-8238-C6BC55A14241}" type="sibTrans" cxnId="{DEEC8009-3473-42B5-A004-1138D6222B8D}">
      <dgm:prSet/>
      <dgm:spPr/>
      <dgm:t>
        <a:bodyPr/>
        <a:lstStyle/>
        <a:p>
          <a:endParaRPr lang="en-US"/>
        </a:p>
      </dgm:t>
    </dgm:pt>
    <dgm:pt modelId="{5B3854BF-D6CC-4852-B0BA-5EF51DE060A7}">
      <dgm:prSet/>
      <dgm:spPr/>
      <dgm:t>
        <a:bodyPr/>
        <a:lstStyle/>
        <a:p>
          <a:r>
            <a:rPr lang="en-US" dirty="0"/>
            <a:t>Grants of up to $35,000 to businesses with 150 or fewer employees.</a:t>
          </a:r>
        </a:p>
      </dgm:t>
    </dgm:pt>
    <dgm:pt modelId="{466DDEEA-622F-4F60-B2E4-104698DFD73D}" type="parTrans" cxnId="{77627610-7C46-4054-B2C9-FE7587966CCA}">
      <dgm:prSet/>
      <dgm:spPr/>
      <dgm:t>
        <a:bodyPr/>
        <a:lstStyle/>
        <a:p>
          <a:endParaRPr lang="en-US"/>
        </a:p>
      </dgm:t>
    </dgm:pt>
    <dgm:pt modelId="{49B17C85-52BF-442F-A5E3-4ABD31D9C544}" type="sibTrans" cxnId="{77627610-7C46-4054-B2C9-FE7587966CCA}">
      <dgm:prSet/>
      <dgm:spPr/>
      <dgm:t>
        <a:bodyPr/>
        <a:lstStyle/>
        <a:p>
          <a:endParaRPr lang="en-US"/>
        </a:p>
      </dgm:t>
    </dgm:pt>
    <dgm:pt modelId="{C7B28AF4-4921-4A90-887D-91D85AB4C8DA}" type="pres">
      <dgm:prSet presAssocID="{913CB9BA-8795-414D-9C95-6F2254C79C98}" presName="diagram" presStyleCnt="0">
        <dgm:presLayoutVars>
          <dgm:dir/>
          <dgm:animLvl val="lvl"/>
          <dgm:resizeHandles val="exact"/>
        </dgm:presLayoutVars>
      </dgm:prSet>
      <dgm:spPr/>
    </dgm:pt>
    <dgm:pt modelId="{7D1ECE56-DF16-42AB-9CA5-1875B70DBF73}" type="pres">
      <dgm:prSet presAssocID="{EA1083E6-05EE-43FD-B21E-28CBBC4A7DFF}" presName="compNode" presStyleCnt="0"/>
      <dgm:spPr/>
    </dgm:pt>
    <dgm:pt modelId="{D68E1024-7F45-4BC7-99A2-C23E51D43785}" type="pres">
      <dgm:prSet presAssocID="{EA1083E6-05EE-43FD-B21E-28CBBC4A7DFF}" presName="childRect" presStyleLbl="bgAcc1" presStyleIdx="0" presStyleCnt="5">
        <dgm:presLayoutVars>
          <dgm:bulletEnabled val="1"/>
        </dgm:presLayoutVars>
      </dgm:prSet>
      <dgm:spPr/>
    </dgm:pt>
    <dgm:pt modelId="{9A9F0EB7-84FC-4A90-80D6-E0A4947C9D04}" type="pres">
      <dgm:prSet presAssocID="{EA1083E6-05EE-43FD-B21E-28CBBC4A7DFF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DC4E6C65-FD60-40D8-8CFC-7713633E0898}" type="pres">
      <dgm:prSet presAssocID="{EA1083E6-05EE-43FD-B21E-28CBBC4A7DFF}" presName="parentRect" presStyleLbl="alignNode1" presStyleIdx="0" presStyleCnt="5"/>
      <dgm:spPr/>
    </dgm:pt>
    <dgm:pt modelId="{9F5B4E7F-E367-47B5-A73F-374BCE5DC15E}" type="pres">
      <dgm:prSet presAssocID="{EA1083E6-05EE-43FD-B21E-28CBBC4A7DFF}" presName="adorn" presStyleLbl="fgAccFollowNod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Hand holding piece of white puzzle on blue background"/>
        </a:ext>
      </dgm:extLst>
    </dgm:pt>
    <dgm:pt modelId="{2D892068-4E86-42F4-A79A-2AB00265888B}" type="pres">
      <dgm:prSet presAssocID="{6510FEA3-F95A-4CE9-9F2D-B0EE111A361B}" presName="sibTrans" presStyleLbl="sibTrans2D1" presStyleIdx="0" presStyleCnt="0"/>
      <dgm:spPr/>
    </dgm:pt>
    <dgm:pt modelId="{9CE96171-24CB-4F61-918C-23985FD4D80E}" type="pres">
      <dgm:prSet presAssocID="{CDBBE276-C21A-4C9C-9392-186938B1BC62}" presName="compNode" presStyleCnt="0"/>
      <dgm:spPr/>
    </dgm:pt>
    <dgm:pt modelId="{676254F5-A582-4611-A9C6-C20732BACBBD}" type="pres">
      <dgm:prSet presAssocID="{CDBBE276-C21A-4C9C-9392-186938B1BC62}" presName="childRect" presStyleLbl="bgAcc1" presStyleIdx="1" presStyleCnt="5">
        <dgm:presLayoutVars>
          <dgm:bulletEnabled val="1"/>
        </dgm:presLayoutVars>
      </dgm:prSet>
      <dgm:spPr/>
    </dgm:pt>
    <dgm:pt modelId="{0B46C0CF-C5EA-402C-9FA5-BF2C88A0ADB5}" type="pres">
      <dgm:prSet presAssocID="{CDBBE276-C21A-4C9C-9392-186938B1BC62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7CCD925D-26C8-4609-A4A9-70FA73EEEF12}" type="pres">
      <dgm:prSet presAssocID="{CDBBE276-C21A-4C9C-9392-186938B1BC62}" presName="parentRect" presStyleLbl="alignNode1" presStyleIdx="1" presStyleCnt="5"/>
      <dgm:spPr/>
    </dgm:pt>
    <dgm:pt modelId="{564BE57A-E2C2-489D-A529-79945AD3170F}" type="pres">
      <dgm:prSet presAssocID="{CDBBE276-C21A-4C9C-9392-186938B1BC62}" presName="adorn" presStyleLbl="fgAccFollowNod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Empty highway during daytime"/>
        </a:ext>
      </dgm:extLst>
    </dgm:pt>
    <dgm:pt modelId="{9FE21244-11A8-4046-82F9-BA62E7C8406D}" type="pres">
      <dgm:prSet presAssocID="{31392B60-3B0C-4296-9666-4956F29AC2F1}" presName="sibTrans" presStyleLbl="sibTrans2D1" presStyleIdx="0" presStyleCnt="0"/>
      <dgm:spPr/>
    </dgm:pt>
    <dgm:pt modelId="{4260216D-B072-4D1A-9135-945702627068}" type="pres">
      <dgm:prSet presAssocID="{0735C66B-9F48-4CE1-9F6D-D0251477A089}" presName="compNode" presStyleCnt="0"/>
      <dgm:spPr/>
    </dgm:pt>
    <dgm:pt modelId="{7BEF083D-6F9A-4E09-A067-31CD72171262}" type="pres">
      <dgm:prSet presAssocID="{0735C66B-9F48-4CE1-9F6D-D0251477A089}" presName="childRect" presStyleLbl="bgAcc1" presStyleIdx="2" presStyleCnt="5">
        <dgm:presLayoutVars>
          <dgm:bulletEnabled val="1"/>
        </dgm:presLayoutVars>
      </dgm:prSet>
      <dgm:spPr/>
    </dgm:pt>
    <dgm:pt modelId="{45C42660-C0A1-49A0-B482-C9DB86F89FCB}" type="pres">
      <dgm:prSet presAssocID="{0735C66B-9F48-4CE1-9F6D-D0251477A089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4EE65666-73AE-4EC6-A458-22AFDEC7022D}" type="pres">
      <dgm:prSet presAssocID="{0735C66B-9F48-4CE1-9F6D-D0251477A089}" presName="parentRect" presStyleLbl="alignNode1" presStyleIdx="2" presStyleCnt="5"/>
      <dgm:spPr/>
    </dgm:pt>
    <dgm:pt modelId="{D636BA03-F70E-4759-BD63-A4C85F88B8A7}" type="pres">
      <dgm:prSet presAssocID="{0735C66B-9F48-4CE1-9F6D-D0251477A089}" presName="adorn" presStyleLbl="fgAccFollowNod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Close-up of raised hands at office training with speaker out of focus in background"/>
        </a:ext>
      </dgm:extLst>
    </dgm:pt>
    <dgm:pt modelId="{A122F9B6-E1B5-4222-B573-47B56D1FBA69}" type="pres">
      <dgm:prSet presAssocID="{04F1AAAE-A59C-4185-9731-C351A40CC584}" presName="sibTrans" presStyleLbl="sibTrans2D1" presStyleIdx="0" presStyleCnt="0"/>
      <dgm:spPr/>
    </dgm:pt>
    <dgm:pt modelId="{3507441E-8ED3-4237-B43E-525E6417DC19}" type="pres">
      <dgm:prSet presAssocID="{7F504D78-366F-4873-872E-CF8F5C9EF2E5}" presName="compNode" presStyleCnt="0"/>
      <dgm:spPr/>
    </dgm:pt>
    <dgm:pt modelId="{6D972F4F-4992-409E-B42F-55DDD4F03C3F}" type="pres">
      <dgm:prSet presAssocID="{7F504D78-366F-4873-872E-CF8F5C9EF2E5}" presName="childRect" presStyleLbl="bgAcc1" presStyleIdx="3" presStyleCnt="5">
        <dgm:presLayoutVars>
          <dgm:bulletEnabled val="1"/>
        </dgm:presLayoutVars>
      </dgm:prSet>
      <dgm:spPr/>
    </dgm:pt>
    <dgm:pt modelId="{BD1651C0-B84E-4F79-8C7A-25732A102FA8}" type="pres">
      <dgm:prSet presAssocID="{7F504D78-366F-4873-872E-CF8F5C9EF2E5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758526B6-6BAD-4C53-AEF6-68784C1FB652}" type="pres">
      <dgm:prSet presAssocID="{7F504D78-366F-4873-872E-CF8F5C9EF2E5}" presName="parentRect" presStyleLbl="alignNode1" presStyleIdx="3" presStyleCnt="5"/>
      <dgm:spPr/>
    </dgm:pt>
    <dgm:pt modelId="{E52B786E-0318-4829-8168-1CB7D4AE4CC3}" type="pres">
      <dgm:prSet presAssocID="{7F504D78-366F-4873-872E-CF8F5C9EF2E5}" presName="adorn" presStyleLbl="fgAccFollowNod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  <dgm:extLst>
        <a:ext uri="{E40237B7-FDA0-4F09-8148-C483321AD2D9}">
          <dgm14:cNvPr xmlns:dgm14="http://schemas.microsoft.com/office/drawing/2010/diagram" id="0" name="" descr="Man in his work outfit"/>
        </a:ext>
      </dgm:extLst>
    </dgm:pt>
    <dgm:pt modelId="{D9D8BD52-F593-4FCD-BE3F-535AB787BDC2}" type="pres">
      <dgm:prSet presAssocID="{1D49ECB2-CD78-4513-8194-21EA2EBEBAE4}" presName="sibTrans" presStyleLbl="sibTrans2D1" presStyleIdx="0" presStyleCnt="0"/>
      <dgm:spPr/>
    </dgm:pt>
    <dgm:pt modelId="{169C4BC4-FD57-441A-8E21-F304302AD4EF}" type="pres">
      <dgm:prSet presAssocID="{EE4EEC7C-2CE2-444C-8ED8-7A059B99AFDE}" presName="compNode" presStyleCnt="0"/>
      <dgm:spPr/>
    </dgm:pt>
    <dgm:pt modelId="{B0BFE780-5D11-4664-97D0-21EEEADEB8FD}" type="pres">
      <dgm:prSet presAssocID="{EE4EEC7C-2CE2-444C-8ED8-7A059B99AFDE}" presName="childRect" presStyleLbl="bgAcc1" presStyleIdx="4" presStyleCnt="5">
        <dgm:presLayoutVars>
          <dgm:bulletEnabled val="1"/>
        </dgm:presLayoutVars>
      </dgm:prSet>
      <dgm:spPr/>
    </dgm:pt>
    <dgm:pt modelId="{F4DA9215-AE73-4D3D-BA96-4B74A248FE71}" type="pres">
      <dgm:prSet presAssocID="{EE4EEC7C-2CE2-444C-8ED8-7A059B99AFDE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AC9A04BA-D30D-4622-A11A-3E2D6BC48EE7}" type="pres">
      <dgm:prSet presAssocID="{EE4EEC7C-2CE2-444C-8ED8-7A059B99AFDE}" presName="parentRect" presStyleLbl="alignNode1" presStyleIdx="4" presStyleCnt="5"/>
      <dgm:spPr/>
    </dgm:pt>
    <dgm:pt modelId="{1927188D-0BBB-4F1C-BC59-E51D7C95F64D}" type="pres">
      <dgm:prSet presAssocID="{EE4EEC7C-2CE2-444C-8ED8-7A059B99AFDE}" presName="adorn" presStyleLbl="fgAccFollowNode1" presStyleIdx="4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Machine in a laboratory"/>
        </a:ext>
      </dgm:extLst>
    </dgm:pt>
  </dgm:ptLst>
  <dgm:cxnLst>
    <dgm:cxn modelId="{7ADB4E03-AFE1-40FF-AA55-1103F859D1FC}" srcId="{EA1083E6-05EE-43FD-B21E-28CBBC4A7DFF}" destId="{62DF82A1-D60E-46EA-9A58-38EB8A623486}" srcOrd="1" destOrd="0" parTransId="{5131DC58-50E0-4B40-B922-7C0298402A27}" sibTransId="{0E468C5D-1B60-44B3-A47E-459119DCD217}"/>
    <dgm:cxn modelId="{6D323705-DA85-4AE5-B48D-3D9197D2ED80}" type="presOf" srcId="{85B5981E-CB8C-4B04-9D7C-1580C2D0D719}" destId="{676254F5-A582-4611-A9C6-C20732BACBBD}" srcOrd="0" destOrd="0" presId="urn:microsoft.com/office/officeart/2005/8/layout/bList2"/>
    <dgm:cxn modelId="{9C659F07-9CDC-4E48-9FE2-AC97125E8E74}" type="presOf" srcId="{EE4EEC7C-2CE2-444C-8ED8-7A059B99AFDE}" destId="{AC9A04BA-D30D-4622-A11A-3E2D6BC48EE7}" srcOrd="1" destOrd="0" presId="urn:microsoft.com/office/officeart/2005/8/layout/bList2"/>
    <dgm:cxn modelId="{DEEC8009-3473-42B5-A004-1138D6222B8D}" srcId="{EE4EEC7C-2CE2-444C-8ED8-7A059B99AFDE}" destId="{1DE1A85A-27D5-4A99-A2E3-82C4DE6CECD3}" srcOrd="0" destOrd="0" parTransId="{01E84841-A11A-4978-8ADB-C79C72CC4BB3}" sibTransId="{92B97F63-273A-4BE1-8238-C6BC55A14241}"/>
    <dgm:cxn modelId="{1C84570B-96F0-44E5-A84F-709313357C9B}" srcId="{913CB9BA-8795-414D-9C95-6F2254C79C98}" destId="{EA1083E6-05EE-43FD-B21E-28CBBC4A7DFF}" srcOrd="0" destOrd="0" parTransId="{2D24FCAB-8E18-42DC-8597-DCDD533379C3}" sibTransId="{6510FEA3-F95A-4CE9-9F2D-B0EE111A361B}"/>
    <dgm:cxn modelId="{C5CF450F-2E4F-434C-A032-15DAB23AB4F1}" type="presOf" srcId="{EA1083E6-05EE-43FD-B21E-28CBBC4A7DFF}" destId="{9A9F0EB7-84FC-4A90-80D6-E0A4947C9D04}" srcOrd="0" destOrd="0" presId="urn:microsoft.com/office/officeart/2005/8/layout/bList2"/>
    <dgm:cxn modelId="{77627610-7C46-4054-B2C9-FE7587966CCA}" srcId="{EE4EEC7C-2CE2-444C-8ED8-7A059B99AFDE}" destId="{5B3854BF-D6CC-4852-B0BA-5EF51DE060A7}" srcOrd="1" destOrd="0" parTransId="{466DDEEA-622F-4F60-B2E4-104698DFD73D}" sibTransId="{49B17C85-52BF-442F-A5E3-4ABD31D9C544}"/>
    <dgm:cxn modelId="{42F08C1A-8668-494C-856D-187951B67213}" srcId="{0735C66B-9F48-4CE1-9F6D-D0251477A089}" destId="{77902242-8BC3-4CF8-A0B5-8798E7385A99}" srcOrd="1" destOrd="0" parTransId="{82637CA9-3DFA-4B40-BA1B-DC861C9C0E74}" sibTransId="{E995795B-653F-42B0-B630-46D137E3CBAF}"/>
    <dgm:cxn modelId="{22851D1E-1910-40F0-8E5D-07F7CC00DF6E}" type="presOf" srcId="{CDBBE276-C21A-4C9C-9392-186938B1BC62}" destId="{7CCD925D-26C8-4609-A4A9-70FA73EEEF12}" srcOrd="1" destOrd="0" presId="urn:microsoft.com/office/officeart/2005/8/layout/bList2"/>
    <dgm:cxn modelId="{D1E79C25-F76A-412D-A98C-E9881D318369}" type="presOf" srcId="{7F504D78-366F-4873-872E-CF8F5C9EF2E5}" destId="{BD1651C0-B84E-4F79-8C7A-25732A102FA8}" srcOrd="0" destOrd="0" presId="urn:microsoft.com/office/officeart/2005/8/layout/bList2"/>
    <dgm:cxn modelId="{B506F526-10E2-48FE-934F-B748C7DBA84C}" srcId="{EA1083E6-05EE-43FD-B21E-28CBBC4A7DFF}" destId="{7BC99955-F1A8-4259-92C1-C22B46987616}" srcOrd="0" destOrd="0" parTransId="{A522F45E-1840-4478-992B-91DAE3329444}" sibTransId="{59045196-AB9B-4AF8-A01A-12A8F6BF6945}"/>
    <dgm:cxn modelId="{897F2C28-870C-43D5-B8A9-FC868DDE8C55}" srcId="{913CB9BA-8795-414D-9C95-6F2254C79C98}" destId="{EE4EEC7C-2CE2-444C-8ED8-7A059B99AFDE}" srcOrd="4" destOrd="0" parTransId="{681EB7D5-6507-46D4-AD95-1BDF35810D51}" sibTransId="{ED36AE0F-CBBB-4BB0-BCCC-5AA65673CCBC}"/>
    <dgm:cxn modelId="{BE32052E-D8C2-4139-AB14-59741A3C2024}" type="presOf" srcId="{0735C66B-9F48-4CE1-9F6D-D0251477A089}" destId="{4EE65666-73AE-4EC6-A458-22AFDEC7022D}" srcOrd="1" destOrd="0" presId="urn:microsoft.com/office/officeart/2005/8/layout/bList2"/>
    <dgm:cxn modelId="{95518333-678E-42BC-8E45-FB3828FB42E1}" type="presOf" srcId="{5B3854BF-D6CC-4852-B0BA-5EF51DE060A7}" destId="{B0BFE780-5D11-4664-97D0-21EEEADEB8FD}" srcOrd="0" destOrd="1" presId="urn:microsoft.com/office/officeart/2005/8/layout/bList2"/>
    <dgm:cxn modelId="{844DBE36-3E81-4AF3-8674-701A150D74CB}" type="presOf" srcId="{913CB9BA-8795-414D-9C95-6F2254C79C98}" destId="{C7B28AF4-4921-4A90-887D-91D85AB4C8DA}" srcOrd="0" destOrd="0" presId="urn:microsoft.com/office/officeart/2005/8/layout/bList2"/>
    <dgm:cxn modelId="{AECFDE5E-DCD2-4E16-9002-D81F54DC3B67}" type="presOf" srcId="{62DF82A1-D60E-46EA-9A58-38EB8A623486}" destId="{D68E1024-7F45-4BC7-99A2-C23E51D43785}" srcOrd="0" destOrd="1" presId="urn:microsoft.com/office/officeart/2005/8/layout/bList2"/>
    <dgm:cxn modelId="{E0877442-EF91-4F60-B220-B0399158E7EB}" type="presOf" srcId="{1D49ECB2-CD78-4513-8194-21EA2EBEBAE4}" destId="{D9D8BD52-F593-4FCD-BE3F-535AB787BDC2}" srcOrd="0" destOrd="0" presId="urn:microsoft.com/office/officeart/2005/8/layout/bList2"/>
    <dgm:cxn modelId="{0FBCB242-5FDA-47EB-B2E3-B9AF65D34FD1}" srcId="{7F504D78-366F-4873-872E-CF8F5C9EF2E5}" destId="{428FDE8E-0CF5-414A-82D0-345C67F5A2A6}" srcOrd="0" destOrd="0" parTransId="{455A9F5F-A1DE-4290-9871-80B02F184C5C}" sibTransId="{3581F2B8-D757-449A-8E49-1DBE1723C44E}"/>
    <dgm:cxn modelId="{F382B443-E8A3-449D-90F8-20E9BB07E118}" type="presOf" srcId="{04F1AAAE-A59C-4185-9731-C351A40CC584}" destId="{A122F9B6-E1B5-4222-B573-47B56D1FBA69}" srcOrd="0" destOrd="0" presId="urn:microsoft.com/office/officeart/2005/8/layout/bList2"/>
    <dgm:cxn modelId="{19C1426B-471B-425F-969A-B4831ADA2123}" type="presOf" srcId="{6510FEA3-F95A-4CE9-9F2D-B0EE111A361B}" destId="{2D892068-4E86-42F4-A79A-2AB00265888B}" srcOrd="0" destOrd="0" presId="urn:microsoft.com/office/officeart/2005/8/layout/bList2"/>
    <dgm:cxn modelId="{0983B56B-3727-45EE-AD3E-4922C61D6137}" type="presOf" srcId="{1DE1A85A-27D5-4A99-A2E3-82C4DE6CECD3}" destId="{B0BFE780-5D11-4664-97D0-21EEEADEB8FD}" srcOrd="0" destOrd="0" presId="urn:microsoft.com/office/officeart/2005/8/layout/bList2"/>
    <dgm:cxn modelId="{6C1F3F55-83CA-4C67-9C0D-552942FB2C8F}" type="presOf" srcId="{0735C66B-9F48-4CE1-9F6D-D0251477A089}" destId="{45C42660-C0A1-49A0-B482-C9DB86F89FCB}" srcOrd="0" destOrd="0" presId="urn:microsoft.com/office/officeart/2005/8/layout/bList2"/>
    <dgm:cxn modelId="{19B2B07D-455A-419A-AB8E-C8556379C6A4}" type="presOf" srcId="{A9881C25-514A-4863-A7B0-D238C47CCD37}" destId="{7BEF083D-6F9A-4E09-A067-31CD72171262}" srcOrd="0" destOrd="0" presId="urn:microsoft.com/office/officeart/2005/8/layout/bList2"/>
    <dgm:cxn modelId="{B5801788-79FD-4ECF-BB65-47602886487A}" type="presOf" srcId="{77902242-8BC3-4CF8-A0B5-8798E7385A99}" destId="{7BEF083D-6F9A-4E09-A067-31CD72171262}" srcOrd="0" destOrd="1" presId="urn:microsoft.com/office/officeart/2005/8/layout/bList2"/>
    <dgm:cxn modelId="{46DB828A-6E2F-4401-AB69-E1E471999960}" srcId="{0735C66B-9F48-4CE1-9F6D-D0251477A089}" destId="{A9881C25-514A-4863-A7B0-D238C47CCD37}" srcOrd="0" destOrd="0" parTransId="{27700323-94B3-4A8F-BDF3-647B840E5179}" sibTransId="{FA0599D4-57F6-42EF-AF3F-13BFBA5F7E42}"/>
    <dgm:cxn modelId="{7BBA5C8D-F9E1-47C2-B975-4C3B89752168}" srcId="{913CB9BA-8795-414D-9C95-6F2254C79C98}" destId="{CDBBE276-C21A-4C9C-9392-186938B1BC62}" srcOrd="1" destOrd="0" parTransId="{6DBAD636-331B-4008-8B7C-6522702C7AB4}" sibTransId="{31392B60-3B0C-4296-9666-4956F29AC2F1}"/>
    <dgm:cxn modelId="{70493C91-39EC-4C01-B2FA-3566B675EDDE}" type="presOf" srcId="{7BC99955-F1A8-4259-92C1-C22B46987616}" destId="{D68E1024-7F45-4BC7-99A2-C23E51D43785}" srcOrd="0" destOrd="0" presId="urn:microsoft.com/office/officeart/2005/8/layout/bList2"/>
    <dgm:cxn modelId="{DEC56195-AB1A-4901-B0FF-B0988328C8CD}" srcId="{CDBBE276-C21A-4C9C-9392-186938B1BC62}" destId="{DA8CFA81-334C-434F-A211-D8335F9C00D4}" srcOrd="1" destOrd="0" parTransId="{13366D94-A463-43E3-A4E9-9CEBDC7E5264}" sibTransId="{6652CF76-3650-4437-A683-F8C0DC4A68D6}"/>
    <dgm:cxn modelId="{056D3E9B-048D-4A83-838D-A01588B020C1}" srcId="{CDBBE276-C21A-4C9C-9392-186938B1BC62}" destId="{85B5981E-CB8C-4B04-9D7C-1580C2D0D719}" srcOrd="0" destOrd="0" parTransId="{1EA78806-CB49-4AD3-ADD3-973A1036E523}" sibTransId="{F5E4BF0F-8649-410C-9827-4E51469DBEC1}"/>
    <dgm:cxn modelId="{0870449C-56EB-4D1B-A9E6-B369045D1B92}" type="presOf" srcId="{7F504D78-366F-4873-872E-CF8F5C9EF2E5}" destId="{758526B6-6BAD-4C53-AEF6-68784C1FB652}" srcOrd="1" destOrd="0" presId="urn:microsoft.com/office/officeart/2005/8/layout/bList2"/>
    <dgm:cxn modelId="{E303719D-7417-4695-8A43-C31FE4BDF567}" type="presOf" srcId="{CBA160DD-C927-4B4B-94C3-CF929414A1A6}" destId="{6D972F4F-4992-409E-B42F-55DDD4F03C3F}" srcOrd="0" destOrd="1" presId="urn:microsoft.com/office/officeart/2005/8/layout/bList2"/>
    <dgm:cxn modelId="{6BAE76A3-8BAB-4774-822B-5B104AF070A5}" type="presOf" srcId="{EA1083E6-05EE-43FD-B21E-28CBBC4A7DFF}" destId="{DC4E6C65-FD60-40D8-8CFC-7713633E0898}" srcOrd="1" destOrd="0" presId="urn:microsoft.com/office/officeart/2005/8/layout/bList2"/>
    <dgm:cxn modelId="{032159B9-DE0F-4EFD-AC48-7E353B4F53D1}" srcId="{913CB9BA-8795-414D-9C95-6F2254C79C98}" destId="{7F504D78-366F-4873-872E-CF8F5C9EF2E5}" srcOrd="3" destOrd="0" parTransId="{1427D11E-2AE0-4E72-9F7C-1001C37F7ED7}" sibTransId="{1D49ECB2-CD78-4513-8194-21EA2EBEBAE4}"/>
    <dgm:cxn modelId="{AB85E5BF-D0D2-4894-8537-2BF7B15F1945}" type="presOf" srcId="{DA8CFA81-334C-434F-A211-D8335F9C00D4}" destId="{676254F5-A582-4611-A9C6-C20732BACBBD}" srcOrd="0" destOrd="1" presId="urn:microsoft.com/office/officeart/2005/8/layout/bList2"/>
    <dgm:cxn modelId="{260245C6-4A01-440B-8A35-6DB146C69154}" srcId="{913CB9BA-8795-414D-9C95-6F2254C79C98}" destId="{0735C66B-9F48-4CE1-9F6D-D0251477A089}" srcOrd="2" destOrd="0" parTransId="{FEFBC15E-A6FD-424A-BBF3-6554B72EAA35}" sibTransId="{04F1AAAE-A59C-4185-9731-C351A40CC584}"/>
    <dgm:cxn modelId="{E16002CA-FE17-447C-84CB-F9E2A6556A4C}" type="presOf" srcId="{CDBBE276-C21A-4C9C-9392-186938B1BC62}" destId="{0B46C0CF-C5EA-402C-9FA5-BF2C88A0ADB5}" srcOrd="0" destOrd="0" presId="urn:microsoft.com/office/officeart/2005/8/layout/bList2"/>
    <dgm:cxn modelId="{768072CE-1FCB-4941-83BF-2D21C9BF71B9}" srcId="{7F504D78-366F-4873-872E-CF8F5C9EF2E5}" destId="{CBA160DD-C927-4B4B-94C3-CF929414A1A6}" srcOrd="1" destOrd="0" parTransId="{61A1E6FA-38DA-46D0-926B-D2C111D8640D}" sibTransId="{F1DD6694-0C8C-41BB-B0BA-E4B3FD8F2129}"/>
    <dgm:cxn modelId="{A898FFE1-A64B-45C8-9E9D-9FFF8E200E44}" type="presOf" srcId="{EE4EEC7C-2CE2-444C-8ED8-7A059B99AFDE}" destId="{F4DA9215-AE73-4D3D-BA96-4B74A248FE71}" srcOrd="0" destOrd="0" presId="urn:microsoft.com/office/officeart/2005/8/layout/bList2"/>
    <dgm:cxn modelId="{F8E081E9-34FC-4AE9-8772-70C47018AE4A}" type="presOf" srcId="{31392B60-3B0C-4296-9666-4956F29AC2F1}" destId="{9FE21244-11A8-4046-82F9-BA62E7C8406D}" srcOrd="0" destOrd="0" presId="urn:microsoft.com/office/officeart/2005/8/layout/bList2"/>
    <dgm:cxn modelId="{665972FC-D8FE-4DE1-B78C-CA447E004B3E}" type="presOf" srcId="{428FDE8E-0CF5-414A-82D0-345C67F5A2A6}" destId="{6D972F4F-4992-409E-B42F-55DDD4F03C3F}" srcOrd="0" destOrd="0" presId="urn:microsoft.com/office/officeart/2005/8/layout/bList2"/>
    <dgm:cxn modelId="{9A047B4A-2F77-4F52-94E1-01B9918C690F}" type="presParOf" srcId="{C7B28AF4-4921-4A90-887D-91D85AB4C8DA}" destId="{7D1ECE56-DF16-42AB-9CA5-1875B70DBF73}" srcOrd="0" destOrd="0" presId="urn:microsoft.com/office/officeart/2005/8/layout/bList2"/>
    <dgm:cxn modelId="{7DE63FC8-631A-498B-8684-B41D91D9233D}" type="presParOf" srcId="{7D1ECE56-DF16-42AB-9CA5-1875B70DBF73}" destId="{D68E1024-7F45-4BC7-99A2-C23E51D43785}" srcOrd="0" destOrd="0" presId="urn:microsoft.com/office/officeart/2005/8/layout/bList2"/>
    <dgm:cxn modelId="{5E15AA10-FB8D-4087-9775-D6A9007B6A02}" type="presParOf" srcId="{7D1ECE56-DF16-42AB-9CA5-1875B70DBF73}" destId="{9A9F0EB7-84FC-4A90-80D6-E0A4947C9D04}" srcOrd="1" destOrd="0" presId="urn:microsoft.com/office/officeart/2005/8/layout/bList2"/>
    <dgm:cxn modelId="{A70F9E17-6E9A-4320-907C-0611FFC88698}" type="presParOf" srcId="{7D1ECE56-DF16-42AB-9CA5-1875B70DBF73}" destId="{DC4E6C65-FD60-40D8-8CFC-7713633E0898}" srcOrd="2" destOrd="0" presId="urn:microsoft.com/office/officeart/2005/8/layout/bList2"/>
    <dgm:cxn modelId="{D09586AD-9A89-4CAC-A029-52E369736A61}" type="presParOf" srcId="{7D1ECE56-DF16-42AB-9CA5-1875B70DBF73}" destId="{9F5B4E7F-E367-47B5-A73F-374BCE5DC15E}" srcOrd="3" destOrd="0" presId="urn:microsoft.com/office/officeart/2005/8/layout/bList2"/>
    <dgm:cxn modelId="{A475758F-2E41-4475-B857-065F7377B7DD}" type="presParOf" srcId="{C7B28AF4-4921-4A90-887D-91D85AB4C8DA}" destId="{2D892068-4E86-42F4-A79A-2AB00265888B}" srcOrd="1" destOrd="0" presId="urn:microsoft.com/office/officeart/2005/8/layout/bList2"/>
    <dgm:cxn modelId="{6059E1A0-EAB5-4024-8B04-BB17E5C3ABCF}" type="presParOf" srcId="{C7B28AF4-4921-4A90-887D-91D85AB4C8DA}" destId="{9CE96171-24CB-4F61-918C-23985FD4D80E}" srcOrd="2" destOrd="0" presId="urn:microsoft.com/office/officeart/2005/8/layout/bList2"/>
    <dgm:cxn modelId="{7AF8E8D6-D1B5-40CA-B2FA-8D5DC30D12DE}" type="presParOf" srcId="{9CE96171-24CB-4F61-918C-23985FD4D80E}" destId="{676254F5-A582-4611-A9C6-C20732BACBBD}" srcOrd="0" destOrd="0" presId="urn:microsoft.com/office/officeart/2005/8/layout/bList2"/>
    <dgm:cxn modelId="{27EB8ED5-D091-418E-8CF4-3DC93B53D6CE}" type="presParOf" srcId="{9CE96171-24CB-4F61-918C-23985FD4D80E}" destId="{0B46C0CF-C5EA-402C-9FA5-BF2C88A0ADB5}" srcOrd="1" destOrd="0" presId="urn:microsoft.com/office/officeart/2005/8/layout/bList2"/>
    <dgm:cxn modelId="{3FF2C139-D744-41B2-A100-74B4172DF194}" type="presParOf" srcId="{9CE96171-24CB-4F61-918C-23985FD4D80E}" destId="{7CCD925D-26C8-4609-A4A9-70FA73EEEF12}" srcOrd="2" destOrd="0" presId="urn:microsoft.com/office/officeart/2005/8/layout/bList2"/>
    <dgm:cxn modelId="{D4F03D67-19B1-4C30-A10A-C685B15CF7EF}" type="presParOf" srcId="{9CE96171-24CB-4F61-918C-23985FD4D80E}" destId="{564BE57A-E2C2-489D-A529-79945AD3170F}" srcOrd="3" destOrd="0" presId="urn:microsoft.com/office/officeart/2005/8/layout/bList2"/>
    <dgm:cxn modelId="{D12F14F9-FD91-4F19-BE73-4C966A54A9A4}" type="presParOf" srcId="{C7B28AF4-4921-4A90-887D-91D85AB4C8DA}" destId="{9FE21244-11A8-4046-82F9-BA62E7C8406D}" srcOrd="3" destOrd="0" presId="urn:microsoft.com/office/officeart/2005/8/layout/bList2"/>
    <dgm:cxn modelId="{BE4FFCCF-9E77-466A-81A8-FE99905E7A4A}" type="presParOf" srcId="{C7B28AF4-4921-4A90-887D-91D85AB4C8DA}" destId="{4260216D-B072-4D1A-9135-945702627068}" srcOrd="4" destOrd="0" presId="urn:microsoft.com/office/officeart/2005/8/layout/bList2"/>
    <dgm:cxn modelId="{D6C907B8-5E5A-47EA-8F6D-9D7266F1B328}" type="presParOf" srcId="{4260216D-B072-4D1A-9135-945702627068}" destId="{7BEF083D-6F9A-4E09-A067-31CD72171262}" srcOrd="0" destOrd="0" presId="urn:microsoft.com/office/officeart/2005/8/layout/bList2"/>
    <dgm:cxn modelId="{41855950-44B2-4560-AEF5-31552B1C6D24}" type="presParOf" srcId="{4260216D-B072-4D1A-9135-945702627068}" destId="{45C42660-C0A1-49A0-B482-C9DB86F89FCB}" srcOrd="1" destOrd="0" presId="urn:microsoft.com/office/officeart/2005/8/layout/bList2"/>
    <dgm:cxn modelId="{0ADE1C3D-AE4F-4F92-9E03-7A5EAA8B343A}" type="presParOf" srcId="{4260216D-B072-4D1A-9135-945702627068}" destId="{4EE65666-73AE-4EC6-A458-22AFDEC7022D}" srcOrd="2" destOrd="0" presId="urn:microsoft.com/office/officeart/2005/8/layout/bList2"/>
    <dgm:cxn modelId="{5423FDE0-7108-491D-B07F-A80CBADDDAB9}" type="presParOf" srcId="{4260216D-B072-4D1A-9135-945702627068}" destId="{D636BA03-F70E-4759-BD63-A4C85F88B8A7}" srcOrd="3" destOrd="0" presId="urn:microsoft.com/office/officeart/2005/8/layout/bList2"/>
    <dgm:cxn modelId="{92374BFD-2937-47E2-B4E9-B7E0BAAB834B}" type="presParOf" srcId="{C7B28AF4-4921-4A90-887D-91D85AB4C8DA}" destId="{A122F9B6-E1B5-4222-B573-47B56D1FBA69}" srcOrd="5" destOrd="0" presId="urn:microsoft.com/office/officeart/2005/8/layout/bList2"/>
    <dgm:cxn modelId="{22607728-02D5-417A-A1A8-62EFC573DEAD}" type="presParOf" srcId="{C7B28AF4-4921-4A90-887D-91D85AB4C8DA}" destId="{3507441E-8ED3-4237-B43E-525E6417DC19}" srcOrd="6" destOrd="0" presId="urn:microsoft.com/office/officeart/2005/8/layout/bList2"/>
    <dgm:cxn modelId="{85F9506A-2DFA-411A-83B1-A70B1525E775}" type="presParOf" srcId="{3507441E-8ED3-4237-B43E-525E6417DC19}" destId="{6D972F4F-4992-409E-B42F-55DDD4F03C3F}" srcOrd="0" destOrd="0" presId="urn:microsoft.com/office/officeart/2005/8/layout/bList2"/>
    <dgm:cxn modelId="{FA347AAB-A286-4695-B2F7-47C39FA11CA1}" type="presParOf" srcId="{3507441E-8ED3-4237-B43E-525E6417DC19}" destId="{BD1651C0-B84E-4F79-8C7A-25732A102FA8}" srcOrd="1" destOrd="0" presId="urn:microsoft.com/office/officeart/2005/8/layout/bList2"/>
    <dgm:cxn modelId="{A101FA90-C64B-4403-8560-2B46F1332A28}" type="presParOf" srcId="{3507441E-8ED3-4237-B43E-525E6417DC19}" destId="{758526B6-6BAD-4C53-AEF6-68784C1FB652}" srcOrd="2" destOrd="0" presId="urn:microsoft.com/office/officeart/2005/8/layout/bList2"/>
    <dgm:cxn modelId="{8AB33835-A966-408B-A840-627254230F0D}" type="presParOf" srcId="{3507441E-8ED3-4237-B43E-525E6417DC19}" destId="{E52B786E-0318-4829-8168-1CB7D4AE4CC3}" srcOrd="3" destOrd="0" presId="urn:microsoft.com/office/officeart/2005/8/layout/bList2"/>
    <dgm:cxn modelId="{FB0BEA87-21BA-462D-93DD-BB1CA002A00C}" type="presParOf" srcId="{C7B28AF4-4921-4A90-887D-91D85AB4C8DA}" destId="{D9D8BD52-F593-4FCD-BE3F-535AB787BDC2}" srcOrd="7" destOrd="0" presId="urn:microsoft.com/office/officeart/2005/8/layout/bList2"/>
    <dgm:cxn modelId="{F2AC1116-E453-406F-80AD-8CDB624D7AE9}" type="presParOf" srcId="{C7B28AF4-4921-4A90-887D-91D85AB4C8DA}" destId="{169C4BC4-FD57-441A-8E21-F304302AD4EF}" srcOrd="8" destOrd="0" presId="urn:microsoft.com/office/officeart/2005/8/layout/bList2"/>
    <dgm:cxn modelId="{5BFC853F-E3A7-4994-BDFE-5997748D1D99}" type="presParOf" srcId="{169C4BC4-FD57-441A-8E21-F304302AD4EF}" destId="{B0BFE780-5D11-4664-97D0-21EEEADEB8FD}" srcOrd="0" destOrd="0" presId="urn:microsoft.com/office/officeart/2005/8/layout/bList2"/>
    <dgm:cxn modelId="{DC5E7333-6541-46FF-AF92-9EED6CE11729}" type="presParOf" srcId="{169C4BC4-FD57-441A-8E21-F304302AD4EF}" destId="{F4DA9215-AE73-4D3D-BA96-4B74A248FE71}" srcOrd="1" destOrd="0" presId="urn:microsoft.com/office/officeart/2005/8/layout/bList2"/>
    <dgm:cxn modelId="{4199346C-E3E4-4BA8-9787-CFB2CAADF083}" type="presParOf" srcId="{169C4BC4-FD57-441A-8E21-F304302AD4EF}" destId="{AC9A04BA-D30D-4622-A11A-3E2D6BC48EE7}" srcOrd="2" destOrd="0" presId="urn:microsoft.com/office/officeart/2005/8/layout/bList2"/>
    <dgm:cxn modelId="{1D4A4E86-D6CF-4F37-96DD-C69A3A9E4D34}" type="presParOf" srcId="{169C4BC4-FD57-441A-8E21-F304302AD4EF}" destId="{1927188D-0BBB-4F1C-BC59-E51D7C95F64D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EB55A9-7FE4-4B5B-9776-60E3DCAA1BA9}">
      <dsp:nvSpPr>
        <dsp:cNvPr id="0" name=""/>
        <dsp:cNvSpPr/>
      </dsp:nvSpPr>
      <dsp:spPr>
        <a:xfrm>
          <a:off x="0" y="0"/>
          <a:ext cx="3081118" cy="779264"/>
        </a:xfrm>
        <a:prstGeom prst="roundRect">
          <a:avLst>
            <a:gd name="adj" fmla="val 10000"/>
          </a:avLst>
        </a:prstGeom>
        <a:solidFill>
          <a:schemeClr val="bg1">
            <a:alpha val="50000"/>
          </a:schemeClr>
        </a:solidFill>
        <a:ln w="1079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 err="1"/>
            <a:t>LaunchMN</a:t>
          </a:r>
          <a:r>
            <a:rPr lang="en-US" sz="1200" kern="1200" dirty="0"/>
            <a:t> - Helps high-tech startups with access to capital, talent and a connected statewide startup ecosystem.</a:t>
          </a:r>
        </a:p>
      </dsp:txBody>
      <dsp:txXfrm>
        <a:off x="694150" y="0"/>
        <a:ext cx="2386967" cy="779264"/>
      </dsp:txXfrm>
    </dsp:sp>
    <dsp:sp modelId="{78D032DC-77A6-4E51-A909-DD619041820B}">
      <dsp:nvSpPr>
        <dsp:cNvPr id="0" name=""/>
        <dsp:cNvSpPr/>
      </dsp:nvSpPr>
      <dsp:spPr>
        <a:xfrm>
          <a:off x="77926" y="77926"/>
          <a:ext cx="616223" cy="62341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000" r="-1000"/>
          </a:stretch>
        </a:blipFill>
        <a:ln w="1079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43FFF1-EFA9-4793-9CD9-953DCB921400}">
      <dsp:nvSpPr>
        <dsp:cNvPr id="0" name=""/>
        <dsp:cNvSpPr/>
      </dsp:nvSpPr>
      <dsp:spPr>
        <a:xfrm>
          <a:off x="0" y="857190"/>
          <a:ext cx="3081118" cy="779264"/>
        </a:xfrm>
        <a:prstGeom prst="roundRect">
          <a:avLst>
            <a:gd name="adj" fmla="val 10000"/>
          </a:avLst>
        </a:prstGeom>
        <a:solidFill>
          <a:schemeClr val="bg1">
            <a:alpha val="50000"/>
          </a:schemeClr>
        </a:solidFill>
        <a:ln w="1079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 err="1"/>
            <a:t>MnSBDC</a:t>
          </a:r>
          <a:r>
            <a:rPr lang="en-US" sz="1200" kern="1200" dirty="0"/>
            <a:t> - offers all types of business technical support at no cost.</a:t>
          </a:r>
        </a:p>
      </dsp:txBody>
      <dsp:txXfrm>
        <a:off x="694150" y="857190"/>
        <a:ext cx="2386967" cy="779264"/>
      </dsp:txXfrm>
    </dsp:sp>
    <dsp:sp modelId="{778CE19C-7EDE-4D51-848F-F008E51DD5CB}">
      <dsp:nvSpPr>
        <dsp:cNvPr id="0" name=""/>
        <dsp:cNvSpPr/>
      </dsp:nvSpPr>
      <dsp:spPr>
        <a:xfrm>
          <a:off x="77926" y="935117"/>
          <a:ext cx="616223" cy="62341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1000" r="-1000"/>
          </a:stretch>
        </a:blipFill>
        <a:ln w="1079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48320F-BCDD-4C30-9816-833B91B13836}">
      <dsp:nvSpPr>
        <dsp:cNvPr id="0" name=""/>
        <dsp:cNvSpPr/>
      </dsp:nvSpPr>
      <dsp:spPr>
        <a:xfrm>
          <a:off x="0" y="1714381"/>
          <a:ext cx="3081118" cy="779264"/>
        </a:xfrm>
        <a:prstGeom prst="roundRect">
          <a:avLst>
            <a:gd name="adj" fmla="val 10000"/>
          </a:avLst>
        </a:prstGeom>
        <a:solidFill>
          <a:schemeClr val="bg1">
            <a:alpha val="50000"/>
          </a:schemeClr>
        </a:solidFill>
        <a:ln w="1079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SBAO</a:t>
          </a:r>
          <a:r>
            <a:rPr lang="en-US" sz="1200" kern="1200" dirty="0"/>
            <a:t> - offers individual consultation and comprehensive guidebooks aimed to lower the cost of starting and maintaining a business. </a:t>
          </a:r>
        </a:p>
      </dsp:txBody>
      <dsp:txXfrm>
        <a:off x="694150" y="1714381"/>
        <a:ext cx="2386967" cy="779264"/>
      </dsp:txXfrm>
    </dsp:sp>
    <dsp:sp modelId="{79DDF9C3-C71B-4990-8F01-A8E289401D37}">
      <dsp:nvSpPr>
        <dsp:cNvPr id="0" name=""/>
        <dsp:cNvSpPr/>
      </dsp:nvSpPr>
      <dsp:spPr>
        <a:xfrm>
          <a:off x="77926" y="1792307"/>
          <a:ext cx="616223" cy="62341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1000" r="-1000"/>
          </a:stretch>
        </a:blipFill>
        <a:ln w="1079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C9D657-37AA-4973-B67B-591A9A2D5050}">
      <dsp:nvSpPr>
        <dsp:cNvPr id="0" name=""/>
        <dsp:cNvSpPr/>
      </dsp:nvSpPr>
      <dsp:spPr>
        <a:xfrm>
          <a:off x="0" y="2571572"/>
          <a:ext cx="3081118" cy="7792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 val="50000"/>
          </a:schemeClr>
        </a:solidFill>
        <a:ln w="1079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BD Competitive Partners</a:t>
          </a:r>
          <a:r>
            <a:rPr lang="en-US" sz="1200" kern="1200" dirty="0"/>
            <a:t> – small business assistance partners across the state who provide services and technical assistance.</a:t>
          </a:r>
        </a:p>
      </dsp:txBody>
      <dsp:txXfrm>
        <a:off x="694150" y="2571572"/>
        <a:ext cx="2386967" cy="779264"/>
      </dsp:txXfrm>
    </dsp:sp>
    <dsp:sp modelId="{A186DB0A-FDA6-40D3-B761-14C22FFEEDC7}">
      <dsp:nvSpPr>
        <dsp:cNvPr id="0" name=""/>
        <dsp:cNvSpPr/>
      </dsp:nvSpPr>
      <dsp:spPr>
        <a:xfrm>
          <a:off x="77926" y="2649498"/>
          <a:ext cx="616223" cy="62341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1000" r="-1000"/>
          </a:stretch>
        </a:blipFill>
        <a:ln w="1079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EB55A9-7FE4-4B5B-9776-60E3DCAA1BA9}">
      <dsp:nvSpPr>
        <dsp:cNvPr id="0" name=""/>
        <dsp:cNvSpPr/>
      </dsp:nvSpPr>
      <dsp:spPr>
        <a:xfrm>
          <a:off x="0" y="0"/>
          <a:ext cx="6432741" cy="777361"/>
        </a:xfrm>
        <a:prstGeom prst="roundRect">
          <a:avLst>
            <a:gd name="adj" fmla="val 10000"/>
          </a:avLst>
        </a:prstGeom>
        <a:solidFill>
          <a:srgbClr val="FFFFFF">
            <a:alpha val="50000"/>
          </a:srgbClr>
        </a:solidFill>
        <a:ln w="10795" cap="flat" cmpd="sng" algn="ctr">
          <a:solidFill>
            <a:srgbClr val="78BE21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rgbClr val="003865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MTO – </a:t>
          </a:r>
          <a:r>
            <a:rPr lang="en-US" sz="1200" b="0" kern="1200" dirty="0">
              <a:solidFill>
                <a:srgbClr val="003865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provides technical assistance that includes a wide range of export counseling, webinars, forums and training sessions for Minnesota businesses looking to expand globally. Our 13 worldwide offices support export and promotional efforts.</a:t>
          </a:r>
        </a:p>
      </dsp:txBody>
      <dsp:txXfrm>
        <a:off x="1364284" y="0"/>
        <a:ext cx="5068456" cy="777361"/>
      </dsp:txXfrm>
    </dsp:sp>
    <dsp:sp modelId="{78D032DC-77A6-4E51-A909-DD619041820B}">
      <dsp:nvSpPr>
        <dsp:cNvPr id="0" name=""/>
        <dsp:cNvSpPr/>
      </dsp:nvSpPr>
      <dsp:spPr>
        <a:xfrm>
          <a:off x="343279" y="77736"/>
          <a:ext cx="755461" cy="62188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1000" b="-11000"/>
          </a:stretch>
        </a:blipFill>
        <a:ln w="1079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43FFF1-EFA9-4793-9CD9-953DCB921400}">
      <dsp:nvSpPr>
        <dsp:cNvPr id="0" name=""/>
        <dsp:cNvSpPr/>
      </dsp:nvSpPr>
      <dsp:spPr>
        <a:xfrm>
          <a:off x="0" y="855495"/>
          <a:ext cx="6432741" cy="777361"/>
        </a:xfrm>
        <a:prstGeom prst="roundRect">
          <a:avLst>
            <a:gd name="adj" fmla="val 10000"/>
          </a:avLst>
        </a:prstGeom>
        <a:solidFill>
          <a:srgbClr val="FFFFFF">
            <a:alpha val="50000"/>
          </a:srgbClr>
        </a:solidFill>
        <a:ln w="10795" cap="flat" cmpd="sng" algn="ctr">
          <a:solidFill>
            <a:srgbClr val="78BE21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Business Development</a:t>
          </a:r>
          <a:r>
            <a:rPr lang="en-US" sz="1200" kern="1200" dirty="0"/>
            <a:t> – offers location and expansion assistance to businesses. Our team orchestrates solutions to help businesses relocate, consolidate, or expand here in Minnesota.</a:t>
          </a:r>
        </a:p>
      </dsp:txBody>
      <dsp:txXfrm>
        <a:off x="1364284" y="855495"/>
        <a:ext cx="5068456" cy="777361"/>
      </dsp:txXfrm>
    </dsp:sp>
    <dsp:sp modelId="{778CE19C-7EDE-4D51-848F-F008E51DD5CB}">
      <dsp:nvSpPr>
        <dsp:cNvPr id="0" name=""/>
        <dsp:cNvSpPr/>
      </dsp:nvSpPr>
      <dsp:spPr>
        <a:xfrm>
          <a:off x="343279" y="932833"/>
          <a:ext cx="755461" cy="62188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1000" b="-11000"/>
          </a:stretch>
        </a:blipFill>
        <a:ln w="1079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0712FB-4DA6-4F45-889A-1CD94A2CBA02}">
      <dsp:nvSpPr>
        <dsp:cNvPr id="0" name=""/>
        <dsp:cNvSpPr/>
      </dsp:nvSpPr>
      <dsp:spPr>
        <a:xfrm rot="10800000">
          <a:off x="928201" y="911"/>
          <a:ext cx="3445764" cy="24113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334" tIns="41910" rIns="78232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Emerging Entrepreneur Loan Program</a:t>
          </a:r>
        </a:p>
      </dsp:txBody>
      <dsp:txXfrm rot="10800000">
        <a:off x="988485" y="911"/>
        <a:ext cx="3385480" cy="241135"/>
      </dsp:txXfrm>
    </dsp:sp>
    <dsp:sp modelId="{E4189DAC-7F87-4C79-A70F-A9410564D8A2}">
      <dsp:nvSpPr>
        <dsp:cNvPr id="0" name=""/>
        <dsp:cNvSpPr/>
      </dsp:nvSpPr>
      <dsp:spPr>
        <a:xfrm>
          <a:off x="807634" y="911"/>
          <a:ext cx="241135" cy="241135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1079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3F78EB-08AF-4516-B7B7-938F46C3E355}">
      <dsp:nvSpPr>
        <dsp:cNvPr id="0" name=""/>
        <dsp:cNvSpPr/>
      </dsp:nvSpPr>
      <dsp:spPr>
        <a:xfrm rot="10800000">
          <a:off x="928201" y="314027"/>
          <a:ext cx="3445764" cy="24113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334" tIns="41910" rIns="78232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Indian Business Loan Program</a:t>
          </a:r>
        </a:p>
      </dsp:txBody>
      <dsp:txXfrm rot="10800000">
        <a:off x="988485" y="314027"/>
        <a:ext cx="3385480" cy="241135"/>
      </dsp:txXfrm>
    </dsp:sp>
    <dsp:sp modelId="{37278D1A-3E56-4D16-8FB6-C4155EF1F9E4}">
      <dsp:nvSpPr>
        <dsp:cNvPr id="0" name=""/>
        <dsp:cNvSpPr/>
      </dsp:nvSpPr>
      <dsp:spPr>
        <a:xfrm>
          <a:off x="807634" y="314027"/>
          <a:ext cx="241135" cy="241135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1079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94BAF3-321B-4386-A5BC-BBA6AA390B0C}">
      <dsp:nvSpPr>
        <dsp:cNvPr id="0" name=""/>
        <dsp:cNvSpPr/>
      </dsp:nvSpPr>
      <dsp:spPr>
        <a:xfrm rot="10800000">
          <a:off x="928201" y="627144"/>
          <a:ext cx="3445764" cy="24113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334" tIns="41910" rIns="78232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Launch Minnesota Innovation Grant</a:t>
          </a:r>
        </a:p>
      </dsp:txBody>
      <dsp:txXfrm rot="10800000">
        <a:off x="988485" y="627144"/>
        <a:ext cx="3385480" cy="241135"/>
      </dsp:txXfrm>
    </dsp:sp>
    <dsp:sp modelId="{7A155891-B01B-440A-84D4-1E3A6CF64AC6}">
      <dsp:nvSpPr>
        <dsp:cNvPr id="0" name=""/>
        <dsp:cNvSpPr/>
      </dsp:nvSpPr>
      <dsp:spPr>
        <a:xfrm>
          <a:off x="807634" y="627144"/>
          <a:ext cx="241135" cy="241135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1079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9D7F93-7237-4093-9C18-5591DFBAD209}">
      <dsp:nvSpPr>
        <dsp:cNvPr id="0" name=""/>
        <dsp:cNvSpPr/>
      </dsp:nvSpPr>
      <dsp:spPr>
        <a:xfrm rot="10800000">
          <a:off x="928201" y="940260"/>
          <a:ext cx="3445764" cy="24113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334" tIns="41910" rIns="78232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Minnesota Investment Fund</a:t>
          </a:r>
        </a:p>
      </dsp:txBody>
      <dsp:txXfrm rot="10800000">
        <a:off x="988485" y="940260"/>
        <a:ext cx="3385480" cy="241135"/>
      </dsp:txXfrm>
    </dsp:sp>
    <dsp:sp modelId="{0082201D-A6E2-4EE3-AD17-9C70AD5E6956}">
      <dsp:nvSpPr>
        <dsp:cNvPr id="0" name=""/>
        <dsp:cNvSpPr/>
      </dsp:nvSpPr>
      <dsp:spPr>
        <a:xfrm>
          <a:off x="807634" y="940260"/>
          <a:ext cx="241135" cy="241135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1079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73A238-1660-468A-8F84-5C7F123466EA}">
      <dsp:nvSpPr>
        <dsp:cNvPr id="0" name=""/>
        <dsp:cNvSpPr/>
      </dsp:nvSpPr>
      <dsp:spPr>
        <a:xfrm rot="10800000">
          <a:off x="928201" y="1253376"/>
          <a:ext cx="3445764" cy="24113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334" tIns="41910" rIns="78232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/>
            <a:t>Minnesota Job Creation Fund</a:t>
          </a:r>
          <a:endParaRPr lang="en-US" sz="1050" kern="1200" dirty="0"/>
        </a:p>
      </dsp:txBody>
      <dsp:txXfrm rot="10800000">
        <a:off x="988485" y="1253376"/>
        <a:ext cx="3385480" cy="241135"/>
      </dsp:txXfrm>
    </dsp:sp>
    <dsp:sp modelId="{626D8984-ECD7-4E89-82E7-3D7B0D364746}">
      <dsp:nvSpPr>
        <dsp:cNvPr id="0" name=""/>
        <dsp:cNvSpPr/>
      </dsp:nvSpPr>
      <dsp:spPr>
        <a:xfrm>
          <a:off x="807634" y="1253376"/>
          <a:ext cx="241135" cy="241135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1079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49B448-FF70-4094-BDDC-9FADAB534FCF}">
      <dsp:nvSpPr>
        <dsp:cNvPr id="0" name=""/>
        <dsp:cNvSpPr/>
      </dsp:nvSpPr>
      <dsp:spPr>
        <a:xfrm rot="10800000">
          <a:off x="928201" y="1566492"/>
          <a:ext cx="3445764" cy="24113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334" tIns="41910" rIns="78232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Minnesota 21</a:t>
          </a:r>
          <a:r>
            <a:rPr lang="en-US" sz="1050" kern="1200" baseline="30000" dirty="0"/>
            <a:t>st</a:t>
          </a:r>
          <a:r>
            <a:rPr lang="en-US" sz="1050" kern="1200" dirty="0"/>
            <a:t> Century Fund</a:t>
          </a:r>
        </a:p>
      </dsp:txBody>
      <dsp:txXfrm rot="10800000">
        <a:off x="988485" y="1566492"/>
        <a:ext cx="3385480" cy="241135"/>
      </dsp:txXfrm>
    </dsp:sp>
    <dsp:sp modelId="{6005C99C-6AA6-46FD-8FC7-D8E60E201FD2}">
      <dsp:nvSpPr>
        <dsp:cNvPr id="0" name=""/>
        <dsp:cNvSpPr/>
      </dsp:nvSpPr>
      <dsp:spPr>
        <a:xfrm>
          <a:off x="807634" y="1566492"/>
          <a:ext cx="241135" cy="241135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1079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21533-3EDB-4136-AEB1-D955A0CADC22}">
      <dsp:nvSpPr>
        <dsp:cNvPr id="0" name=""/>
        <dsp:cNvSpPr/>
      </dsp:nvSpPr>
      <dsp:spPr>
        <a:xfrm rot="10800000">
          <a:off x="928201" y="1879608"/>
          <a:ext cx="3445764" cy="24113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334" tIns="41910" rIns="78232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Minnesota Reservist and Veteran Business Loan Program</a:t>
          </a:r>
        </a:p>
      </dsp:txBody>
      <dsp:txXfrm rot="10800000">
        <a:off x="988485" y="1879608"/>
        <a:ext cx="3385480" cy="241135"/>
      </dsp:txXfrm>
    </dsp:sp>
    <dsp:sp modelId="{B478BBDE-1123-46C4-BB69-7BAE17EB0DF8}">
      <dsp:nvSpPr>
        <dsp:cNvPr id="0" name=""/>
        <dsp:cNvSpPr/>
      </dsp:nvSpPr>
      <dsp:spPr>
        <a:xfrm>
          <a:off x="807634" y="1879608"/>
          <a:ext cx="241135" cy="241135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1079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E8C48A-4260-4C2D-A0FC-B6D529C62835}">
      <dsp:nvSpPr>
        <dsp:cNvPr id="0" name=""/>
        <dsp:cNvSpPr/>
      </dsp:nvSpPr>
      <dsp:spPr>
        <a:xfrm rot="10800000">
          <a:off x="928201" y="2192724"/>
          <a:ext cx="3445764" cy="24113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334" tIns="41910" rIns="78232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STEP Grant Program: Export Assistance</a:t>
          </a:r>
          <a:endParaRPr lang="en-US" sz="1050" kern="1200"/>
        </a:p>
      </dsp:txBody>
      <dsp:txXfrm rot="10800000">
        <a:off x="988485" y="2192724"/>
        <a:ext cx="3385480" cy="241135"/>
      </dsp:txXfrm>
    </dsp:sp>
    <dsp:sp modelId="{7FB183AD-1DF5-4A9E-A475-629BCD1CBB7E}">
      <dsp:nvSpPr>
        <dsp:cNvPr id="0" name=""/>
        <dsp:cNvSpPr/>
      </dsp:nvSpPr>
      <dsp:spPr>
        <a:xfrm>
          <a:off x="807634" y="2192724"/>
          <a:ext cx="241135" cy="241135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1079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0712FB-4DA6-4F45-889A-1CD94A2CBA02}">
      <dsp:nvSpPr>
        <dsp:cNvPr id="0" name=""/>
        <dsp:cNvSpPr/>
      </dsp:nvSpPr>
      <dsp:spPr>
        <a:xfrm rot="10800000">
          <a:off x="928201" y="911"/>
          <a:ext cx="3445764" cy="24113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334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Angel Tax Credit</a:t>
          </a:r>
          <a:endParaRPr lang="en-US" sz="1100" kern="1200" dirty="0"/>
        </a:p>
      </dsp:txBody>
      <dsp:txXfrm rot="10800000">
        <a:off x="988485" y="911"/>
        <a:ext cx="3385480" cy="241135"/>
      </dsp:txXfrm>
    </dsp:sp>
    <dsp:sp modelId="{E4189DAC-7F87-4C79-A70F-A9410564D8A2}">
      <dsp:nvSpPr>
        <dsp:cNvPr id="0" name=""/>
        <dsp:cNvSpPr/>
      </dsp:nvSpPr>
      <dsp:spPr>
        <a:xfrm>
          <a:off x="807634" y="911"/>
          <a:ext cx="241135" cy="241135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1079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661CDA-CF33-4A0E-981C-0C5A5B02A008}">
      <dsp:nvSpPr>
        <dsp:cNvPr id="0" name=""/>
        <dsp:cNvSpPr/>
      </dsp:nvSpPr>
      <dsp:spPr>
        <a:xfrm rot="10800000">
          <a:off x="928201" y="314027"/>
          <a:ext cx="3445764" cy="24113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334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Border Cities Enterprise Zone Program</a:t>
          </a:r>
        </a:p>
      </dsp:txBody>
      <dsp:txXfrm rot="10800000">
        <a:off x="988485" y="314027"/>
        <a:ext cx="3385480" cy="241135"/>
      </dsp:txXfrm>
    </dsp:sp>
    <dsp:sp modelId="{FA3D8FB9-C559-4B21-8EDC-C15CEA00D72D}">
      <dsp:nvSpPr>
        <dsp:cNvPr id="0" name=""/>
        <dsp:cNvSpPr/>
      </dsp:nvSpPr>
      <dsp:spPr>
        <a:xfrm>
          <a:off x="807634" y="314027"/>
          <a:ext cx="241135" cy="241135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1079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DA6380-B5A3-4041-B069-ECB6ACA8180B}">
      <dsp:nvSpPr>
        <dsp:cNvPr id="0" name=""/>
        <dsp:cNvSpPr/>
      </dsp:nvSpPr>
      <dsp:spPr>
        <a:xfrm rot="10800000">
          <a:off x="928201" y="627144"/>
          <a:ext cx="3445764" cy="24113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334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Data Centers</a:t>
          </a:r>
        </a:p>
      </dsp:txBody>
      <dsp:txXfrm rot="10800000">
        <a:off x="988485" y="627144"/>
        <a:ext cx="3385480" cy="241135"/>
      </dsp:txXfrm>
    </dsp:sp>
    <dsp:sp modelId="{A98CFA38-1CFA-432B-A590-D4B3B2A0D430}">
      <dsp:nvSpPr>
        <dsp:cNvPr id="0" name=""/>
        <dsp:cNvSpPr/>
      </dsp:nvSpPr>
      <dsp:spPr>
        <a:xfrm>
          <a:off x="807634" y="627144"/>
          <a:ext cx="241135" cy="241135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1079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D31715-DDC1-4DD6-B506-25C97A472C73}">
      <dsp:nvSpPr>
        <dsp:cNvPr id="0" name=""/>
        <dsp:cNvSpPr/>
      </dsp:nvSpPr>
      <dsp:spPr>
        <a:xfrm rot="10800000">
          <a:off x="928201" y="940260"/>
          <a:ext cx="3445764" cy="24113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334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Foreign Trade Zones</a:t>
          </a:r>
        </a:p>
      </dsp:txBody>
      <dsp:txXfrm rot="10800000">
        <a:off x="988485" y="940260"/>
        <a:ext cx="3385480" cy="241135"/>
      </dsp:txXfrm>
    </dsp:sp>
    <dsp:sp modelId="{D56BE288-8E07-488A-A404-7B9DDB452B51}">
      <dsp:nvSpPr>
        <dsp:cNvPr id="0" name=""/>
        <dsp:cNvSpPr/>
      </dsp:nvSpPr>
      <dsp:spPr>
        <a:xfrm>
          <a:off x="807634" y="940260"/>
          <a:ext cx="241135" cy="241135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1079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BED8D0-77B4-407D-9ED1-11CE6F1C5AEC}">
      <dsp:nvSpPr>
        <dsp:cNvPr id="0" name=""/>
        <dsp:cNvSpPr/>
      </dsp:nvSpPr>
      <dsp:spPr>
        <a:xfrm rot="10800000">
          <a:off x="928201" y="1253376"/>
          <a:ext cx="3445764" cy="24113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334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Greater Minnesota Job Expansion Program</a:t>
          </a:r>
        </a:p>
      </dsp:txBody>
      <dsp:txXfrm rot="10800000">
        <a:off x="988485" y="1253376"/>
        <a:ext cx="3385480" cy="241135"/>
      </dsp:txXfrm>
    </dsp:sp>
    <dsp:sp modelId="{BD1898D0-A393-4A0F-8A73-0302BC484D6D}">
      <dsp:nvSpPr>
        <dsp:cNvPr id="0" name=""/>
        <dsp:cNvSpPr/>
      </dsp:nvSpPr>
      <dsp:spPr>
        <a:xfrm>
          <a:off x="807634" y="1253376"/>
          <a:ext cx="241135" cy="241135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1079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743C77-3B45-496F-AD06-2EAC048B93FE}">
      <dsp:nvSpPr>
        <dsp:cNvPr id="0" name=""/>
        <dsp:cNvSpPr/>
      </dsp:nvSpPr>
      <dsp:spPr>
        <a:xfrm rot="10800000">
          <a:off x="928201" y="1566492"/>
          <a:ext cx="3445764" cy="24113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334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R&amp;D Tax Credit</a:t>
          </a:r>
        </a:p>
      </dsp:txBody>
      <dsp:txXfrm rot="10800000">
        <a:off x="988485" y="1566492"/>
        <a:ext cx="3385480" cy="241135"/>
      </dsp:txXfrm>
    </dsp:sp>
    <dsp:sp modelId="{FA6004BA-492C-44B1-9656-B6F798C8B97E}">
      <dsp:nvSpPr>
        <dsp:cNvPr id="0" name=""/>
        <dsp:cNvSpPr/>
      </dsp:nvSpPr>
      <dsp:spPr>
        <a:xfrm>
          <a:off x="807634" y="1566492"/>
          <a:ext cx="241135" cy="241135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1079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953252-91AF-4F41-841B-93EEA48797A9}">
      <dsp:nvSpPr>
        <dsp:cNvPr id="0" name=""/>
        <dsp:cNvSpPr/>
      </dsp:nvSpPr>
      <dsp:spPr>
        <a:xfrm rot="10800000">
          <a:off x="928201" y="1879608"/>
          <a:ext cx="3445764" cy="24113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334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Tax Increment Financing, Tax Abatement</a:t>
          </a:r>
        </a:p>
      </dsp:txBody>
      <dsp:txXfrm rot="10800000">
        <a:off x="988485" y="1879608"/>
        <a:ext cx="3385480" cy="241135"/>
      </dsp:txXfrm>
    </dsp:sp>
    <dsp:sp modelId="{E7E6FE23-7D92-4B90-A57D-72E1D24B8801}">
      <dsp:nvSpPr>
        <dsp:cNvPr id="0" name=""/>
        <dsp:cNvSpPr/>
      </dsp:nvSpPr>
      <dsp:spPr>
        <a:xfrm>
          <a:off x="807634" y="1879608"/>
          <a:ext cx="241135" cy="241135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1079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1923C5-4843-4A5C-A82A-1779C12EDD3A}">
      <dsp:nvSpPr>
        <dsp:cNvPr id="0" name=""/>
        <dsp:cNvSpPr/>
      </dsp:nvSpPr>
      <dsp:spPr>
        <a:xfrm rot="10800000">
          <a:off x="928201" y="2192724"/>
          <a:ext cx="3445764" cy="24113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334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Personal Property &amp; Capital Equipment Exemptions</a:t>
          </a:r>
        </a:p>
      </dsp:txBody>
      <dsp:txXfrm rot="10800000">
        <a:off x="988485" y="2192724"/>
        <a:ext cx="3385480" cy="241135"/>
      </dsp:txXfrm>
    </dsp:sp>
    <dsp:sp modelId="{1E97EEED-A323-4697-9955-ED98EA83AE31}">
      <dsp:nvSpPr>
        <dsp:cNvPr id="0" name=""/>
        <dsp:cNvSpPr/>
      </dsp:nvSpPr>
      <dsp:spPr>
        <a:xfrm>
          <a:off x="807634" y="2192724"/>
          <a:ext cx="241135" cy="241135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1079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9D7F93-7237-4093-9C18-5591DFBAD209}">
      <dsp:nvSpPr>
        <dsp:cNvPr id="0" name=""/>
        <dsp:cNvSpPr/>
      </dsp:nvSpPr>
      <dsp:spPr>
        <a:xfrm rot="10800000">
          <a:off x="956489" y="411"/>
          <a:ext cx="3445764" cy="35428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31" tIns="45720" rIns="85344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Airport Infrastructure Renewal Grant</a:t>
          </a:r>
          <a:endParaRPr lang="en-US" sz="1200" kern="1200" dirty="0"/>
        </a:p>
      </dsp:txBody>
      <dsp:txXfrm rot="10800000">
        <a:off x="1045060" y="411"/>
        <a:ext cx="3357193" cy="354286"/>
      </dsp:txXfrm>
    </dsp:sp>
    <dsp:sp modelId="{0082201D-A6E2-4EE3-AD17-9C70AD5E6956}">
      <dsp:nvSpPr>
        <dsp:cNvPr id="0" name=""/>
        <dsp:cNvSpPr/>
      </dsp:nvSpPr>
      <dsp:spPr>
        <a:xfrm>
          <a:off x="779346" y="411"/>
          <a:ext cx="354286" cy="354286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1079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BCCFAB-EE9F-4261-B87C-FBEC2F412115}">
      <dsp:nvSpPr>
        <dsp:cNvPr id="0" name=""/>
        <dsp:cNvSpPr/>
      </dsp:nvSpPr>
      <dsp:spPr>
        <a:xfrm rot="10800000">
          <a:off x="956489" y="460455"/>
          <a:ext cx="3445764" cy="35428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31" tIns="45720" rIns="85344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Border-to-Border Broadband Development Grant Program</a:t>
          </a:r>
        </a:p>
      </dsp:txBody>
      <dsp:txXfrm rot="10800000">
        <a:off x="1045060" y="460455"/>
        <a:ext cx="3357193" cy="354286"/>
      </dsp:txXfrm>
    </dsp:sp>
    <dsp:sp modelId="{2DA530AB-C62D-4ECB-8F5B-962E3C3EB638}">
      <dsp:nvSpPr>
        <dsp:cNvPr id="0" name=""/>
        <dsp:cNvSpPr/>
      </dsp:nvSpPr>
      <dsp:spPr>
        <a:xfrm>
          <a:off x="779346" y="460455"/>
          <a:ext cx="354286" cy="354286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1079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EDAC4B-1DEF-4622-87AD-CACE4229F3AA}">
      <dsp:nvSpPr>
        <dsp:cNvPr id="0" name=""/>
        <dsp:cNvSpPr/>
      </dsp:nvSpPr>
      <dsp:spPr>
        <a:xfrm rot="10800000">
          <a:off x="956489" y="920499"/>
          <a:ext cx="3445764" cy="35428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31" tIns="45720" rIns="85344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Cleanup Revolving Loan Program</a:t>
          </a:r>
        </a:p>
      </dsp:txBody>
      <dsp:txXfrm rot="10800000">
        <a:off x="1045060" y="920499"/>
        <a:ext cx="3357193" cy="354286"/>
      </dsp:txXfrm>
    </dsp:sp>
    <dsp:sp modelId="{9C10EAE6-7935-4BD7-980F-8A240462A69A}">
      <dsp:nvSpPr>
        <dsp:cNvPr id="0" name=""/>
        <dsp:cNvSpPr/>
      </dsp:nvSpPr>
      <dsp:spPr>
        <a:xfrm>
          <a:off x="779346" y="920499"/>
          <a:ext cx="354286" cy="354286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1079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5D49DE-31CD-47EC-8BD5-EB562C1FA505}">
      <dsp:nvSpPr>
        <dsp:cNvPr id="0" name=""/>
        <dsp:cNvSpPr/>
      </dsp:nvSpPr>
      <dsp:spPr>
        <a:xfrm rot="10800000">
          <a:off x="956489" y="1380543"/>
          <a:ext cx="3445764" cy="35428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31" tIns="45720" rIns="85344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Contamination cleanup and Investigation Grant Program</a:t>
          </a:r>
        </a:p>
      </dsp:txBody>
      <dsp:txXfrm rot="10800000">
        <a:off x="1045060" y="1380543"/>
        <a:ext cx="3357193" cy="354286"/>
      </dsp:txXfrm>
    </dsp:sp>
    <dsp:sp modelId="{4B27D0D3-A46D-48BA-8E88-236FBB02BD76}">
      <dsp:nvSpPr>
        <dsp:cNvPr id="0" name=""/>
        <dsp:cNvSpPr/>
      </dsp:nvSpPr>
      <dsp:spPr>
        <a:xfrm>
          <a:off x="779346" y="1380543"/>
          <a:ext cx="354286" cy="354286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1079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D74A76-46D0-42D8-B447-E1AF70C4C8AC}">
      <dsp:nvSpPr>
        <dsp:cNvPr id="0" name=""/>
        <dsp:cNvSpPr/>
      </dsp:nvSpPr>
      <dsp:spPr>
        <a:xfrm rot="10800000">
          <a:off x="956489" y="1840587"/>
          <a:ext cx="3445764" cy="35428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31" tIns="45720" rIns="85344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Demolition Loan Program</a:t>
          </a:r>
        </a:p>
      </dsp:txBody>
      <dsp:txXfrm rot="10800000">
        <a:off x="1045060" y="1840587"/>
        <a:ext cx="3357193" cy="354286"/>
      </dsp:txXfrm>
    </dsp:sp>
    <dsp:sp modelId="{7BA9CF5D-51A1-4DA2-8326-4332F393B0D4}">
      <dsp:nvSpPr>
        <dsp:cNvPr id="0" name=""/>
        <dsp:cNvSpPr/>
      </dsp:nvSpPr>
      <dsp:spPr>
        <a:xfrm>
          <a:off x="779346" y="1840587"/>
          <a:ext cx="354286" cy="354286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1079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0712FB-4DA6-4F45-889A-1CD94A2CBA02}">
      <dsp:nvSpPr>
        <dsp:cNvPr id="0" name=""/>
        <dsp:cNvSpPr/>
      </dsp:nvSpPr>
      <dsp:spPr>
        <a:xfrm rot="10800000">
          <a:off x="956489" y="411"/>
          <a:ext cx="3445764" cy="35428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31" tIns="45720" rIns="85344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Greater Minnesota Business Development Infrastructure Grant Program</a:t>
          </a:r>
        </a:p>
      </dsp:txBody>
      <dsp:txXfrm rot="10800000">
        <a:off x="1045060" y="411"/>
        <a:ext cx="3357193" cy="354286"/>
      </dsp:txXfrm>
    </dsp:sp>
    <dsp:sp modelId="{E4189DAC-7F87-4C79-A70F-A9410564D8A2}">
      <dsp:nvSpPr>
        <dsp:cNvPr id="0" name=""/>
        <dsp:cNvSpPr/>
      </dsp:nvSpPr>
      <dsp:spPr>
        <a:xfrm>
          <a:off x="779346" y="411"/>
          <a:ext cx="354286" cy="354286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1079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DF3FEB-D33D-47EF-B836-9C7CA43C103F}">
      <dsp:nvSpPr>
        <dsp:cNvPr id="0" name=""/>
        <dsp:cNvSpPr/>
      </dsp:nvSpPr>
      <dsp:spPr>
        <a:xfrm rot="10800000">
          <a:off x="956489" y="460455"/>
          <a:ext cx="3445764" cy="35428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31" tIns="45720" rIns="85344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Innovative Business Development Public Infrastructure Program</a:t>
          </a:r>
        </a:p>
      </dsp:txBody>
      <dsp:txXfrm rot="10800000">
        <a:off x="1045060" y="460455"/>
        <a:ext cx="3357193" cy="354286"/>
      </dsp:txXfrm>
    </dsp:sp>
    <dsp:sp modelId="{D3F3F7A7-7D0C-438E-930F-52B8A3B02F51}">
      <dsp:nvSpPr>
        <dsp:cNvPr id="0" name=""/>
        <dsp:cNvSpPr/>
      </dsp:nvSpPr>
      <dsp:spPr>
        <a:xfrm>
          <a:off x="779346" y="460455"/>
          <a:ext cx="354286" cy="354286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1079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53C5CC-087A-413A-8424-2CAA2DF836E5}">
      <dsp:nvSpPr>
        <dsp:cNvPr id="0" name=""/>
        <dsp:cNvSpPr/>
      </dsp:nvSpPr>
      <dsp:spPr>
        <a:xfrm rot="10800000">
          <a:off x="956489" y="920499"/>
          <a:ext cx="3445764" cy="35428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31" tIns="45720" rIns="85344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Redevelopment Grant Program</a:t>
          </a:r>
        </a:p>
      </dsp:txBody>
      <dsp:txXfrm rot="10800000">
        <a:off x="1045060" y="920499"/>
        <a:ext cx="3357193" cy="354286"/>
      </dsp:txXfrm>
    </dsp:sp>
    <dsp:sp modelId="{936BCA0F-CC63-4C9F-86A8-031043182C09}">
      <dsp:nvSpPr>
        <dsp:cNvPr id="0" name=""/>
        <dsp:cNvSpPr/>
      </dsp:nvSpPr>
      <dsp:spPr>
        <a:xfrm>
          <a:off x="779346" y="920499"/>
          <a:ext cx="354286" cy="354286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1079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035462-1961-40F4-BDF1-5F400B6E0F35}">
      <dsp:nvSpPr>
        <dsp:cNvPr id="0" name=""/>
        <dsp:cNvSpPr/>
      </dsp:nvSpPr>
      <dsp:spPr>
        <a:xfrm rot="10800000">
          <a:off x="956489" y="1380543"/>
          <a:ext cx="3445764" cy="35428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31" tIns="45720" rIns="85344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Small Cities Development Program</a:t>
          </a:r>
        </a:p>
      </dsp:txBody>
      <dsp:txXfrm rot="10800000">
        <a:off x="1045060" y="1380543"/>
        <a:ext cx="3357193" cy="354286"/>
      </dsp:txXfrm>
    </dsp:sp>
    <dsp:sp modelId="{E7E9AFF3-D878-421C-BBAE-C9D926C79B35}">
      <dsp:nvSpPr>
        <dsp:cNvPr id="0" name=""/>
        <dsp:cNvSpPr/>
      </dsp:nvSpPr>
      <dsp:spPr>
        <a:xfrm>
          <a:off x="779346" y="1380543"/>
          <a:ext cx="354286" cy="354286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1079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CDD22C-A12A-4F5F-BE32-2C100836E5E3}">
      <dsp:nvSpPr>
        <dsp:cNvPr id="0" name=""/>
        <dsp:cNvSpPr/>
      </dsp:nvSpPr>
      <dsp:spPr>
        <a:xfrm rot="10800000">
          <a:off x="956489" y="1840587"/>
          <a:ext cx="3445764" cy="35428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31" tIns="45720" rIns="85344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Transportation Economic Development Infrastructure Program</a:t>
          </a:r>
          <a:endParaRPr lang="en-US" sz="1200" kern="1200"/>
        </a:p>
      </dsp:txBody>
      <dsp:txXfrm rot="10800000">
        <a:off x="1045060" y="1840587"/>
        <a:ext cx="3357193" cy="354286"/>
      </dsp:txXfrm>
    </dsp:sp>
    <dsp:sp modelId="{D1F420E0-0135-41BD-97E8-4C3ECF5F940E}">
      <dsp:nvSpPr>
        <dsp:cNvPr id="0" name=""/>
        <dsp:cNvSpPr/>
      </dsp:nvSpPr>
      <dsp:spPr>
        <a:xfrm>
          <a:off x="779346" y="1840587"/>
          <a:ext cx="354286" cy="354286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1079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8E1024-7F45-4BC7-99A2-C23E51D43785}">
      <dsp:nvSpPr>
        <dsp:cNvPr id="0" name=""/>
        <dsp:cNvSpPr/>
      </dsp:nvSpPr>
      <dsp:spPr>
        <a:xfrm>
          <a:off x="5117" y="191201"/>
          <a:ext cx="1634277" cy="121995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41910" rIns="13970" bIns="1397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Grants of up to $400,000 to educational institution to develop and deliver customized training.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1:1 business match requirement</a:t>
          </a:r>
        </a:p>
      </dsp:txBody>
      <dsp:txXfrm>
        <a:off x="33702" y="219786"/>
        <a:ext cx="1577107" cy="1191368"/>
      </dsp:txXfrm>
    </dsp:sp>
    <dsp:sp modelId="{DC4E6C65-FD60-40D8-8CFC-7713633E0898}">
      <dsp:nvSpPr>
        <dsp:cNvPr id="0" name=""/>
        <dsp:cNvSpPr/>
      </dsp:nvSpPr>
      <dsp:spPr>
        <a:xfrm>
          <a:off x="5117" y="1411154"/>
          <a:ext cx="1634277" cy="5245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0" rIns="1524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Partnership</a:t>
          </a:r>
        </a:p>
      </dsp:txBody>
      <dsp:txXfrm>
        <a:off x="5117" y="1411154"/>
        <a:ext cx="1150899" cy="524580"/>
      </dsp:txXfrm>
    </dsp:sp>
    <dsp:sp modelId="{9F5B4E7F-E367-47B5-A73F-374BCE5DC15E}">
      <dsp:nvSpPr>
        <dsp:cNvPr id="0" name=""/>
        <dsp:cNvSpPr/>
      </dsp:nvSpPr>
      <dsp:spPr>
        <a:xfrm>
          <a:off x="1202248" y="1494479"/>
          <a:ext cx="571997" cy="57199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6254F5-A582-4611-A9C6-C20732BACBBD}">
      <dsp:nvSpPr>
        <dsp:cNvPr id="0" name=""/>
        <dsp:cNvSpPr/>
      </dsp:nvSpPr>
      <dsp:spPr>
        <a:xfrm>
          <a:off x="1915954" y="191201"/>
          <a:ext cx="1634277" cy="121995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41910" rIns="13970" bIns="1397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Cooperative training projects between business and education that provide training, new jobs and career paths for low-income individuals.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Grants of up to $400,000</a:t>
          </a:r>
        </a:p>
      </dsp:txBody>
      <dsp:txXfrm>
        <a:off x="1944539" y="219786"/>
        <a:ext cx="1577107" cy="1191368"/>
      </dsp:txXfrm>
    </dsp:sp>
    <dsp:sp modelId="{7CCD925D-26C8-4609-A4A9-70FA73EEEF12}">
      <dsp:nvSpPr>
        <dsp:cNvPr id="0" name=""/>
        <dsp:cNvSpPr/>
      </dsp:nvSpPr>
      <dsp:spPr>
        <a:xfrm>
          <a:off x="1915954" y="1411154"/>
          <a:ext cx="1634277" cy="5245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0" rIns="1524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Pathways</a:t>
          </a:r>
        </a:p>
      </dsp:txBody>
      <dsp:txXfrm>
        <a:off x="1915954" y="1411154"/>
        <a:ext cx="1150899" cy="524580"/>
      </dsp:txXfrm>
    </dsp:sp>
    <dsp:sp modelId="{564BE57A-E2C2-489D-A529-79945AD3170F}">
      <dsp:nvSpPr>
        <dsp:cNvPr id="0" name=""/>
        <dsp:cNvSpPr/>
      </dsp:nvSpPr>
      <dsp:spPr>
        <a:xfrm>
          <a:off x="3113085" y="1494479"/>
          <a:ext cx="571997" cy="571997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EF083D-6F9A-4E09-A067-31CD72171262}">
      <dsp:nvSpPr>
        <dsp:cNvPr id="0" name=""/>
        <dsp:cNvSpPr/>
      </dsp:nvSpPr>
      <dsp:spPr>
        <a:xfrm>
          <a:off x="3826790" y="191201"/>
          <a:ext cx="1634277" cy="121995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41910" rIns="13970" bIns="1397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Help low-income individuals receive training.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Grants of up to $200,000 to nonprofit entities that provide employment services.</a:t>
          </a:r>
        </a:p>
      </dsp:txBody>
      <dsp:txXfrm>
        <a:off x="3855375" y="219786"/>
        <a:ext cx="1577107" cy="1191368"/>
      </dsp:txXfrm>
    </dsp:sp>
    <dsp:sp modelId="{4EE65666-73AE-4EC6-A458-22AFDEC7022D}">
      <dsp:nvSpPr>
        <dsp:cNvPr id="0" name=""/>
        <dsp:cNvSpPr/>
      </dsp:nvSpPr>
      <dsp:spPr>
        <a:xfrm>
          <a:off x="3826790" y="1411154"/>
          <a:ext cx="1634277" cy="5245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0" rIns="1524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Low Income Worker Training</a:t>
          </a:r>
        </a:p>
      </dsp:txBody>
      <dsp:txXfrm>
        <a:off x="3826790" y="1411154"/>
        <a:ext cx="1150899" cy="524580"/>
      </dsp:txXfrm>
    </dsp:sp>
    <dsp:sp modelId="{D636BA03-F70E-4759-BD63-A4C85F88B8A7}">
      <dsp:nvSpPr>
        <dsp:cNvPr id="0" name=""/>
        <dsp:cNvSpPr/>
      </dsp:nvSpPr>
      <dsp:spPr>
        <a:xfrm>
          <a:off x="5023921" y="1494479"/>
          <a:ext cx="571997" cy="571997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972F4F-4992-409E-B42F-55DDD4F03C3F}">
      <dsp:nvSpPr>
        <dsp:cNvPr id="0" name=""/>
        <dsp:cNvSpPr/>
      </dsp:nvSpPr>
      <dsp:spPr>
        <a:xfrm>
          <a:off x="5737627" y="191201"/>
          <a:ext cx="1634277" cy="121995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41910" rIns="13970" bIns="1397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Grants to new or expanding businesses for training new workers.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Grants of up to $200,000 to businesses in Greater MN that are adding at least 3 new jobs.</a:t>
          </a:r>
        </a:p>
      </dsp:txBody>
      <dsp:txXfrm>
        <a:off x="5766212" y="219786"/>
        <a:ext cx="1577107" cy="1191368"/>
      </dsp:txXfrm>
    </dsp:sp>
    <dsp:sp modelId="{758526B6-6BAD-4C53-AEF6-68784C1FB652}">
      <dsp:nvSpPr>
        <dsp:cNvPr id="0" name=""/>
        <dsp:cNvSpPr/>
      </dsp:nvSpPr>
      <dsp:spPr>
        <a:xfrm>
          <a:off x="5737627" y="1411154"/>
          <a:ext cx="1634277" cy="5245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0" rIns="1524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Job Training Incentive (JTIP)</a:t>
          </a:r>
        </a:p>
      </dsp:txBody>
      <dsp:txXfrm>
        <a:off x="5737627" y="1411154"/>
        <a:ext cx="1150899" cy="524580"/>
      </dsp:txXfrm>
    </dsp:sp>
    <dsp:sp modelId="{E52B786E-0318-4829-8168-1CB7D4AE4CC3}">
      <dsp:nvSpPr>
        <dsp:cNvPr id="0" name=""/>
        <dsp:cNvSpPr/>
      </dsp:nvSpPr>
      <dsp:spPr>
        <a:xfrm>
          <a:off x="6934758" y="1494479"/>
          <a:ext cx="571997" cy="571997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BFE780-5D11-4664-97D0-21EEEADEB8FD}">
      <dsp:nvSpPr>
        <dsp:cNvPr id="0" name=""/>
        <dsp:cNvSpPr/>
      </dsp:nvSpPr>
      <dsp:spPr>
        <a:xfrm>
          <a:off x="7648464" y="191201"/>
          <a:ext cx="1634277" cy="121995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41910" rIns="13970" bIns="1397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Training grants to assist small businesses in Greater MN adopting new automation technology.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Grants of up to $35,000 to businesses with 150 or fewer employees.</a:t>
          </a:r>
        </a:p>
      </dsp:txBody>
      <dsp:txXfrm>
        <a:off x="7677049" y="219786"/>
        <a:ext cx="1577107" cy="1191368"/>
      </dsp:txXfrm>
    </dsp:sp>
    <dsp:sp modelId="{AC9A04BA-D30D-4622-A11A-3E2D6BC48EE7}">
      <dsp:nvSpPr>
        <dsp:cNvPr id="0" name=""/>
        <dsp:cNvSpPr/>
      </dsp:nvSpPr>
      <dsp:spPr>
        <a:xfrm>
          <a:off x="7648464" y="1411154"/>
          <a:ext cx="1634277" cy="5245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0" rIns="1524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Automation Training Incentive (ATIP)</a:t>
          </a:r>
        </a:p>
      </dsp:txBody>
      <dsp:txXfrm>
        <a:off x="7648464" y="1411154"/>
        <a:ext cx="1150899" cy="524580"/>
      </dsp:txXfrm>
    </dsp:sp>
    <dsp:sp modelId="{1927188D-0BBB-4F1C-BC59-E51D7C95F64D}">
      <dsp:nvSpPr>
        <dsp:cNvPr id="0" name=""/>
        <dsp:cNvSpPr/>
      </dsp:nvSpPr>
      <dsp:spPr>
        <a:xfrm>
          <a:off x="8845595" y="1494479"/>
          <a:ext cx="571997" cy="571997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2A04DE5-F1A9-4D45-BF54-BEFDBA739CA2}" type="datetimeFigureOut">
              <a:rPr lang="en-US" smtClean="0">
                <a:latin typeface="Calibri" panose="020F0502020204030204" pitchFamily="34" charset="0"/>
              </a:rPr>
              <a:t>9/1/2022</a:t>
            </a:fld>
            <a:endParaRPr lang="en-US"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3886E1E-70B3-41D2-AD41-BEE4979EC759}" type="slidenum">
              <a:rPr lang="en-US" smtClean="0">
                <a:latin typeface="Calibri" panose="020F0502020204030204" pitchFamily="34" charset="0"/>
              </a:rPr>
              <a:t>‹#›</a:t>
            </a:fld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61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A50CD39D-89B0-4C68-805A-35C75A7C20C8}" type="datetimeFigureOut">
              <a:rPr lang="en-US" smtClean="0"/>
              <a:pPr/>
              <a:t>9/1/2022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9F08466-AEA7-4FC0-9459-6A32F61DA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78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831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We are talking about BD/Trade Today</a:t>
            </a:r>
          </a:p>
          <a:p>
            <a:r>
              <a:rPr lang="en-US" dirty="0">
                <a:latin typeface="Calibri"/>
                <a:cs typeface="Calibri"/>
              </a:rPr>
              <a:t>We are not talking about the small business, community development etc...</a:t>
            </a:r>
            <a:endParaRPr lang="en-US" dirty="0"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We don't interact in healthcare, child care, construction.....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949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We are talking about BD/Trade Today</a:t>
            </a:r>
          </a:p>
          <a:p>
            <a:r>
              <a:rPr lang="en-US" dirty="0">
                <a:latin typeface="Calibri"/>
                <a:cs typeface="Calibri"/>
              </a:rPr>
              <a:t>We are not talking about the small business, community development etc...</a:t>
            </a:r>
            <a:endParaRPr lang="en-US" dirty="0"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We don't interact in healthcare, child care, construction.....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020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We are talking about BD/Trade Today</a:t>
            </a:r>
          </a:p>
          <a:p>
            <a:r>
              <a:rPr lang="en-US" dirty="0">
                <a:latin typeface="Calibri"/>
                <a:cs typeface="Calibri"/>
              </a:rPr>
              <a:t>We are not talking about the small business, community development etc...</a:t>
            </a:r>
            <a:endParaRPr lang="en-US" dirty="0"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We don't interact in healthcare, child care, construction.....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481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We are talking about BD/Trade Today</a:t>
            </a:r>
          </a:p>
          <a:p>
            <a:r>
              <a:rPr lang="en-US" dirty="0">
                <a:latin typeface="Calibri"/>
                <a:cs typeface="Calibri"/>
              </a:rPr>
              <a:t>We are not talking about the small business, community development etc...</a:t>
            </a:r>
            <a:endParaRPr lang="en-US" dirty="0"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We don't interact in healthcare, child care, construction.....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453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We are talking about BD/Trade Today</a:t>
            </a:r>
          </a:p>
          <a:p>
            <a:r>
              <a:rPr lang="en-US" dirty="0">
                <a:latin typeface="Calibri"/>
                <a:cs typeface="Calibri"/>
              </a:rPr>
              <a:t>We are not talking about the small business, community development etc...</a:t>
            </a:r>
            <a:endParaRPr lang="en-US" dirty="0"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We don't interact in healthcare, child care, construction.....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29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We are talking about BD/Trade Today</a:t>
            </a:r>
          </a:p>
          <a:p>
            <a:r>
              <a:rPr lang="en-US" dirty="0">
                <a:latin typeface="Calibri"/>
                <a:cs typeface="Calibri"/>
              </a:rPr>
              <a:t>We are not talking about the small business, community development etc...</a:t>
            </a:r>
            <a:endParaRPr lang="en-US" dirty="0"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We don't interact in healthcare, child care, construction.....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2958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Calibri"/>
              </a:rPr>
              <a:t>Any questions or input about the projects or process?   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185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E5E0E8-0788-4797-9983-C2C2D26038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1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266700" y="2953758"/>
            <a:ext cx="11658600" cy="1295182"/>
          </a:xfrm>
          <a:noFill/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rgbClr val="003865"/>
                </a:solidFill>
              </a:defRPr>
            </a:lvl1pPr>
          </a:lstStyle>
          <a:p>
            <a:r>
              <a:rPr lang="en-US"/>
              <a:t>Click to enter the slideshow title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838200" y="4406286"/>
            <a:ext cx="10515600" cy="71146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 | Job Title</a:t>
            </a:r>
          </a:p>
        </p:txBody>
      </p:sp>
      <p:sp>
        <p:nvSpPr>
          <p:cNvPr id="18" name="Date Placeholder 5"/>
          <p:cNvSpPr>
            <a:spLocks noGrp="1"/>
          </p:cNvSpPr>
          <p:nvPr>
            <p:ph type="dt" sz="half" idx="15"/>
          </p:nvPr>
        </p:nvSpPr>
        <p:spPr bwMode="black"/>
        <p:txBody>
          <a:bodyPr/>
          <a:lstStyle/>
          <a:p>
            <a:fld id="{D7ED242C-24FB-43A0-BCB6-43756FC812F6}" type="datetime1">
              <a:rPr lang="en-US" smtClean="0"/>
              <a:t>9/1/2022</a:t>
            </a:fld>
            <a:endParaRPr lang="en-US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6324600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mn.gov/deed</a:t>
            </a:r>
          </a:p>
        </p:txBody>
      </p:sp>
    </p:spTree>
    <p:extLst>
      <p:ext uri="{BB962C8B-B14F-4D97-AF65-F5344CB8AC3E}">
        <p14:creationId xmlns:p14="http://schemas.microsoft.com/office/powerpoint/2010/main" val="3368119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 bwMode="gray">
          <a:xfrm>
            <a:off x="838200" y="1366345"/>
            <a:ext cx="10515600" cy="4788393"/>
          </a:xfrm>
          <a:noFill/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A0960E9-F618-4D3C-A13D-633B9C5E32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54763"/>
            <a:ext cx="1925917" cy="168295"/>
          </a:xfrm>
          <a:prstGeom prst="rect">
            <a:avLst/>
          </a:prstGeom>
        </p:spPr>
      </p:pic>
      <p:sp>
        <p:nvSpPr>
          <p:cNvPr id="8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6324600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mn.gov/deed</a:t>
            </a:r>
          </a:p>
        </p:txBody>
      </p:sp>
    </p:spTree>
    <p:extLst>
      <p:ext uri="{BB962C8B-B14F-4D97-AF65-F5344CB8AC3E}">
        <p14:creationId xmlns:p14="http://schemas.microsoft.com/office/powerpoint/2010/main" val="2359765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9/1/2022</a:t>
            </a:fld>
            <a:endParaRPr lang="en-US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6324600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err="1"/>
              <a:t>mn.gov</a:t>
            </a:r>
            <a:r>
              <a:rPr lang="en-US"/>
              <a:t>/deed</a:t>
            </a:r>
          </a:p>
        </p:txBody>
      </p:sp>
    </p:spTree>
    <p:extLst>
      <p:ext uri="{BB962C8B-B14F-4D97-AF65-F5344CB8AC3E}">
        <p14:creationId xmlns:p14="http://schemas.microsoft.com/office/powerpoint/2010/main" val="1767981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Blue)">
    <p:bg bwMode="black"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9/1/2022</a:t>
            </a:fld>
            <a:endParaRPr lang="en-US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6324600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err="1"/>
              <a:t>mn.gov</a:t>
            </a:r>
            <a:r>
              <a:rPr lang="en-US"/>
              <a:t>/deed</a:t>
            </a:r>
          </a:p>
        </p:txBody>
      </p:sp>
    </p:spTree>
    <p:extLst>
      <p:ext uri="{BB962C8B-B14F-4D97-AF65-F5344CB8AC3E}">
        <p14:creationId xmlns:p14="http://schemas.microsoft.com/office/powerpoint/2010/main" val="323025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ight Gray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 bwMode="gray"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86B23F-38FC-49BD-83FB-47515709C2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54763"/>
            <a:ext cx="1925917" cy="168295"/>
          </a:xfrm>
          <a:prstGeom prst="rect">
            <a:avLst/>
          </a:prstGeom>
        </p:spPr>
      </p:pic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6324600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mn.gov/deed</a:t>
            </a:r>
          </a:p>
        </p:txBody>
      </p:sp>
    </p:spTree>
    <p:extLst>
      <p:ext uri="{BB962C8B-B14F-4D97-AF65-F5344CB8AC3E}">
        <p14:creationId xmlns:p14="http://schemas.microsoft.com/office/powerpoint/2010/main" val="3824870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, Image)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3"/>
          </p:nvPr>
        </p:nvSpPr>
        <p:spPr bwMode="lt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4B91AA0-3BA7-4036-A3DA-317C6C4FFA29}" type="datetime1">
              <a:rPr lang="en-US" smtClean="0"/>
              <a:pPr/>
              <a:t>9/1/2022</a:t>
            </a:fld>
            <a:endParaRPr lang="en-US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6324600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mn.gov/deed</a:t>
            </a:r>
          </a:p>
        </p:txBody>
      </p:sp>
    </p:spTree>
    <p:extLst>
      <p:ext uri="{BB962C8B-B14F-4D97-AF65-F5344CB8AC3E}">
        <p14:creationId xmlns:p14="http://schemas.microsoft.com/office/powerpoint/2010/main" val="253926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, Image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/>
          </p:nvPr>
        </p:nvSpPr>
        <p:spPr bwMode="lt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9/1/2022</a:t>
            </a:fld>
            <a:endParaRPr lang="en-US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6324600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err="1"/>
              <a:t>mn.gov</a:t>
            </a:r>
            <a:r>
              <a:rPr lang="en-US"/>
              <a:t>/deed</a:t>
            </a:r>
          </a:p>
        </p:txBody>
      </p:sp>
    </p:spTree>
    <p:extLst>
      <p:ext uri="{BB962C8B-B14F-4D97-AF65-F5344CB8AC3E}">
        <p14:creationId xmlns:p14="http://schemas.microsoft.com/office/powerpoint/2010/main" val="1538987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Blue, Image)">
    <p:bg bwMode="black"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 bwMode="lt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9/1/2022</a:t>
            </a:fld>
            <a:endParaRPr lang="en-US"/>
          </a:p>
        </p:txBody>
      </p:sp>
      <p:sp>
        <p:nvSpPr>
          <p:cNvPr id="13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6324600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err="1"/>
              <a:t>mn.gov</a:t>
            </a:r>
            <a:r>
              <a:rPr lang="en-US"/>
              <a:t>/deed</a:t>
            </a:r>
          </a:p>
        </p:txBody>
      </p:sp>
    </p:spTree>
    <p:extLst>
      <p:ext uri="{BB962C8B-B14F-4D97-AF65-F5344CB8AC3E}">
        <p14:creationId xmlns:p14="http://schemas.microsoft.com/office/powerpoint/2010/main" val="1694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ight Gray, Image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 bwMode="gray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/>
          </p:nvPr>
        </p:nvSpPr>
        <p:spPr bwMode="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3889DEE-3C1B-4241-958E-773D926E4D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54763"/>
            <a:ext cx="1925917" cy="168295"/>
          </a:xfrm>
          <a:prstGeom prst="rect">
            <a:avLst/>
          </a:prstGeom>
        </p:spPr>
      </p:pic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6324600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mn.gov/deed</a:t>
            </a:r>
          </a:p>
        </p:txBody>
      </p:sp>
    </p:spTree>
    <p:extLst>
      <p:ext uri="{BB962C8B-B14F-4D97-AF65-F5344CB8AC3E}">
        <p14:creationId xmlns:p14="http://schemas.microsoft.com/office/powerpoint/2010/main" val="29864900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-Up Vertical)">
    <p:bg bwMode="gray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1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981899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581719" y="432139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Job Title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646176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3421563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Job Title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486020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6261407" y="4333272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Job Title</a:t>
            </a:r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9325864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9101251" y="4341161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Job Title</a:t>
            </a:r>
          </a:p>
        </p:txBody>
      </p:sp>
      <p:sp>
        <p:nvSpPr>
          <p:cNvPr id="16" name="Rectangle 14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DD21366-A0C8-424F-AB52-92ADBFEF7A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54763"/>
            <a:ext cx="1925917" cy="168295"/>
          </a:xfrm>
          <a:prstGeom prst="rect">
            <a:avLst/>
          </a:prstGeom>
        </p:spPr>
      </p:pic>
      <p:sp>
        <p:nvSpPr>
          <p:cNvPr id="18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6324600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mn.gov/deed</a:t>
            </a:r>
          </a:p>
        </p:txBody>
      </p:sp>
    </p:spTree>
    <p:extLst>
      <p:ext uri="{BB962C8B-B14F-4D97-AF65-F5344CB8AC3E}">
        <p14:creationId xmlns:p14="http://schemas.microsoft.com/office/powerpoint/2010/main" val="2327802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3 Up Vertical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7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572814" y="1964392"/>
            <a:ext cx="2332190" cy="23321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46922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Job Title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82454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471223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Job Title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06755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795524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Job Title</a:t>
            </a:r>
          </a:p>
        </p:txBody>
      </p:sp>
      <p:sp>
        <p:nvSpPr>
          <p:cNvPr id="16" name="Rectangle 12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2051B85-B470-414F-BB13-30B30A76CD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54763"/>
            <a:ext cx="1925917" cy="168295"/>
          </a:xfrm>
          <a:prstGeom prst="rect">
            <a:avLst/>
          </a:prstGeom>
        </p:spPr>
      </p:pic>
      <p:sp>
        <p:nvSpPr>
          <p:cNvPr id="15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6324600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mn.gov/deed</a:t>
            </a:r>
          </a:p>
        </p:txBody>
      </p:sp>
    </p:spTree>
    <p:extLst>
      <p:ext uri="{BB962C8B-B14F-4D97-AF65-F5344CB8AC3E}">
        <p14:creationId xmlns:p14="http://schemas.microsoft.com/office/powerpoint/2010/main" val="2960824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Reversed Logo)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 txBox="1">
            <a:spLocks/>
          </p:cNvSpPr>
          <p:nvPr userDrawn="1"/>
        </p:nvSpPr>
        <p:spPr bwMode="ltGray">
          <a:xfrm>
            <a:off x="0" y="4092604"/>
            <a:ext cx="12192000" cy="1295182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13" name="Title 2"/>
          <p:cNvSpPr>
            <a:spLocks noGrp="1"/>
          </p:cNvSpPr>
          <p:nvPr>
            <p:ph type="ctrTitle" hasCustomPrompt="1"/>
          </p:nvPr>
        </p:nvSpPr>
        <p:spPr bwMode="black">
          <a:xfrm>
            <a:off x="266700" y="4092602"/>
            <a:ext cx="11658600" cy="1295182"/>
          </a:xfrm>
          <a:noFill/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enter the slideshow title</a:t>
            </a:r>
          </a:p>
        </p:txBody>
      </p:sp>
      <p:sp>
        <p:nvSpPr>
          <p:cNvPr id="3" name="Rectangle 3"/>
          <p:cNvSpPr/>
          <p:nvPr userDrawn="1"/>
        </p:nvSpPr>
        <p:spPr bwMode="white">
          <a:xfrm>
            <a:off x="0" y="5387786"/>
            <a:ext cx="12192000" cy="1470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838200" y="5644883"/>
            <a:ext cx="10515600" cy="711465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 | Job Title</a:t>
            </a:r>
          </a:p>
        </p:txBody>
      </p:sp>
      <p:sp>
        <p:nvSpPr>
          <p:cNvPr id="18" name="Date Placeholder 5"/>
          <p:cNvSpPr>
            <a:spLocks noGrp="1"/>
          </p:cNvSpPr>
          <p:nvPr>
            <p:ph type="dt" sz="half" idx="15"/>
          </p:nvPr>
        </p:nvSpPr>
        <p:spPr bwMode="black"/>
        <p:txBody>
          <a:bodyPr/>
          <a:lstStyle/>
          <a:p>
            <a:fld id="{D7ED242C-24FB-43A0-BCB6-43756FC812F6}" type="datetime1">
              <a:rPr lang="en-US" smtClean="0"/>
              <a:t>9/1/2022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47DF31-696F-4736-906B-17BCCF02AB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653" y="2022348"/>
            <a:ext cx="6866694" cy="600041"/>
          </a:xfrm>
          <a:prstGeom prst="rect">
            <a:avLst/>
          </a:prstGeom>
        </p:spPr>
      </p:pic>
      <p:sp>
        <p:nvSpPr>
          <p:cNvPr id="10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6324600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mn.gov/deed</a:t>
            </a:r>
          </a:p>
        </p:txBody>
      </p:sp>
    </p:spTree>
    <p:extLst>
      <p:ext uri="{BB962C8B-B14F-4D97-AF65-F5344CB8AC3E}">
        <p14:creationId xmlns:p14="http://schemas.microsoft.com/office/powerpoint/2010/main" val="36973892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-Up Horizontal)">
    <p:bg bwMode="gray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0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5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06331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5"/>
          </p:nvPr>
        </p:nvSpPr>
        <p:spPr bwMode="black"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Picture Placeholder 9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6199805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Text Placeholder 10"/>
          <p:cNvSpPr>
            <a:spLocks noGrp="1"/>
          </p:cNvSpPr>
          <p:nvPr>
            <p:ph type="body" sz="quarter" idx="20"/>
          </p:nvPr>
        </p:nvSpPr>
        <p:spPr bwMode="black"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 14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D17029C-146D-40A9-9DD0-040E835DC9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54763"/>
            <a:ext cx="1925917" cy="168295"/>
          </a:xfrm>
          <a:prstGeom prst="rect">
            <a:avLst/>
          </a:prstGeom>
        </p:spPr>
      </p:pic>
      <p:sp>
        <p:nvSpPr>
          <p:cNvPr id="18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6324600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mn.gov/deed</a:t>
            </a:r>
          </a:p>
        </p:txBody>
      </p:sp>
    </p:spTree>
    <p:extLst>
      <p:ext uri="{BB962C8B-B14F-4D97-AF65-F5344CB8AC3E}">
        <p14:creationId xmlns:p14="http://schemas.microsoft.com/office/powerpoint/2010/main" val="22632564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2-Up Horizontal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5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 10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A5941EE-6E7E-489C-8CC4-0F2A9370E9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54763"/>
            <a:ext cx="1925917" cy="168295"/>
          </a:xfrm>
          <a:prstGeom prst="rect">
            <a:avLst/>
          </a:prstGeom>
        </p:spPr>
      </p:pic>
      <p:sp>
        <p:nvSpPr>
          <p:cNvPr id="13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6324600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mn.gov/deed</a:t>
            </a:r>
          </a:p>
        </p:txBody>
      </p:sp>
    </p:spTree>
    <p:extLst>
      <p:ext uri="{BB962C8B-B14F-4D97-AF65-F5344CB8AC3E}">
        <p14:creationId xmlns:p14="http://schemas.microsoft.com/office/powerpoint/2010/main" val="434532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4-Up Vertical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1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581719" y="4345146"/>
            <a:ext cx="2542477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646176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3421563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486020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6261407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9325864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9101251" y="4341161"/>
            <a:ext cx="2542477" cy="162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9" name="Rectangle 14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D69CF5A-C6CF-486C-9B14-C9954E49C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07" y="6454763"/>
            <a:ext cx="1925917" cy="168295"/>
          </a:xfrm>
          <a:prstGeom prst="rect">
            <a:avLst/>
          </a:prstGeom>
        </p:spPr>
      </p:pic>
      <p:sp>
        <p:nvSpPr>
          <p:cNvPr id="17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6324600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mn.gov/deed</a:t>
            </a:r>
          </a:p>
        </p:txBody>
      </p:sp>
    </p:spTree>
    <p:extLst>
      <p:ext uri="{BB962C8B-B14F-4D97-AF65-F5344CB8AC3E}">
        <p14:creationId xmlns:p14="http://schemas.microsoft.com/office/powerpoint/2010/main" val="37236465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3-Up Vertical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7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697855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473242" y="4345146"/>
            <a:ext cx="2542477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936052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4712235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174249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7949636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9" name="Rectangle 12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EA4A8DD-D0F5-44C1-B499-38111C8E48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96" y="6454763"/>
            <a:ext cx="1925917" cy="168295"/>
          </a:xfrm>
          <a:prstGeom prst="rect">
            <a:avLst/>
          </a:prstGeom>
        </p:spPr>
      </p:pic>
      <p:sp>
        <p:nvSpPr>
          <p:cNvPr id="15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6324600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mn.gov/deed</a:t>
            </a:r>
          </a:p>
        </p:txBody>
      </p:sp>
    </p:spTree>
    <p:extLst>
      <p:ext uri="{BB962C8B-B14F-4D97-AF65-F5344CB8AC3E}">
        <p14:creationId xmlns:p14="http://schemas.microsoft.com/office/powerpoint/2010/main" val="13473743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4-Up Horizontal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3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06331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5"/>
          </p:nvPr>
        </p:nvSpPr>
        <p:spPr bwMode="black"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6199805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20"/>
          </p:nvPr>
        </p:nvSpPr>
        <p:spPr bwMode="black"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14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30ECE39-2EDE-4E36-B5CD-24B36FDEAA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54763"/>
            <a:ext cx="1925917" cy="168295"/>
          </a:xfrm>
          <a:prstGeom prst="rect">
            <a:avLst/>
          </a:prstGeom>
        </p:spPr>
      </p:pic>
      <p:sp>
        <p:nvSpPr>
          <p:cNvPr id="22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6324600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mn.gov/deed</a:t>
            </a:r>
          </a:p>
        </p:txBody>
      </p:sp>
    </p:spTree>
    <p:extLst>
      <p:ext uri="{BB962C8B-B14F-4D97-AF65-F5344CB8AC3E}">
        <p14:creationId xmlns:p14="http://schemas.microsoft.com/office/powerpoint/2010/main" val="4020693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2-Up Horizontal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2800328"/>
            <a:ext cx="1858809" cy="1858809"/>
          </a:xfrm>
          <a:prstGeom prst="rect">
            <a:avLst/>
          </a:prstGeom>
          <a:noFill/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2800329"/>
            <a:ext cx="2866328" cy="1858809"/>
          </a:xfrm>
          <a:noFill/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2800328"/>
            <a:ext cx="1858809" cy="1858809"/>
          </a:xfrm>
          <a:prstGeom prst="rect">
            <a:avLst/>
          </a:prstGeom>
          <a:noFill/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2800329"/>
            <a:ext cx="2866328" cy="1858809"/>
          </a:xfrm>
          <a:noFill/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10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A539A61-E863-4510-A868-5207F12F00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54763"/>
            <a:ext cx="1925917" cy="168295"/>
          </a:xfrm>
          <a:prstGeom prst="rect">
            <a:avLst/>
          </a:prstGeom>
        </p:spPr>
      </p:pic>
      <p:sp>
        <p:nvSpPr>
          <p:cNvPr id="1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6324600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mn.gov/deed</a:t>
            </a:r>
          </a:p>
        </p:txBody>
      </p:sp>
    </p:spTree>
    <p:extLst>
      <p:ext uri="{BB962C8B-B14F-4D97-AF65-F5344CB8AC3E}">
        <p14:creationId xmlns:p14="http://schemas.microsoft.com/office/powerpoint/2010/main" val="19228129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or Objects (10-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301038" y="1600201"/>
            <a:ext cx="2069630" cy="217170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/>
              <a:t>Click icon to add object</a:t>
            </a:r>
          </a:p>
        </p:txBody>
      </p:sp>
      <p:sp>
        <p:nvSpPr>
          <p:cNvPr id="35" name="Content Placeholder 4"/>
          <p:cNvSpPr>
            <a:spLocks noGrp="1"/>
          </p:cNvSpPr>
          <p:nvPr>
            <p:ph sz="half" idx="27" hasCustomPrompt="1"/>
          </p:nvPr>
        </p:nvSpPr>
        <p:spPr>
          <a:xfrm>
            <a:off x="2676908" y="1600200"/>
            <a:ext cx="2069630" cy="217170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/>
              <a:t>Click icon to add object</a:t>
            </a:r>
          </a:p>
        </p:txBody>
      </p:sp>
      <p:sp>
        <p:nvSpPr>
          <p:cNvPr id="36" name="Content Placeholder 5"/>
          <p:cNvSpPr>
            <a:spLocks noGrp="1"/>
          </p:cNvSpPr>
          <p:nvPr>
            <p:ph sz="half" idx="28" hasCustomPrompt="1"/>
          </p:nvPr>
        </p:nvSpPr>
        <p:spPr>
          <a:xfrm>
            <a:off x="5061185" y="1600202"/>
            <a:ext cx="2069630" cy="21716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/>
              <a:t>Click icon to add object</a:t>
            </a:r>
          </a:p>
        </p:txBody>
      </p:sp>
      <p:sp>
        <p:nvSpPr>
          <p:cNvPr id="38" name="Content Placeholder 6"/>
          <p:cNvSpPr>
            <a:spLocks noGrp="1"/>
          </p:cNvSpPr>
          <p:nvPr>
            <p:ph sz="half" idx="29" hasCustomPrompt="1"/>
          </p:nvPr>
        </p:nvSpPr>
        <p:spPr>
          <a:xfrm>
            <a:off x="7450666" y="1600200"/>
            <a:ext cx="2069630" cy="21716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/>
              <a:t>Click icon to add object</a:t>
            </a:r>
          </a:p>
        </p:txBody>
      </p:sp>
      <p:sp>
        <p:nvSpPr>
          <p:cNvPr id="39" name="Content Placeholder 7"/>
          <p:cNvSpPr>
            <a:spLocks noGrp="1"/>
          </p:cNvSpPr>
          <p:nvPr>
            <p:ph sz="half" idx="30" hasCustomPrompt="1"/>
          </p:nvPr>
        </p:nvSpPr>
        <p:spPr>
          <a:xfrm>
            <a:off x="9809451" y="1600199"/>
            <a:ext cx="2069630" cy="21716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/>
              <a:t>Click icon to add object</a:t>
            </a:r>
          </a:p>
        </p:txBody>
      </p:sp>
      <p:sp>
        <p:nvSpPr>
          <p:cNvPr id="15" name="Content Placeholder 8"/>
          <p:cNvSpPr>
            <a:spLocks noGrp="1"/>
          </p:cNvSpPr>
          <p:nvPr>
            <p:ph sz="half" idx="31" hasCustomPrompt="1"/>
          </p:nvPr>
        </p:nvSpPr>
        <p:spPr>
          <a:xfrm>
            <a:off x="295833" y="4000500"/>
            <a:ext cx="2069630" cy="2171701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/>
              <a:t>Click icon to add object</a:t>
            </a:r>
          </a:p>
        </p:txBody>
      </p:sp>
      <p:sp>
        <p:nvSpPr>
          <p:cNvPr id="16" name="Content Placeholder 9"/>
          <p:cNvSpPr>
            <a:spLocks noGrp="1"/>
          </p:cNvSpPr>
          <p:nvPr>
            <p:ph sz="half" idx="32" hasCustomPrompt="1"/>
          </p:nvPr>
        </p:nvSpPr>
        <p:spPr>
          <a:xfrm>
            <a:off x="2671704" y="4000499"/>
            <a:ext cx="2069630" cy="2171701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/>
              <a:t>Click icon to add object</a:t>
            </a:r>
          </a:p>
        </p:txBody>
      </p:sp>
      <p:sp>
        <p:nvSpPr>
          <p:cNvPr id="17" name="Content Placeholder 10"/>
          <p:cNvSpPr>
            <a:spLocks noGrp="1"/>
          </p:cNvSpPr>
          <p:nvPr>
            <p:ph sz="half" idx="33" hasCustomPrompt="1"/>
          </p:nvPr>
        </p:nvSpPr>
        <p:spPr>
          <a:xfrm>
            <a:off x="5055980" y="4000501"/>
            <a:ext cx="2069630" cy="2171699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/>
              <a:t>Click icon to add object</a:t>
            </a:r>
          </a:p>
        </p:txBody>
      </p:sp>
      <p:sp>
        <p:nvSpPr>
          <p:cNvPr id="18" name="Content Placeholder 11"/>
          <p:cNvSpPr>
            <a:spLocks noGrp="1"/>
          </p:cNvSpPr>
          <p:nvPr>
            <p:ph sz="half" idx="34" hasCustomPrompt="1"/>
          </p:nvPr>
        </p:nvSpPr>
        <p:spPr>
          <a:xfrm>
            <a:off x="7445462" y="4000499"/>
            <a:ext cx="2069630" cy="2171699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/>
              <a:t>Click icon to add object</a:t>
            </a:r>
          </a:p>
        </p:txBody>
      </p:sp>
      <p:sp>
        <p:nvSpPr>
          <p:cNvPr id="19" name="Content Placeholder 12"/>
          <p:cNvSpPr>
            <a:spLocks noGrp="1"/>
          </p:cNvSpPr>
          <p:nvPr>
            <p:ph sz="half" idx="35" hasCustomPrompt="1"/>
          </p:nvPr>
        </p:nvSpPr>
        <p:spPr>
          <a:xfrm>
            <a:off x="9804246" y="4000498"/>
            <a:ext cx="2069630" cy="2171699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/>
              <a:t>Click icon to add object</a:t>
            </a:r>
          </a:p>
        </p:txBody>
      </p:sp>
      <p:sp>
        <p:nvSpPr>
          <p:cNvPr id="25" name="Rectangle 16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8FCB8B6-B793-4699-BFED-9089DEE2D6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54763"/>
            <a:ext cx="1925917" cy="168295"/>
          </a:xfrm>
          <a:prstGeom prst="rect">
            <a:avLst/>
          </a:prstGeom>
        </p:spPr>
      </p:pic>
      <p:sp>
        <p:nvSpPr>
          <p:cNvPr id="20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6324600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mn.gov/deed</a:t>
            </a:r>
          </a:p>
        </p:txBody>
      </p:sp>
    </p:spTree>
    <p:extLst>
      <p:ext uri="{BB962C8B-B14F-4D97-AF65-F5344CB8AC3E}">
        <p14:creationId xmlns:p14="http://schemas.microsoft.com/office/powerpoint/2010/main" val="31377337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Blue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0"/>
          </p:nvPr>
        </p:nvSpPr>
        <p:spPr bwMode="gray">
          <a:xfrm>
            <a:off x="0" y="2"/>
            <a:ext cx="12192000" cy="563879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Rectangle 2"/>
          <p:cNvSpPr txBox="1">
            <a:spLocks/>
          </p:cNvSpPr>
          <p:nvPr userDrawn="1"/>
        </p:nvSpPr>
        <p:spPr bwMode="black">
          <a:xfrm>
            <a:off x="-1" y="5638800"/>
            <a:ext cx="12192000" cy="1219200"/>
          </a:xfrm>
          <a:prstGeom prst="rect">
            <a:avLst/>
          </a:prstGeom>
          <a:solidFill>
            <a:srgbClr val="003865"/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 bwMode="white">
          <a:xfrm>
            <a:off x="266700" y="5638801"/>
            <a:ext cx="11658600" cy="1219200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045112619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Dark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0"/>
          </p:nvPr>
        </p:nvSpPr>
        <p:spPr bwMode="gray">
          <a:xfrm>
            <a:off x="0" y="2"/>
            <a:ext cx="12192000" cy="56387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Rectangle 2"/>
          <p:cNvSpPr txBox="1">
            <a:spLocks/>
          </p:cNvSpPr>
          <p:nvPr userDrawn="1"/>
        </p:nvSpPr>
        <p:spPr bwMode="black">
          <a:xfrm>
            <a:off x="-1" y="5638801"/>
            <a:ext cx="12192000" cy="1219200"/>
          </a:xfrm>
          <a:prstGeom prst="rect">
            <a:avLst/>
          </a:prstGeom>
          <a:solidFill>
            <a:srgbClr val="0D0D0D">
              <a:alpha val="87843"/>
            </a:srgbClr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 bwMode="white">
          <a:xfrm>
            <a:off x="266700" y="5638801"/>
            <a:ext cx="11658600" cy="1219200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297887301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Green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0"/>
          </p:nvPr>
        </p:nvSpPr>
        <p:spPr bwMode="gray">
          <a:xfrm>
            <a:off x="0" y="3"/>
            <a:ext cx="12192000" cy="563879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Rectangle 2"/>
          <p:cNvSpPr txBox="1">
            <a:spLocks/>
          </p:cNvSpPr>
          <p:nvPr userDrawn="1"/>
        </p:nvSpPr>
        <p:spPr bwMode="auto">
          <a:xfrm>
            <a:off x="0" y="5638800"/>
            <a:ext cx="12192000" cy="1219200"/>
          </a:xfrm>
          <a:prstGeom prst="rect">
            <a:avLst/>
          </a:prstGeom>
          <a:solidFill>
            <a:srgbClr val="78BE21"/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 bwMode="black">
          <a:xfrm>
            <a:off x="266700" y="5638800"/>
            <a:ext cx="11658600" cy="1219200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63423732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 txBox="1">
            <a:spLocks/>
          </p:cNvSpPr>
          <p:nvPr userDrawn="1"/>
        </p:nvSpPr>
        <p:spPr bwMode="black">
          <a:xfrm>
            <a:off x="0" y="3477837"/>
            <a:ext cx="12192000" cy="1295182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266700" y="3477837"/>
            <a:ext cx="11658600" cy="1295182"/>
          </a:xfrm>
          <a:noFill/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enter the slideshow title</a:t>
            </a:r>
          </a:p>
        </p:txBody>
      </p:sp>
      <p:sp>
        <p:nvSpPr>
          <p:cNvPr id="3" name="Rectangle 3"/>
          <p:cNvSpPr/>
          <p:nvPr userDrawn="1"/>
        </p:nvSpPr>
        <p:spPr bwMode="auto">
          <a:xfrm>
            <a:off x="0" y="4773019"/>
            <a:ext cx="12192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 bwMode="black">
          <a:xfrm>
            <a:off x="838200" y="5041204"/>
            <a:ext cx="10515600" cy="1097128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 | Job Title</a:t>
            </a: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5766153" y="6138332"/>
            <a:ext cx="5587647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err="1"/>
              <a:t>mn.gov</a:t>
            </a:r>
            <a:r>
              <a:rPr lang="en-US"/>
              <a:t>/deed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7"/>
          </p:nvPr>
        </p:nvSpPr>
        <p:spPr bwMode="gray">
          <a:xfrm>
            <a:off x="0" y="0"/>
            <a:ext cx="12192000" cy="338073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B6782A-63E0-42F6-B8F1-B48206108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27" y="6182418"/>
            <a:ext cx="3613316" cy="31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8243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Light Gray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0"/>
          </p:nvPr>
        </p:nvSpPr>
        <p:spPr bwMode="gray">
          <a:xfrm>
            <a:off x="0" y="3"/>
            <a:ext cx="12192000" cy="563879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Rectangle 2"/>
          <p:cNvSpPr txBox="1">
            <a:spLocks/>
          </p:cNvSpPr>
          <p:nvPr userDrawn="1"/>
        </p:nvSpPr>
        <p:spPr bwMode="auto">
          <a:xfrm>
            <a:off x="0" y="5638800"/>
            <a:ext cx="12192000" cy="1219200"/>
          </a:xfrm>
          <a:prstGeom prst="rect">
            <a:avLst/>
          </a:prstGeom>
          <a:solidFill>
            <a:srgbClr val="E8E8E8">
              <a:alpha val="87843"/>
            </a:srgbClr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 bwMode="black">
          <a:xfrm>
            <a:off x="266700" y="5638800"/>
            <a:ext cx="11658600" cy="1219200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03797675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Dark Horizontal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screenshot</a:t>
            </a:r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9/1/2022</a:t>
            </a:fld>
            <a:endParaRPr lang="en-US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6324600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err="1"/>
              <a:t>mn.gov</a:t>
            </a:r>
            <a:r>
              <a:rPr lang="en-US"/>
              <a:t>/deed</a:t>
            </a:r>
          </a:p>
        </p:txBody>
      </p:sp>
    </p:spTree>
    <p:extLst>
      <p:ext uri="{BB962C8B-B14F-4D97-AF65-F5344CB8AC3E}">
        <p14:creationId xmlns:p14="http://schemas.microsoft.com/office/powerpoint/2010/main" val="37556012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Dark Vertical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838200" y="1365203"/>
            <a:ext cx="10515600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2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16399159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Full Window Dark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2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1264693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3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1813862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36487256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Light Gray Horizontal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15897" y="287066"/>
            <a:ext cx="3521927" cy="273491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 bwMode="black">
          <a:xfrm>
            <a:off x="815975" y="3211513"/>
            <a:ext cx="3521849" cy="24756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screenshot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0F9A58-DD4F-4269-9BA6-03203467A5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54763"/>
            <a:ext cx="1925917" cy="168295"/>
          </a:xfrm>
          <a:prstGeom prst="rect">
            <a:avLst/>
          </a:prstGeom>
        </p:spPr>
      </p:pic>
      <p:sp>
        <p:nvSpPr>
          <p:cNvPr id="10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6324600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mn.gov/deed</a:t>
            </a:r>
          </a:p>
        </p:txBody>
      </p:sp>
    </p:spTree>
    <p:extLst>
      <p:ext uri="{BB962C8B-B14F-4D97-AF65-F5344CB8AC3E}">
        <p14:creationId xmlns:p14="http://schemas.microsoft.com/office/powerpoint/2010/main" val="10090378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Light Gray Vertical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/>
          </p:nvPr>
        </p:nvSpPr>
        <p:spPr bwMode="black">
          <a:xfrm>
            <a:off x="838200" y="1365203"/>
            <a:ext cx="10515600" cy="156718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4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894290563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Full Window Light Gray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1264693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Picture Placeholder 3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1813862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1064751064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Blue Horizontal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screenshot</a:t>
            </a:r>
          </a:p>
        </p:txBody>
      </p:sp>
      <p:sp>
        <p:nvSpPr>
          <p:cNvPr id="10" name="Date Placeholder 5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9/1/2022</a:t>
            </a:fld>
            <a:endParaRPr lang="en-US"/>
          </a:p>
        </p:txBody>
      </p:sp>
      <p:sp>
        <p:nvSpPr>
          <p:cNvPr id="12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6324600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err="1"/>
              <a:t>mn.gov</a:t>
            </a:r>
            <a:r>
              <a:rPr lang="en-US"/>
              <a:t>/deed</a:t>
            </a:r>
          </a:p>
        </p:txBody>
      </p:sp>
    </p:spTree>
    <p:extLst>
      <p:ext uri="{BB962C8B-B14F-4D97-AF65-F5344CB8AC3E}">
        <p14:creationId xmlns:p14="http://schemas.microsoft.com/office/powerpoint/2010/main" val="19693263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Blue Vertical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838200" y="1365203"/>
            <a:ext cx="10515600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40340284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Full Window Blue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1264693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Picture Placeholder 3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1813862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575713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45720" rIns="4572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able Placeholder 3"/>
          <p:cNvSpPr>
            <a:spLocks noGrp="1"/>
          </p:cNvSpPr>
          <p:nvPr>
            <p:ph type="tbl" sz="quarter" idx="13"/>
          </p:nvPr>
        </p:nvSpPr>
        <p:spPr bwMode="gray">
          <a:xfrm>
            <a:off x="838200" y="1335088"/>
            <a:ext cx="10515600" cy="4841875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9" name="Rectangle 7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F149A7D-ACE1-4D4F-9EDE-AFDAC9CAED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54763"/>
            <a:ext cx="1925917" cy="168295"/>
          </a:xfrm>
          <a:prstGeom prst="rect">
            <a:avLst/>
          </a:prstGeom>
        </p:spPr>
      </p:pic>
      <p:sp>
        <p:nvSpPr>
          <p:cNvPr id="14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6324600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mn.gov/deed</a:t>
            </a:r>
          </a:p>
        </p:txBody>
      </p:sp>
    </p:spTree>
    <p:extLst>
      <p:ext uri="{BB962C8B-B14F-4D97-AF65-F5344CB8AC3E}">
        <p14:creationId xmlns:p14="http://schemas.microsoft.com/office/powerpoint/2010/main" val="26799644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Computer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Picture 3" descr="Comput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712851" y="434836"/>
            <a:ext cx="6828661" cy="605071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Picture Placeholder 4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691882"/>
            <a:ext cx="6300787" cy="341153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screenshot</a:t>
            </a:r>
          </a:p>
        </p:txBody>
      </p:sp>
      <p:sp>
        <p:nvSpPr>
          <p:cNvPr id="10" name="Date Placeholder 5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9/1/2022</a:t>
            </a:fld>
            <a:endParaRPr lang="en-US"/>
          </a:p>
        </p:txBody>
      </p:sp>
      <p:sp>
        <p:nvSpPr>
          <p:cNvPr id="12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6324600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err="1"/>
              <a:t>mn.gov</a:t>
            </a:r>
            <a:r>
              <a:rPr lang="en-US"/>
              <a:t>/deed</a:t>
            </a:r>
          </a:p>
        </p:txBody>
      </p:sp>
    </p:spTree>
    <p:extLst>
      <p:ext uri="{BB962C8B-B14F-4D97-AF65-F5344CB8AC3E}">
        <p14:creationId xmlns:p14="http://schemas.microsoft.com/office/powerpoint/2010/main" val="27617523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Computer, Tablet, Phone)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7"/>
          <a:stretch/>
        </p:blipFill>
        <p:spPr bwMode="gray">
          <a:xfrm>
            <a:off x="513807" y="300788"/>
            <a:ext cx="11412844" cy="6506515"/>
          </a:xfrm>
          <a:prstGeom prst="rect">
            <a:avLst/>
          </a:prstGeom>
        </p:spPr>
      </p:pic>
      <p:sp>
        <p:nvSpPr>
          <p:cNvPr id="13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8" y="691883"/>
            <a:ext cx="6298572" cy="336913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screenshot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2393577" y="3413074"/>
            <a:ext cx="1848970" cy="2458337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/>
              <a:t>Click icon to insert screenshot</a:t>
            </a:r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968188" y="4352926"/>
            <a:ext cx="894231" cy="1570503"/>
          </a:xfrm>
        </p:spPr>
        <p:txBody>
          <a:bodyPr>
            <a:normAutofit/>
          </a:bodyPr>
          <a:lstStyle>
            <a:lvl1pPr marL="171450" indent="-171450">
              <a:buFont typeface="Arial" panose="020B0604020202020204" pitchFamily="34" charset="0"/>
              <a:buChar char="•"/>
              <a:defRPr sz="950"/>
            </a:lvl1pPr>
          </a:lstStyle>
          <a:p>
            <a:r>
              <a:rPr lang="en-US"/>
              <a:t>Click icon to insert screenshot</a:t>
            </a:r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6FB33B-BCEE-4E25-B97B-A564B0E1024B}" type="datetime1">
              <a:rPr lang="en-US" smtClean="0"/>
              <a:pPr/>
              <a:t>9/1/2022</a:t>
            </a:fld>
            <a:endParaRPr lang="en-US"/>
          </a:p>
        </p:txBody>
      </p:sp>
      <p:sp>
        <p:nvSpPr>
          <p:cNvPr id="14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6324600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mn.gov/deed</a:t>
            </a:r>
          </a:p>
        </p:txBody>
      </p:sp>
    </p:spTree>
    <p:extLst>
      <p:ext uri="{BB962C8B-B14F-4D97-AF65-F5344CB8AC3E}">
        <p14:creationId xmlns:p14="http://schemas.microsoft.com/office/powerpoint/2010/main" val="42763675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(Blue Background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"/>
          <p:cNvSpPr/>
          <p:nvPr userDrawn="1"/>
        </p:nvSpPr>
        <p:spPr bwMode="white"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black"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“Click to edit quote.”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- Click to edit name or subtext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9/1/2022</a:t>
            </a:fld>
            <a:endParaRPr lang="en-US"/>
          </a:p>
        </p:txBody>
      </p:sp>
      <p:sp>
        <p:nvSpPr>
          <p:cNvPr id="13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6324600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err="1"/>
              <a:t>mn.gov</a:t>
            </a:r>
            <a:r>
              <a:rPr lang="en-US"/>
              <a:t>/deed</a:t>
            </a:r>
          </a:p>
        </p:txBody>
      </p:sp>
    </p:spTree>
    <p:extLst>
      <p:ext uri="{BB962C8B-B14F-4D97-AF65-F5344CB8AC3E}">
        <p14:creationId xmlns:p14="http://schemas.microsoft.com/office/powerpoint/2010/main" val="32539662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(Dark Background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ular Callout 1"/>
          <p:cNvSpPr/>
          <p:nvPr userDrawn="1"/>
        </p:nvSpPr>
        <p:spPr bwMode="white"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>
            <p:ph type="title" hasCustomPrompt="1"/>
          </p:nvPr>
        </p:nvSpPr>
        <p:spPr bwMode="black"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“Click to edit quote.”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- Click to edit name or subtext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9/1/2022</a:t>
            </a:fld>
            <a:endParaRPr lang="en-US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6324600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err="1"/>
              <a:t>mn.gov</a:t>
            </a:r>
            <a:r>
              <a:rPr lang="en-US"/>
              <a:t>/deed</a:t>
            </a:r>
          </a:p>
        </p:txBody>
      </p:sp>
    </p:spTree>
    <p:extLst>
      <p:ext uri="{BB962C8B-B14F-4D97-AF65-F5344CB8AC3E}">
        <p14:creationId xmlns:p14="http://schemas.microsoft.com/office/powerpoint/2010/main" val="1434411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Background (Blue Title, Overla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219198"/>
            <a:ext cx="12192000" cy="563880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 bwMode="auto">
          <a:xfrm>
            <a:off x="0" y="1921328"/>
            <a:ext cx="5683624" cy="4234542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2500"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6233973"/>
      </p:ext>
    </p:extLst>
  </p:cSld>
  <p:clrMapOvr>
    <a:masterClrMapping/>
  </p:clrMapOvr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Background (White Title, Blue Overla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219198"/>
            <a:ext cx="12192000" cy="56388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idx="1"/>
          </p:nvPr>
        </p:nvSpPr>
        <p:spPr bwMode="auto">
          <a:xfrm>
            <a:off x="0" y="1921328"/>
            <a:ext cx="5683624" cy="4234542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2500"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9488019"/>
      </p:ext>
    </p:extLst>
  </p:cSld>
  <p:clrMapOvr>
    <a:masterClrMapping/>
  </p:clrMapOvr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ackground (Blue Circle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 bwMode="auto">
          <a:xfrm>
            <a:off x="6304108" y="685800"/>
            <a:ext cx="5486400" cy="5486400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341563" algn="l"/>
                <a:tab pos="3770313" algn="l"/>
              </a:tabLst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4092258399"/>
      </p:ext>
    </p:extLst>
  </p:cSld>
  <p:clrMapOvr>
    <a:masterClrMapping/>
  </p:clrMapOvr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ackground (Multiple Circles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"/>
          <p:cNvSpPr>
            <a:spLocks noGrp="1"/>
          </p:cNvSpPr>
          <p:nvPr>
            <p:ph type="pic" sz="quarter" idx="15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 hasCustomPrompt="1"/>
          </p:nvPr>
        </p:nvSpPr>
        <p:spPr bwMode="auto">
          <a:xfrm>
            <a:off x="7289728" y="901318"/>
            <a:ext cx="4661388" cy="4661388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341563" algn="l"/>
                <a:tab pos="3770313" algn="l"/>
              </a:tabLst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6054753" y="398666"/>
            <a:ext cx="2155300" cy="2155300"/>
          </a:xfrm>
          <a:prstGeom prst="ellipse">
            <a:avLst/>
          </a:prstGeom>
          <a:solidFill>
            <a:srgbClr val="78BE21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Second Point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5679058" y="3827626"/>
            <a:ext cx="2637978" cy="2637978"/>
          </a:xfrm>
          <a:prstGeom prst="ellipse">
            <a:avLst/>
          </a:prstGeom>
          <a:solidFill>
            <a:srgbClr val="000000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Third Point</a:t>
            </a:r>
          </a:p>
        </p:txBody>
      </p:sp>
    </p:spTree>
    <p:extLst>
      <p:ext uri="{BB962C8B-B14F-4D97-AF65-F5344CB8AC3E}">
        <p14:creationId xmlns:p14="http://schemas.microsoft.com/office/powerpoint/2010/main" val="2911004216"/>
      </p:ext>
    </p:extLst>
  </p:cSld>
  <p:clrMapOvr>
    <a:masterClrMapping/>
  </p:clrMapOvr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Statement (Blue Box, Photo BG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 hasCustomPrompt="1"/>
          </p:nvPr>
        </p:nvSpPr>
        <p:spPr bwMode="auto">
          <a:xfrm>
            <a:off x="2299475" y="1609867"/>
            <a:ext cx="7593051" cy="3638266"/>
          </a:xfr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spcAft>
                <a:spcPts val="1000"/>
              </a:spcAft>
              <a:tabLst>
                <a:tab pos="3770313" algn="l"/>
              </a:tabLst>
              <a:defRPr sz="7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Quote or </a:t>
            </a:r>
            <a:br>
              <a:rPr lang="en-US"/>
            </a:br>
            <a:r>
              <a:rPr lang="en-US"/>
              <a:t>Statement</a:t>
            </a:r>
          </a:p>
        </p:txBody>
      </p:sp>
    </p:spTree>
    <p:extLst>
      <p:ext uri="{BB962C8B-B14F-4D97-AF65-F5344CB8AC3E}">
        <p14:creationId xmlns:p14="http://schemas.microsoft.com/office/powerpoint/2010/main" val="206771762"/>
      </p:ext>
    </p:extLst>
  </p:cSld>
  <p:clrMapOvr>
    <a:masterClrMapping/>
  </p:clrMapOvr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Statement (Blue Background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/>
              <a:t>Quote or Statement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Make a secondary statement here.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94F804-653A-41F1-A565-1098D9DEB37A}" type="datetime1">
              <a:rPr lang="en-US" smtClean="0"/>
              <a:t>9/1/2022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6324600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err="1"/>
              <a:t>mn.gov</a:t>
            </a:r>
            <a:r>
              <a:rPr lang="en-US"/>
              <a:t>/deed</a:t>
            </a:r>
          </a:p>
        </p:txBody>
      </p:sp>
    </p:spTree>
    <p:extLst>
      <p:ext uri="{BB962C8B-B14F-4D97-AF65-F5344CB8AC3E}">
        <p14:creationId xmlns:p14="http://schemas.microsoft.com/office/powerpoint/2010/main" val="3979537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 txBox="1">
            <a:spLocks/>
          </p:cNvSpPr>
          <p:nvPr userDrawn="1"/>
        </p:nvSpPr>
        <p:spPr bwMode="black">
          <a:xfrm>
            <a:off x="0" y="4188561"/>
            <a:ext cx="12192000" cy="119922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266700" y="4188564"/>
            <a:ext cx="11658600" cy="1199223"/>
          </a:xfrm>
          <a:noFill/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section title</a:t>
            </a:r>
          </a:p>
        </p:txBody>
      </p:sp>
      <p:sp>
        <p:nvSpPr>
          <p:cNvPr id="3" name="Rectangle 3"/>
          <p:cNvSpPr/>
          <p:nvPr userDrawn="1"/>
        </p:nvSpPr>
        <p:spPr bwMode="auto"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 bwMode="black">
          <a:xfrm>
            <a:off x="838200" y="5644884"/>
            <a:ext cx="10515600" cy="711464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 | Job Title</a:t>
            </a:r>
          </a:p>
        </p:txBody>
      </p:sp>
      <p:sp>
        <p:nvSpPr>
          <p:cNvPr id="18" name="Date Placeholder 5"/>
          <p:cNvSpPr>
            <a:spLocks noGrp="1"/>
          </p:cNvSpPr>
          <p:nvPr>
            <p:ph type="dt" sz="half" idx="15"/>
          </p:nvPr>
        </p:nvSpPr>
        <p:spPr bwMode="black"/>
        <p:txBody>
          <a:bodyPr/>
          <a:lstStyle/>
          <a:p>
            <a:fld id="{A8CA1A9B-139F-4606-AD0A-F3253110DAE5}" type="datetime1">
              <a:rPr lang="en-US" smtClean="0"/>
              <a:t>9/1/2022</a:t>
            </a:fld>
            <a:endParaRPr lang="en-US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789113"/>
            <a:ext cx="12192000" cy="22987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A7AF7DA-B512-472F-BC23-F3520AA049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211" y="715116"/>
            <a:ext cx="3892217" cy="340119"/>
          </a:xfrm>
          <a:prstGeom prst="rect">
            <a:avLst/>
          </a:prstGeom>
        </p:spPr>
      </p:pic>
      <p:sp>
        <p:nvSpPr>
          <p:cNvPr id="14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6324600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mn.gov/deed</a:t>
            </a:r>
          </a:p>
        </p:txBody>
      </p:sp>
    </p:spTree>
    <p:extLst>
      <p:ext uri="{BB962C8B-B14F-4D97-AF65-F5344CB8AC3E}">
        <p14:creationId xmlns:p14="http://schemas.microsoft.com/office/powerpoint/2010/main" val="2082250229"/>
      </p:ext>
    </p:extLst>
  </p:cSld>
  <p:clrMapOvr>
    <a:masterClrMapping/>
  </p:clrMapOvr>
  <p:hf sldNum="0"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or Statement (Light Gray Background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 txBox="1">
            <a:spLocks/>
          </p:cNvSpPr>
          <p:nvPr userDrawn="1"/>
        </p:nvSpPr>
        <p:spPr bwMode="black">
          <a:xfrm>
            <a:off x="0" y="1389684"/>
            <a:ext cx="12192000" cy="1340989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3770313" algn="l"/>
              </a:tabLst>
              <a:defRPr sz="70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266700" y="1389685"/>
            <a:ext cx="11658600" cy="1340989"/>
          </a:xfrm>
          <a:noFill/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/>
              <a:t>Quote or Statement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Make a secondary statement here.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Here | mn.gov/deed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B952203-E8FB-4F5D-B5E5-77FD0A73D1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54763"/>
            <a:ext cx="1925917" cy="16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9155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Statement (Image Background)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edit background picture</a:t>
            </a:r>
          </a:p>
        </p:txBody>
      </p:sp>
      <p:sp>
        <p:nvSpPr>
          <p:cNvPr id="12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/>
              <a:t>Quote or Statement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Make a secondary statement here.</a:t>
            </a:r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B25D9D-5365-41CD-BF43-4FFFCBF4BBDA}" type="datetime1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2"/>
                </a:solidFill>
              </a:rPr>
              <a:t>|</a:t>
            </a:r>
            <a:r>
              <a:rPr lang="en-US"/>
              <a:t> mn.gov/</a:t>
            </a:r>
            <a:r>
              <a:rPr lang="en-US" err="1"/>
              <a:t>websiteurl</a:t>
            </a: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 bwMode="white">
          <a:xfrm>
            <a:off x="9891132" y="6356350"/>
            <a:ext cx="14626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260539"/>
      </p:ext>
    </p:extLst>
  </p:cSld>
  <p:clrMapOvr>
    <a:masterClrMapping/>
  </p:clrMapOvr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 txBox="1">
            <a:spLocks/>
          </p:cNvSpPr>
          <p:nvPr userDrawn="1"/>
        </p:nvSpPr>
        <p:spPr bwMode="black">
          <a:xfrm>
            <a:off x="0" y="1651380"/>
            <a:ext cx="12192000" cy="1733266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3770313" algn="l"/>
              </a:tabLst>
              <a:defRPr sz="7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266700" y="1651380"/>
            <a:ext cx="11658600" cy="1733266"/>
          </a:xfrm>
          <a:noFill/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you!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838200" y="3521123"/>
            <a:ext cx="10515600" cy="26813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firstname.lastname@state.mn.us</a:t>
            </a:r>
          </a:p>
          <a:p>
            <a:pPr lvl="0"/>
            <a:r>
              <a:rPr lang="en-US"/>
              <a:t>555-555-5555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6A75E6-E45B-4C5D-981E-7C8ED0C72F5D}" type="datetime1">
              <a:rPr lang="en-US" smtClean="0"/>
              <a:pPr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chemeClr val="tx2"/>
                </a:solidFill>
              </a:rPr>
              <a:t>Optional Tagline Goes Here</a:t>
            </a:r>
            <a:r>
              <a:rPr lang="en-US"/>
              <a:t>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</a:t>
            </a:r>
            <a:r>
              <a:rPr lang="en-US">
                <a:solidFill>
                  <a:schemeClr val="tx2"/>
                </a:solidFill>
              </a:rPr>
              <a:t>mn.gov/deed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6"/>
          <p:cNvSpPr/>
          <p:nvPr userDrawn="1"/>
        </p:nvSpPr>
        <p:spPr bwMode="white"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8C7BAF0-E7E3-434E-A402-8ECD4B8D5D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887" y="676285"/>
            <a:ext cx="4307106" cy="37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97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(Blue Background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2212733"/>
            <a:ext cx="10515600" cy="147216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you!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3684897"/>
            <a:ext cx="10515600" cy="2517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firstname.lastname@state.mn.us</a:t>
            </a:r>
          </a:p>
          <a:p>
            <a:pPr lvl="0"/>
            <a:r>
              <a:rPr lang="en-US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94F804-653A-41F1-A565-1098D9DEB37A}" type="datetime1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2"/>
                </a:solidFill>
              </a:rPr>
              <a:t>|</a:t>
            </a:r>
            <a:r>
              <a:rPr lang="en-US"/>
              <a:t> mn.gov/deed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white">
          <a:xfrm>
            <a:off x="9891132" y="6356350"/>
            <a:ext cx="14626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559CC8D-961C-48E4-83B9-1AB85637D2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887" y="676285"/>
            <a:ext cx="4307106" cy="37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608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White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 bwMode="gray">
          <a:xfrm>
            <a:off x="838200" y="1594624"/>
            <a:ext cx="10515600" cy="4582339"/>
          </a:xfrm>
          <a:noFill/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2ECF1A-EF2B-4612-A2CC-75778C9FDA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54763"/>
            <a:ext cx="1925917" cy="168295"/>
          </a:xfrm>
          <a:prstGeom prst="rect">
            <a:avLst/>
          </a:prstGeom>
        </p:spPr>
      </p:pic>
      <p:sp>
        <p:nvSpPr>
          <p:cNvPr id="11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6324600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mn.gov/deed</a:t>
            </a:r>
          </a:p>
        </p:txBody>
      </p:sp>
    </p:spTree>
    <p:extLst>
      <p:ext uri="{BB962C8B-B14F-4D97-AF65-F5344CB8AC3E}">
        <p14:creationId xmlns:p14="http://schemas.microsoft.com/office/powerpoint/2010/main" val="3532499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White BG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sz="half" idx="1"/>
          </p:nvPr>
        </p:nvSpPr>
        <p:spPr bwMode="gray">
          <a:xfrm>
            <a:off x="838200" y="1594624"/>
            <a:ext cx="5181600" cy="4582339"/>
          </a:xfrm>
          <a:noFill/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4"/>
          <p:cNvSpPr>
            <a:spLocks noGrp="1"/>
          </p:cNvSpPr>
          <p:nvPr>
            <p:ph sz="half" idx="2"/>
          </p:nvPr>
        </p:nvSpPr>
        <p:spPr bwMode="gray">
          <a:xfrm>
            <a:off x="6172200" y="1594624"/>
            <a:ext cx="5181600" cy="4582339"/>
          </a:xfrm>
          <a:noFill/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8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2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DC680A3-C5D3-4FFD-9C4F-F36C769746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54763"/>
            <a:ext cx="1925917" cy="168295"/>
          </a:xfrm>
          <a:prstGeom prst="rect">
            <a:avLst/>
          </a:prstGeom>
        </p:spPr>
      </p:pic>
      <p:sp>
        <p:nvSpPr>
          <p:cNvPr id="13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6324600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mn.gov/deed</a:t>
            </a:r>
          </a:p>
        </p:txBody>
      </p:sp>
    </p:spTree>
    <p:extLst>
      <p:ext uri="{BB962C8B-B14F-4D97-AF65-F5344CB8AC3E}">
        <p14:creationId xmlns:p14="http://schemas.microsoft.com/office/powerpoint/2010/main" val="716610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Boxed)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838200" y="1335281"/>
            <a:ext cx="10515600" cy="4841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3"/>
          <p:cNvSpPr>
            <a:spLocks noGrp="1"/>
          </p:cNvSpPr>
          <p:nvPr>
            <p:ph idx="1"/>
          </p:nvPr>
        </p:nvSpPr>
        <p:spPr bwMode="gray">
          <a:xfrm>
            <a:off x="838200" y="1335281"/>
            <a:ext cx="10515600" cy="4841683"/>
          </a:xfrm>
          <a:noFill/>
        </p:spPr>
        <p:txBody>
          <a:bodyPr lIns="182880" tIns="301752" rIns="182880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7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D2BB05C-0FE5-4B9D-9A15-CAA5A8AAB5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63076"/>
            <a:ext cx="1925917" cy="168295"/>
          </a:xfrm>
          <a:prstGeom prst="rect">
            <a:avLst/>
          </a:prstGeom>
        </p:spPr>
      </p:pic>
      <p:sp>
        <p:nvSpPr>
          <p:cNvPr id="12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6324600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mn.gov/deed</a:t>
            </a:r>
          </a:p>
        </p:txBody>
      </p:sp>
    </p:spTree>
    <p:extLst>
      <p:ext uri="{BB962C8B-B14F-4D97-AF65-F5344CB8AC3E}">
        <p14:creationId xmlns:p14="http://schemas.microsoft.com/office/powerpoint/2010/main" val="348584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Boxed)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838200" y="1594624"/>
            <a:ext cx="5181600" cy="4582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3"/>
          <p:cNvSpPr>
            <a:spLocks noGrp="1"/>
          </p:cNvSpPr>
          <p:nvPr>
            <p:ph sz="half" idx="1"/>
          </p:nvPr>
        </p:nvSpPr>
        <p:spPr bwMode="gray">
          <a:xfrm>
            <a:off x="838200" y="1594624"/>
            <a:ext cx="5181600" cy="4582339"/>
          </a:xfrm>
          <a:noFill/>
        </p:spPr>
        <p:txBody>
          <a:bodyPr lIns="182880" tIns="182880" rIns="18288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6172200" y="1594624"/>
            <a:ext cx="5181600" cy="4582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4"/>
          <p:cNvSpPr>
            <a:spLocks noGrp="1"/>
          </p:cNvSpPr>
          <p:nvPr>
            <p:ph sz="half" idx="2"/>
          </p:nvPr>
        </p:nvSpPr>
        <p:spPr bwMode="gray">
          <a:xfrm>
            <a:off x="6172200" y="1594624"/>
            <a:ext cx="5181600" cy="4582339"/>
          </a:xfrm>
          <a:noFill/>
        </p:spPr>
        <p:txBody>
          <a:bodyPr lIns="182880" tIns="182880" rIns="18288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E659527-B9B1-4F13-8C4F-F2223349C6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54763"/>
            <a:ext cx="1925917" cy="16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801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68C556E-7101-4471-A958-3911E20944AB}" type="datetime1">
              <a:rPr lang="en-US" smtClean="0"/>
              <a:t>9/1/2022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6324600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mn.gov/deed</a:t>
            </a:r>
          </a:p>
        </p:txBody>
      </p:sp>
    </p:spTree>
    <p:extLst>
      <p:ext uri="{BB962C8B-B14F-4D97-AF65-F5344CB8AC3E}">
        <p14:creationId xmlns:p14="http://schemas.microsoft.com/office/powerpoint/2010/main" val="37706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788" r:id="rId2"/>
    <p:sldLayoutId id="2147483787" r:id="rId3"/>
    <p:sldLayoutId id="2147483795" r:id="rId4"/>
    <p:sldLayoutId id="2147483711" r:id="rId5"/>
    <p:sldLayoutId id="2147483712" r:id="rId6"/>
    <p:sldLayoutId id="2147483790" r:id="rId7"/>
    <p:sldLayoutId id="2147483789" r:id="rId8"/>
    <p:sldLayoutId id="2147483714" r:id="rId9"/>
    <p:sldLayoutId id="2147483780" r:id="rId10"/>
    <p:sldLayoutId id="2147483773" r:id="rId11"/>
    <p:sldLayoutId id="2147483800" r:id="rId12"/>
    <p:sldLayoutId id="2147483688" r:id="rId13"/>
    <p:sldLayoutId id="2147483826" r:id="rId14"/>
    <p:sldLayoutId id="2147483801" r:id="rId15"/>
    <p:sldLayoutId id="2147483802" r:id="rId16"/>
    <p:sldLayoutId id="2147483803" r:id="rId17"/>
    <p:sldLayoutId id="2147483744" r:id="rId18"/>
    <p:sldLayoutId id="2147483793" r:id="rId19"/>
    <p:sldLayoutId id="2147483767" r:id="rId20"/>
    <p:sldLayoutId id="2147483771" r:id="rId21"/>
    <p:sldLayoutId id="2147483772" r:id="rId22"/>
    <p:sldLayoutId id="2147483820" r:id="rId23"/>
    <p:sldLayoutId id="2147483769" r:id="rId24"/>
    <p:sldLayoutId id="2147483770" r:id="rId25"/>
    <p:sldLayoutId id="2147483829" r:id="rId26"/>
    <p:sldLayoutId id="2147483732" r:id="rId27"/>
    <p:sldLayoutId id="2147483794" r:id="rId28"/>
    <p:sldLayoutId id="2147483733" r:id="rId29"/>
    <p:sldLayoutId id="2147483821" r:id="rId30"/>
    <p:sldLayoutId id="2147483805" r:id="rId31"/>
    <p:sldLayoutId id="2147483806" r:id="rId32"/>
    <p:sldLayoutId id="2147483822" r:id="rId33"/>
    <p:sldLayoutId id="2147483750" r:id="rId34"/>
    <p:sldLayoutId id="2147483765" r:id="rId35"/>
    <p:sldLayoutId id="2147483823" r:id="rId36"/>
    <p:sldLayoutId id="2147483809" r:id="rId37"/>
    <p:sldLayoutId id="2147483808" r:id="rId38"/>
    <p:sldLayoutId id="2147483824" r:id="rId39"/>
    <p:sldLayoutId id="2147483781" r:id="rId40"/>
    <p:sldLayoutId id="2147483825" r:id="rId41"/>
    <p:sldLayoutId id="2147483807" r:id="rId42"/>
    <p:sldLayoutId id="2147483819" r:id="rId43"/>
    <p:sldLayoutId id="2147483738" r:id="rId44"/>
    <p:sldLayoutId id="2147483739" r:id="rId45"/>
    <p:sldLayoutId id="2147483754" r:id="rId46"/>
    <p:sldLayoutId id="2147483755" r:id="rId47"/>
    <p:sldLayoutId id="2147483759" r:id="rId48"/>
    <p:sldLayoutId id="2147483753" r:id="rId49"/>
    <p:sldLayoutId id="2147483763" r:id="rId50"/>
    <p:sldLayoutId id="2147483762" r:id="rId51"/>
    <p:sldLayoutId id="2147483797" r:id="rId52"/>
    <p:sldLayoutId id="2147483827" r:id="rId5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5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18" Type="http://schemas.openxmlformats.org/officeDocument/2006/relationships/image" Target="../media/image27.png"/><Relationship Id="rId3" Type="http://schemas.openxmlformats.org/officeDocument/2006/relationships/chart" Target="../charts/chart1.xml"/><Relationship Id="rId7" Type="http://schemas.openxmlformats.org/officeDocument/2006/relationships/image" Target="../media/image16.svg"/><Relationship Id="rId12" Type="http://schemas.openxmlformats.org/officeDocument/2006/relationships/image" Target="../media/image21.png"/><Relationship Id="rId17" Type="http://schemas.openxmlformats.org/officeDocument/2006/relationships/image" Target="../media/image26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5" Type="http://schemas.openxmlformats.org/officeDocument/2006/relationships/image" Target="../media/image24.svg"/><Relationship Id="rId10" Type="http://schemas.openxmlformats.org/officeDocument/2006/relationships/image" Target="../media/image19.png"/><Relationship Id="rId19" Type="http://schemas.openxmlformats.org/officeDocument/2006/relationships/image" Target="../media/image28.svg"/><Relationship Id="rId4" Type="http://schemas.openxmlformats.org/officeDocument/2006/relationships/image" Target="../media/image13.png"/><Relationship Id="rId9" Type="http://schemas.openxmlformats.org/officeDocument/2006/relationships/image" Target="../media/image18.svg"/><Relationship Id="rId1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chart" Target="../charts/chart2.xml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image" Target="../media/image42.svg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chart" Target="../charts/chart3.xml"/><Relationship Id="rId7" Type="http://schemas.openxmlformats.org/officeDocument/2006/relationships/image" Target="../media/image46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11" Type="http://schemas.openxmlformats.org/officeDocument/2006/relationships/image" Target="../media/image28.svg"/><Relationship Id="rId5" Type="http://schemas.openxmlformats.org/officeDocument/2006/relationships/image" Target="../media/image44.svg"/><Relationship Id="rId10" Type="http://schemas.openxmlformats.org/officeDocument/2006/relationships/image" Target="../media/image27.png"/><Relationship Id="rId4" Type="http://schemas.openxmlformats.org/officeDocument/2006/relationships/image" Target="../media/image43.png"/><Relationship Id="rId9" Type="http://schemas.openxmlformats.org/officeDocument/2006/relationships/image" Target="../media/image4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13" Type="http://schemas.openxmlformats.org/officeDocument/2006/relationships/diagramQuickStyle" Target="../diagrams/quickStyle4.xml"/><Relationship Id="rId3" Type="http://schemas.openxmlformats.org/officeDocument/2006/relationships/chart" Target="../charts/chart4.xml"/><Relationship Id="rId7" Type="http://schemas.openxmlformats.org/officeDocument/2006/relationships/diagramLayout" Target="../diagrams/layout3.xml"/><Relationship Id="rId12" Type="http://schemas.openxmlformats.org/officeDocument/2006/relationships/diagramLayout" Target="../diagrams/layou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3.xml"/><Relationship Id="rId11" Type="http://schemas.openxmlformats.org/officeDocument/2006/relationships/diagramData" Target="../diagrams/data4.xml"/><Relationship Id="rId5" Type="http://schemas.openxmlformats.org/officeDocument/2006/relationships/image" Target="../media/image44.svg"/><Relationship Id="rId15" Type="http://schemas.microsoft.com/office/2007/relationships/diagramDrawing" Target="../diagrams/drawing4.xml"/><Relationship Id="rId10" Type="http://schemas.microsoft.com/office/2007/relationships/diagramDrawing" Target="../diagrams/drawing3.xml"/><Relationship Id="rId4" Type="http://schemas.openxmlformats.org/officeDocument/2006/relationships/image" Target="../media/image43.png"/><Relationship Id="rId9" Type="http://schemas.openxmlformats.org/officeDocument/2006/relationships/diagramColors" Target="../diagrams/colors3.xml"/><Relationship Id="rId14" Type="http://schemas.openxmlformats.org/officeDocument/2006/relationships/diagramColors" Target="../diagrams/colors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13" Type="http://schemas.openxmlformats.org/officeDocument/2006/relationships/diagramQuickStyle" Target="../diagrams/quickStyle6.xml"/><Relationship Id="rId3" Type="http://schemas.openxmlformats.org/officeDocument/2006/relationships/image" Target="../media/image45.png"/><Relationship Id="rId7" Type="http://schemas.openxmlformats.org/officeDocument/2006/relationships/diagramLayout" Target="../diagrams/layout5.xml"/><Relationship Id="rId12" Type="http://schemas.openxmlformats.org/officeDocument/2006/relationships/diagramLayout" Target="../diagrams/layou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5.xml"/><Relationship Id="rId11" Type="http://schemas.openxmlformats.org/officeDocument/2006/relationships/diagramData" Target="../diagrams/data6.xml"/><Relationship Id="rId5" Type="http://schemas.openxmlformats.org/officeDocument/2006/relationships/chart" Target="../charts/chart5.xml"/><Relationship Id="rId15" Type="http://schemas.microsoft.com/office/2007/relationships/diagramDrawing" Target="../diagrams/drawing6.xml"/><Relationship Id="rId10" Type="http://schemas.microsoft.com/office/2007/relationships/diagramDrawing" Target="../diagrams/drawing5.xml"/><Relationship Id="rId4" Type="http://schemas.openxmlformats.org/officeDocument/2006/relationships/image" Target="../media/image46.svg"/><Relationship Id="rId9" Type="http://schemas.openxmlformats.org/officeDocument/2006/relationships/diagramColors" Target="../diagrams/colors5.xml"/><Relationship Id="rId14" Type="http://schemas.openxmlformats.org/officeDocument/2006/relationships/diagramColors" Target="../diagrams/colors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3" Type="http://schemas.openxmlformats.org/officeDocument/2006/relationships/image" Target="../media/image47.png"/><Relationship Id="rId7" Type="http://schemas.openxmlformats.org/officeDocument/2006/relationships/diagramLayout" Target="../diagrams/layou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7.xml"/><Relationship Id="rId5" Type="http://schemas.openxmlformats.org/officeDocument/2006/relationships/chart" Target="../charts/chart6.xml"/><Relationship Id="rId10" Type="http://schemas.microsoft.com/office/2007/relationships/diagramDrawing" Target="../diagrams/drawing7.xml"/><Relationship Id="rId4" Type="http://schemas.openxmlformats.org/officeDocument/2006/relationships/image" Target="../media/image48.svg"/><Relationship Id="rId9" Type="http://schemas.openxmlformats.org/officeDocument/2006/relationships/diagramColors" Target="../diagrams/colors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DEED’s Economic Development Resources</a:t>
            </a: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78D88C5C-4D6C-485C-8F99-54026A15B9D4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98" b="8398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Catalina Valencia, Executive Director of Business Development</a:t>
            </a: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6337653" y="6336554"/>
            <a:ext cx="5587647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mn.gov/deed</a:t>
            </a:r>
          </a:p>
        </p:txBody>
      </p:sp>
    </p:spTree>
    <p:extLst>
      <p:ext uri="{BB962C8B-B14F-4D97-AF65-F5344CB8AC3E}">
        <p14:creationId xmlns:p14="http://schemas.microsoft.com/office/powerpoint/2010/main" val="1686907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200" b="1" dirty="0"/>
              <a:t>Catalina Valencia</a:t>
            </a:r>
          </a:p>
          <a:p>
            <a:r>
              <a:rPr lang="en-US" sz="2800" i="1" dirty="0"/>
              <a:t>Catalina.valencia@state.mn.us</a:t>
            </a:r>
          </a:p>
        </p:txBody>
      </p:sp>
    </p:spTree>
    <p:extLst>
      <p:ext uri="{BB962C8B-B14F-4D97-AF65-F5344CB8AC3E}">
        <p14:creationId xmlns:p14="http://schemas.microsoft.com/office/powerpoint/2010/main" val="242918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90A06-9880-4639-AEBF-BDC735AE5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DEED’s Service Pillars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45B43C4-59C0-44EE-9451-79A9624594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04443" y="1593850"/>
            <a:ext cx="4583113" cy="4583113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190FA8-95C2-40EC-8C33-7491A7333B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mn.gov/deed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260644-9569-4B32-9911-51A626592222}"/>
              </a:ext>
            </a:extLst>
          </p:cNvPr>
          <p:cNvSpPr txBox="1"/>
          <p:nvPr/>
        </p:nvSpPr>
        <p:spPr>
          <a:xfrm rot="4508344">
            <a:off x="6113861" y="4239329"/>
            <a:ext cx="27021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2000" b="1"/>
            </a:lvl1pPr>
          </a:lstStyle>
          <a:p>
            <a:r>
              <a:rPr lang="en-US" dirty="0"/>
              <a:t>Economic Development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BBC80F-E857-43C0-9444-09FCB8999AB6}"/>
              </a:ext>
            </a:extLst>
          </p:cNvPr>
          <p:cNvSpPr txBox="1"/>
          <p:nvPr/>
        </p:nvSpPr>
        <p:spPr>
          <a:xfrm rot="16200000">
            <a:off x="4399726" y="4317749"/>
            <a:ext cx="27980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2000" b="1"/>
            </a:lvl1pPr>
          </a:lstStyle>
          <a:p>
            <a:r>
              <a:rPr lang="en-US" dirty="0"/>
              <a:t>Workforce Development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D665FE-7E15-4FBA-AC56-7A66C34C64F6}"/>
              </a:ext>
            </a:extLst>
          </p:cNvPr>
          <p:cNvSpPr txBox="1"/>
          <p:nvPr/>
        </p:nvSpPr>
        <p:spPr>
          <a:xfrm rot="17122756">
            <a:off x="3621628" y="4148292"/>
            <a:ext cx="22275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Workforce Services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9F9FF3-D1CE-4CF2-8602-011918291CA9}"/>
              </a:ext>
            </a:extLst>
          </p:cNvPr>
          <p:cNvSpPr/>
          <p:nvPr/>
        </p:nvSpPr>
        <p:spPr>
          <a:xfrm>
            <a:off x="4247147" y="3082192"/>
            <a:ext cx="2077453" cy="2834618"/>
          </a:xfrm>
          <a:prstGeom prst="rect">
            <a:avLst/>
          </a:prstGeom>
          <a:noFill/>
          <a:ln w="28575">
            <a:solidFill>
              <a:srgbClr val="78BE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13D32B-A585-4553-94C6-4A22E10ADA5C}"/>
              </a:ext>
            </a:extLst>
          </p:cNvPr>
          <p:cNvSpPr/>
          <p:nvPr/>
        </p:nvSpPr>
        <p:spPr>
          <a:xfrm>
            <a:off x="6541774" y="3082191"/>
            <a:ext cx="1429175" cy="2834618"/>
          </a:xfrm>
          <a:prstGeom prst="rect">
            <a:avLst/>
          </a:prstGeom>
          <a:noFill/>
          <a:ln w="28575">
            <a:solidFill>
              <a:srgbClr val="78BE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6DFDCD-49CA-40AA-B1D4-20399F6F25DD}"/>
              </a:ext>
            </a:extLst>
          </p:cNvPr>
          <p:cNvSpPr txBox="1"/>
          <p:nvPr/>
        </p:nvSpPr>
        <p:spPr>
          <a:xfrm>
            <a:off x="1345903" y="3082191"/>
            <a:ext cx="29012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Job Seekers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Recently unemployed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CareerForce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Blind or visually impaired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People with disabilities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Veterans' employment programs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2E303A-0AEE-4F4B-BC7E-DC8870C17A55}"/>
              </a:ext>
            </a:extLst>
          </p:cNvPr>
          <p:cNvSpPr txBox="1"/>
          <p:nvPr/>
        </p:nvSpPr>
        <p:spPr>
          <a:xfrm>
            <a:off x="8004815" y="3082191"/>
            <a:ext cx="34646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Businesses &amp; Communities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Starting a business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Exporting and trade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Locate and expand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Finding and training workers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Business financing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Community financing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Broadband development</a:t>
            </a:r>
          </a:p>
        </p:txBody>
      </p:sp>
    </p:spTree>
    <p:extLst>
      <p:ext uri="{BB962C8B-B14F-4D97-AF65-F5344CB8AC3E}">
        <p14:creationId xmlns:p14="http://schemas.microsoft.com/office/powerpoint/2010/main" val="3976554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1DBEFB6-291D-424C-9734-4B19184FA6E0}"/>
              </a:ext>
            </a:extLst>
          </p:cNvPr>
          <p:cNvSpPr/>
          <p:nvPr/>
        </p:nvSpPr>
        <p:spPr>
          <a:xfrm>
            <a:off x="6541774" y="3082191"/>
            <a:ext cx="1429175" cy="2834618"/>
          </a:xfrm>
          <a:prstGeom prst="rect">
            <a:avLst/>
          </a:prstGeom>
          <a:solidFill>
            <a:srgbClr val="78BE21"/>
          </a:solidFill>
          <a:ln w="28575">
            <a:solidFill>
              <a:srgbClr val="78BE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45B43C4-59C0-44EE-9451-79A9624594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04443" y="1593850"/>
            <a:ext cx="4583113" cy="458311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490A06-9880-4639-AEBF-BDC735AE5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Development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190FA8-95C2-40EC-8C33-7491A7333B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mn.gov/deed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260644-9569-4B32-9911-51A626592222}"/>
              </a:ext>
            </a:extLst>
          </p:cNvPr>
          <p:cNvSpPr txBox="1"/>
          <p:nvPr/>
        </p:nvSpPr>
        <p:spPr>
          <a:xfrm rot="4508344">
            <a:off x="6113861" y="4239329"/>
            <a:ext cx="27021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2000" b="1"/>
            </a:lvl1pPr>
          </a:lstStyle>
          <a:p>
            <a:r>
              <a:rPr lang="en-US" dirty="0"/>
              <a:t>Economic Development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636CFFD-ED0C-4601-A753-27D5CEC7E92F}"/>
              </a:ext>
            </a:extLst>
          </p:cNvPr>
          <p:cNvSpPr/>
          <p:nvPr/>
        </p:nvSpPr>
        <p:spPr>
          <a:xfrm>
            <a:off x="8004816" y="3082191"/>
            <a:ext cx="3464694" cy="2834618"/>
          </a:xfrm>
          <a:prstGeom prst="rect">
            <a:avLst/>
          </a:prstGeom>
          <a:solidFill>
            <a:srgbClr val="78B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u="sng" dirty="0">
                <a:solidFill>
                  <a:schemeClr val="tx1"/>
                </a:solidFill>
              </a:rPr>
              <a:t>Businesses &amp; Communities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Starting a business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Exporting and trade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Locate and expand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Finding and training workers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Business financing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Community financing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Broadband development</a:t>
            </a:r>
          </a:p>
        </p:txBody>
      </p:sp>
    </p:spTree>
    <p:extLst>
      <p:ext uri="{BB962C8B-B14F-4D97-AF65-F5344CB8AC3E}">
        <p14:creationId xmlns:p14="http://schemas.microsoft.com/office/powerpoint/2010/main" val="2144906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BF113EA4-2A1A-4099-91FA-662FF8BB27AE}"/>
              </a:ext>
            </a:extLst>
          </p:cNvPr>
          <p:cNvSpPr/>
          <p:nvPr/>
        </p:nvSpPr>
        <p:spPr>
          <a:xfrm>
            <a:off x="9558003" y="2503964"/>
            <a:ext cx="1660849" cy="250136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LIFE CYCLE EXTENSION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C59B855-E1E5-42F5-AD49-D3088CF271C9}"/>
              </a:ext>
            </a:extLst>
          </p:cNvPr>
          <p:cNvSpPr/>
          <p:nvPr/>
        </p:nvSpPr>
        <p:spPr>
          <a:xfrm>
            <a:off x="1203648" y="2503968"/>
            <a:ext cx="1660849" cy="250136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DEVELOPMENT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3738F97-80FA-4BA2-B2D6-D312336608CF}"/>
              </a:ext>
            </a:extLst>
          </p:cNvPr>
          <p:cNvSpPr/>
          <p:nvPr/>
        </p:nvSpPr>
        <p:spPr>
          <a:xfrm>
            <a:off x="2870760" y="2503961"/>
            <a:ext cx="1660849" cy="250136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STARTUP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CE514B7-679F-4D3D-A62F-B98F28629E95}"/>
              </a:ext>
            </a:extLst>
          </p:cNvPr>
          <p:cNvSpPr/>
          <p:nvPr/>
        </p:nvSpPr>
        <p:spPr>
          <a:xfrm>
            <a:off x="4537872" y="2503954"/>
            <a:ext cx="1660849" cy="250136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GROWTH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07462E7-F048-4DF1-ACAE-14B1153BEC30}"/>
              </a:ext>
            </a:extLst>
          </p:cNvPr>
          <p:cNvSpPr/>
          <p:nvPr/>
        </p:nvSpPr>
        <p:spPr>
          <a:xfrm>
            <a:off x="6211250" y="2503964"/>
            <a:ext cx="1660849" cy="250136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EXPANSION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B535990-5C60-4E64-8D87-DDC384628758}"/>
              </a:ext>
            </a:extLst>
          </p:cNvPr>
          <p:cNvSpPr/>
          <p:nvPr/>
        </p:nvSpPr>
        <p:spPr>
          <a:xfrm>
            <a:off x="7884625" y="2503954"/>
            <a:ext cx="1660849" cy="250136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MATURITY</a:t>
            </a:r>
          </a:p>
        </p:txBody>
      </p:sp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266F39D0-F31D-428F-B4B6-0515FE92C5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4624947"/>
              </p:ext>
            </p:extLst>
          </p:nvPr>
        </p:nvGraphicFramePr>
        <p:xfrm>
          <a:off x="838200" y="1903165"/>
          <a:ext cx="10515600" cy="3673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AFF9FE8-65E9-48F9-959C-6F172C4E4C69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lIns="0" tIns="45720" rIns="0" bIns="45720" rtlCol="0" anchor="ctr">
            <a:normAutofit/>
          </a:bodyPr>
          <a:lstStyle/>
          <a:p>
            <a:pPr algn="r"/>
            <a:r>
              <a:rPr lang="en-US" sz="3600" b="0" dirty="0"/>
              <a:t>Economic Development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248754-E422-4DFA-9266-1CF3BEF539A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black">
          <a:xfrm>
            <a:off x="10729913" y="6356350"/>
            <a:ext cx="14620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F63A3B-78C7-47BE-AE5E-E10140E0464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6" name="Arrow: Pentagon 15">
            <a:extLst>
              <a:ext uri="{FF2B5EF4-FFF2-40B4-BE49-F238E27FC236}">
                <a16:creationId xmlns:a16="http://schemas.microsoft.com/office/drawing/2014/main" id="{71D98BBA-8746-42F1-9BD4-037A7FF8B1B9}"/>
              </a:ext>
            </a:extLst>
          </p:cNvPr>
          <p:cNvSpPr/>
          <p:nvPr/>
        </p:nvSpPr>
        <p:spPr>
          <a:xfrm>
            <a:off x="1285784" y="3835262"/>
            <a:ext cx="3237115" cy="472592"/>
          </a:xfrm>
          <a:prstGeom prst="homePlate">
            <a:avLst/>
          </a:prstGeom>
          <a:solidFill>
            <a:schemeClr val="bg1">
              <a:alpha val="50196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marL="176213" indent="-176213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en-US" sz="1400" b="1" dirty="0">
                <a:cs typeface="Calibri"/>
              </a:rPr>
              <a:t>Launch your startup</a:t>
            </a:r>
            <a:r>
              <a:rPr lang="en-US" sz="1400" dirty="0">
                <a:cs typeface="Calibri"/>
              </a:rPr>
              <a:t>: Launch MN</a:t>
            </a:r>
          </a:p>
        </p:txBody>
      </p:sp>
      <p:sp>
        <p:nvSpPr>
          <p:cNvPr id="18" name="Arrow: Pentagon 17">
            <a:extLst>
              <a:ext uri="{FF2B5EF4-FFF2-40B4-BE49-F238E27FC236}">
                <a16:creationId xmlns:a16="http://schemas.microsoft.com/office/drawing/2014/main" id="{A561075B-52BF-4DCC-9254-FD2CA4A17C87}"/>
              </a:ext>
            </a:extLst>
          </p:cNvPr>
          <p:cNvSpPr/>
          <p:nvPr/>
        </p:nvSpPr>
        <p:spPr>
          <a:xfrm>
            <a:off x="1283055" y="4385258"/>
            <a:ext cx="3231601" cy="472592"/>
          </a:xfrm>
          <a:prstGeom prst="homePlate">
            <a:avLst/>
          </a:prstGeom>
          <a:solidFill>
            <a:schemeClr val="bg1">
              <a:alpha val="50196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marL="176213" indent="-176213"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</a:pPr>
            <a:r>
              <a:rPr lang="en-US" sz="1400" b="1" dirty="0">
                <a:cs typeface="Calibri"/>
              </a:rPr>
              <a:t>Grow your small business</a:t>
            </a:r>
            <a:r>
              <a:rPr lang="en-US" sz="1400" dirty="0">
                <a:cs typeface="Calibri"/>
              </a:rPr>
              <a:t>: Partnerships, </a:t>
            </a:r>
            <a:r>
              <a:rPr lang="en-US" sz="1400" dirty="0" err="1">
                <a:cs typeface="Calibri"/>
              </a:rPr>
              <a:t>MnSBDC</a:t>
            </a:r>
            <a:r>
              <a:rPr lang="en-US" sz="1400" dirty="0">
                <a:cs typeface="Calibri"/>
              </a:rPr>
              <a:t>, SBAO</a:t>
            </a:r>
          </a:p>
        </p:txBody>
      </p:sp>
      <p:sp>
        <p:nvSpPr>
          <p:cNvPr id="20" name="Arrow: Pentagon 19">
            <a:extLst>
              <a:ext uri="{FF2B5EF4-FFF2-40B4-BE49-F238E27FC236}">
                <a16:creationId xmlns:a16="http://schemas.microsoft.com/office/drawing/2014/main" id="{3984EE1A-748A-4B79-92D3-B6E9EFA89523}"/>
              </a:ext>
            </a:extLst>
          </p:cNvPr>
          <p:cNvSpPr/>
          <p:nvPr/>
        </p:nvSpPr>
        <p:spPr>
          <a:xfrm>
            <a:off x="4601615" y="2867302"/>
            <a:ext cx="6542217" cy="304135"/>
          </a:xfrm>
          <a:prstGeom prst="homePlate">
            <a:avLst/>
          </a:prstGeom>
          <a:solidFill>
            <a:schemeClr val="bg1">
              <a:alpha val="50196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marL="176213" indent="-176213">
              <a:buBlip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</a:buBlip>
            </a:pPr>
            <a:r>
              <a:rPr lang="en-US" sz="1400" b="1" dirty="0"/>
              <a:t>Reach global markets</a:t>
            </a:r>
            <a:r>
              <a:rPr lang="en-US" sz="1400" dirty="0"/>
              <a:t>: MTO</a:t>
            </a:r>
          </a:p>
        </p:txBody>
      </p:sp>
      <p:sp>
        <p:nvSpPr>
          <p:cNvPr id="29" name="Arrow: Pentagon 28">
            <a:extLst>
              <a:ext uri="{FF2B5EF4-FFF2-40B4-BE49-F238E27FC236}">
                <a16:creationId xmlns:a16="http://schemas.microsoft.com/office/drawing/2014/main" id="{59818D97-4837-4473-A965-240780AA1096}"/>
              </a:ext>
            </a:extLst>
          </p:cNvPr>
          <p:cNvSpPr/>
          <p:nvPr/>
        </p:nvSpPr>
        <p:spPr>
          <a:xfrm>
            <a:off x="4607878" y="3235750"/>
            <a:ext cx="6542217" cy="304135"/>
          </a:xfrm>
          <a:prstGeom prst="homePlate">
            <a:avLst/>
          </a:prstGeom>
          <a:solidFill>
            <a:schemeClr val="bg1">
              <a:alpha val="50196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marL="176213" indent="-176213">
              <a:buBlip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</a:buBlip>
            </a:pPr>
            <a:r>
              <a:rPr lang="en-US" sz="1400" b="1" dirty="0"/>
              <a:t>Locate &amp; expand your business</a:t>
            </a:r>
            <a:r>
              <a:rPr lang="en-US" sz="1400" dirty="0"/>
              <a:t>: Office of Business Development</a:t>
            </a:r>
          </a:p>
        </p:txBody>
      </p:sp>
      <p:sp>
        <p:nvSpPr>
          <p:cNvPr id="31" name="Arrow: Pentagon 30">
            <a:extLst>
              <a:ext uri="{FF2B5EF4-FFF2-40B4-BE49-F238E27FC236}">
                <a16:creationId xmlns:a16="http://schemas.microsoft.com/office/drawing/2014/main" id="{B8A6DB60-027D-4608-B205-9B1114775E39}"/>
              </a:ext>
            </a:extLst>
          </p:cNvPr>
          <p:cNvSpPr/>
          <p:nvPr/>
        </p:nvSpPr>
        <p:spPr>
          <a:xfrm>
            <a:off x="1207460" y="5713698"/>
            <a:ext cx="10011392" cy="304135"/>
          </a:xfrm>
          <a:prstGeom prst="homePlate">
            <a:avLst/>
          </a:prstGeom>
          <a:solidFill>
            <a:srgbClr val="FFFFCC"/>
          </a:solidFill>
          <a:ln>
            <a:solidFill>
              <a:srgbClr val="0087F4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marL="176213" indent="-176213">
              <a:buBlip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</a:buBlip>
            </a:pPr>
            <a:r>
              <a:rPr lang="en-US" sz="1400" b="1" dirty="0"/>
              <a:t>Find, develop &amp; train great talent</a:t>
            </a:r>
            <a:r>
              <a:rPr lang="en-US" sz="1400" dirty="0"/>
              <a:t>: MJSP, WSC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3D4B5E8-FB35-4C0D-84CA-657AD91601DE}"/>
              </a:ext>
            </a:extLst>
          </p:cNvPr>
          <p:cNvSpPr txBox="1"/>
          <p:nvPr/>
        </p:nvSpPr>
        <p:spPr>
          <a:xfrm>
            <a:off x="838200" y="1299225"/>
            <a:ext cx="10515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0" dirty="0"/>
              <a:t>DEED’s Economic Development assists </a:t>
            </a:r>
            <a:r>
              <a:rPr lang="en-US" sz="2000" b="1" dirty="0"/>
              <a:t>communities</a:t>
            </a:r>
            <a:r>
              <a:rPr lang="en-US" sz="2000" b="0" dirty="0"/>
              <a:t> and </a:t>
            </a:r>
            <a:r>
              <a:rPr lang="en-US" sz="2000" b="1" dirty="0"/>
              <a:t>businesses</a:t>
            </a:r>
            <a:r>
              <a:rPr lang="en-US" sz="2000" b="0" dirty="0"/>
              <a:t> of any size and at every stage of their lifecycle. We support businesses and communities across the State, including those impacted by power plant closures.</a:t>
            </a:r>
            <a:endParaRPr lang="en-US" sz="2000" dirty="0"/>
          </a:p>
        </p:txBody>
      </p:sp>
      <p:sp>
        <p:nvSpPr>
          <p:cNvPr id="40" name="Arrow: Pentagon 39">
            <a:extLst>
              <a:ext uri="{FF2B5EF4-FFF2-40B4-BE49-F238E27FC236}">
                <a16:creationId xmlns:a16="http://schemas.microsoft.com/office/drawing/2014/main" id="{AD97AEE5-53F1-4A51-BEB7-7EF35313DAC1}"/>
              </a:ext>
            </a:extLst>
          </p:cNvPr>
          <p:cNvSpPr/>
          <p:nvPr/>
        </p:nvSpPr>
        <p:spPr>
          <a:xfrm>
            <a:off x="1203648" y="5051831"/>
            <a:ext cx="10015204" cy="301816"/>
          </a:xfrm>
          <a:prstGeom prst="homePlate">
            <a:avLst/>
          </a:prstGeom>
          <a:solidFill>
            <a:srgbClr val="FFFFCC"/>
          </a:solidFill>
          <a:ln>
            <a:solidFill>
              <a:srgbClr val="0087F4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176213" indent="-176213">
              <a:buBlip>
                <a:blip r:embed="rId14">
                  <a:extLs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</a:buBlip>
            </a:pPr>
            <a:r>
              <a:rPr lang="en-US" sz="1400" b="1" dirty="0"/>
              <a:t>Business development funding</a:t>
            </a:r>
            <a:r>
              <a:rPr lang="en-US" sz="1400" dirty="0"/>
              <a:t>: Office of Business Finance</a:t>
            </a:r>
          </a:p>
        </p:txBody>
      </p:sp>
      <p:sp>
        <p:nvSpPr>
          <p:cNvPr id="32" name="Arrow: Pentagon 31">
            <a:extLst>
              <a:ext uri="{FF2B5EF4-FFF2-40B4-BE49-F238E27FC236}">
                <a16:creationId xmlns:a16="http://schemas.microsoft.com/office/drawing/2014/main" id="{69C194D4-3A1F-463E-A7E9-2769BC28410D}"/>
              </a:ext>
            </a:extLst>
          </p:cNvPr>
          <p:cNvSpPr/>
          <p:nvPr/>
        </p:nvSpPr>
        <p:spPr>
          <a:xfrm>
            <a:off x="1203648" y="5374514"/>
            <a:ext cx="10015204" cy="301816"/>
          </a:xfrm>
          <a:prstGeom prst="homePlate">
            <a:avLst/>
          </a:prstGeom>
          <a:solidFill>
            <a:srgbClr val="FFFFCC"/>
          </a:solidFill>
          <a:ln>
            <a:solidFill>
              <a:srgbClr val="0087F4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Blip>
                <a:blip r:embed="rId16">
                  <a:extLs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</a:buBlip>
            </a:pPr>
            <a:r>
              <a:rPr lang="en-US" sz="1400" b="1" dirty="0"/>
              <a:t>Community development funding</a:t>
            </a:r>
            <a:r>
              <a:rPr lang="en-US" sz="1400" dirty="0"/>
              <a:t>: Office of Community Finance</a:t>
            </a:r>
          </a:p>
        </p:txBody>
      </p:sp>
      <p:sp>
        <p:nvSpPr>
          <p:cNvPr id="39" name="Arrow: Pentagon 38">
            <a:extLst>
              <a:ext uri="{FF2B5EF4-FFF2-40B4-BE49-F238E27FC236}">
                <a16:creationId xmlns:a16="http://schemas.microsoft.com/office/drawing/2014/main" id="{76F29261-224E-4662-B22A-A6F49E540C63}"/>
              </a:ext>
            </a:extLst>
          </p:cNvPr>
          <p:cNvSpPr/>
          <p:nvPr/>
        </p:nvSpPr>
        <p:spPr>
          <a:xfrm>
            <a:off x="1203648" y="6041316"/>
            <a:ext cx="10015204" cy="301816"/>
          </a:xfrm>
          <a:prstGeom prst="homePlate">
            <a:avLst/>
          </a:prstGeom>
          <a:solidFill>
            <a:srgbClr val="FFFFCC"/>
          </a:solidFill>
          <a:ln>
            <a:solidFill>
              <a:srgbClr val="0087F4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Blip>
                <a:blip r:embed="rId18">
                  <a:extLst>
                    <a:ext uri="{96DAC541-7B7A-43D3-8B79-37D633B846F1}">
                      <asvg:svgBlip xmlns:asvg="http://schemas.microsoft.com/office/drawing/2016/SVG/main" r:embed="rId19"/>
                    </a:ext>
                  </a:extLst>
                </a:blip>
              </a:buBlip>
            </a:pPr>
            <a:r>
              <a:rPr lang="en-US" sz="1400" b="1" dirty="0"/>
              <a:t>Broadband development funding</a:t>
            </a:r>
            <a:r>
              <a:rPr lang="en-US" sz="1400" dirty="0"/>
              <a:t>: Office of Broadband Development</a:t>
            </a:r>
          </a:p>
        </p:txBody>
      </p:sp>
    </p:spTree>
    <p:extLst>
      <p:ext uri="{BB962C8B-B14F-4D97-AF65-F5344CB8AC3E}">
        <p14:creationId xmlns:p14="http://schemas.microsoft.com/office/powerpoint/2010/main" val="3573813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BF113EA4-2A1A-4099-91FA-662FF8BB27AE}"/>
              </a:ext>
            </a:extLst>
          </p:cNvPr>
          <p:cNvSpPr/>
          <p:nvPr/>
        </p:nvSpPr>
        <p:spPr>
          <a:xfrm>
            <a:off x="9558003" y="2300761"/>
            <a:ext cx="1660849" cy="371903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LIFE CYCLE EXTENSION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C59B855-E1E5-42F5-AD49-D3088CF271C9}"/>
              </a:ext>
            </a:extLst>
          </p:cNvPr>
          <p:cNvSpPr/>
          <p:nvPr/>
        </p:nvSpPr>
        <p:spPr>
          <a:xfrm>
            <a:off x="1203648" y="2300765"/>
            <a:ext cx="1660849" cy="371903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DEVELOPMENT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3738F97-80FA-4BA2-B2D6-D312336608CF}"/>
              </a:ext>
            </a:extLst>
          </p:cNvPr>
          <p:cNvSpPr/>
          <p:nvPr/>
        </p:nvSpPr>
        <p:spPr>
          <a:xfrm>
            <a:off x="2870760" y="2300758"/>
            <a:ext cx="1660849" cy="371904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STARTUP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CE514B7-679F-4D3D-A62F-B98F28629E95}"/>
              </a:ext>
            </a:extLst>
          </p:cNvPr>
          <p:cNvSpPr/>
          <p:nvPr/>
        </p:nvSpPr>
        <p:spPr>
          <a:xfrm>
            <a:off x="4537872" y="2300751"/>
            <a:ext cx="1660849" cy="371904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GROWTH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07462E7-F048-4DF1-ACAE-14B1153BEC30}"/>
              </a:ext>
            </a:extLst>
          </p:cNvPr>
          <p:cNvSpPr/>
          <p:nvPr/>
        </p:nvSpPr>
        <p:spPr>
          <a:xfrm>
            <a:off x="6211250" y="2300761"/>
            <a:ext cx="1660849" cy="371904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EXPANSION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B535990-5C60-4E64-8D87-DDC384628758}"/>
              </a:ext>
            </a:extLst>
          </p:cNvPr>
          <p:cNvSpPr/>
          <p:nvPr/>
        </p:nvSpPr>
        <p:spPr>
          <a:xfrm>
            <a:off x="7884625" y="2300751"/>
            <a:ext cx="1660849" cy="371904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MATURITY</a:t>
            </a:r>
          </a:p>
        </p:txBody>
      </p:sp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266F39D0-F31D-428F-B4B6-0515FE92C5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0836180"/>
              </p:ext>
            </p:extLst>
          </p:nvPr>
        </p:nvGraphicFramePr>
        <p:xfrm>
          <a:off x="838200" y="1699962"/>
          <a:ext cx="10515600" cy="5158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AFF9FE8-65E9-48F9-959C-6F172C4E4C69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lIns="0" tIns="45720" rIns="0" bIns="45720" rtlCol="0" anchor="ctr">
            <a:normAutofit/>
          </a:bodyPr>
          <a:lstStyle/>
          <a:p>
            <a:pPr algn="r"/>
            <a:r>
              <a:rPr lang="en-US" sz="3600" b="0" dirty="0"/>
              <a:t>Technical Assistance &amp; Guidance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248754-E422-4DFA-9266-1CF3BEF539A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black">
          <a:xfrm>
            <a:off x="10729913" y="6356350"/>
            <a:ext cx="14620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F63A3B-78C7-47BE-AE5E-E10140E0464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3D4B5E8-FB35-4C0D-84CA-657AD91601DE}"/>
              </a:ext>
            </a:extLst>
          </p:cNvPr>
          <p:cNvSpPr txBox="1"/>
          <p:nvPr/>
        </p:nvSpPr>
        <p:spPr>
          <a:xfrm>
            <a:off x="838200" y="1299225"/>
            <a:ext cx="10515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0" dirty="0"/>
              <a:t>We provide </a:t>
            </a:r>
            <a:r>
              <a:rPr lang="en-US" sz="2000" b="1" dirty="0"/>
              <a:t>technical assistance </a:t>
            </a:r>
            <a:r>
              <a:rPr lang="en-US" sz="2000" b="0" dirty="0"/>
              <a:t>and </a:t>
            </a:r>
            <a:r>
              <a:rPr lang="en-US" sz="2000" b="1" dirty="0"/>
              <a:t>guidance</a:t>
            </a:r>
            <a:r>
              <a:rPr lang="en-US" sz="2000" b="0" dirty="0"/>
              <a:t> to help address the needs of </a:t>
            </a:r>
            <a:r>
              <a:rPr lang="en-US" sz="2000" b="1" dirty="0"/>
              <a:t>entrepreneurs</a:t>
            </a:r>
            <a:r>
              <a:rPr lang="en-US" sz="2000" b="0" dirty="0"/>
              <a:t> and </a:t>
            </a:r>
            <a:r>
              <a:rPr lang="en-US" sz="2000" b="1" dirty="0"/>
              <a:t>businesses</a:t>
            </a:r>
            <a:r>
              <a:rPr lang="en-US" sz="2000" b="0" dirty="0"/>
              <a:t> at different </a:t>
            </a:r>
            <a:r>
              <a:rPr lang="en-US" sz="2000" dirty="0"/>
              <a:t>stages in their lifecycle.</a:t>
            </a:r>
            <a:r>
              <a:rPr lang="en-US" sz="2000" b="0" dirty="0"/>
              <a:t> </a:t>
            </a:r>
            <a:endParaRPr lang="en-US" sz="2000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1B3C390-3326-404A-9B9C-E2D15FFE45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2711374"/>
              </p:ext>
            </p:extLst>
          </p:nvPr>
        </p:nvGraphicFramePr>
        <p:xfrm>
          <a:off x="1321807" y="2569028"/>
          <a:ext cx="3081118" cy="3352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1" name="Diagram 20">
            <a:extLst>
              <a:ext uri="{FF2B5EF4-FFF2-40B4-BE49-F238E27FC236}">
                <a16:creationId xmlns:a16="http://schemas.microsoft.com/office/drawing/2014/main" id="{C2C7AF57-9018-491B-83BD-9C6B0C6C07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6467191"/>
              </p:ext>
            </p:extLst>
          </p:nvPr>
        </p:nvGraphicFramePr>
        <p:xfrm>
          <a:off x="4670687" y="2569029"/>
          <a:ext cx="6432741" cy="1632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pSp>
        <p:nvGrpSpPr>
          <p:cNvPr id="20" name="Group 19">
            <a:extLst>
              <a:ext uri="{FF2B5EF4-FFF2-40B4-BE49-F238E27FC236}">
                <a16:creationId xmlns:a16="http://schemas.microsoft.com/office/drawing/2014/main" id="{D24CBAAB-8C90-4413-822A-FD0B94F4987F}"/>
              </a:ext>
            </a:extLst>
          </p:cNvPr>
          <p:cNvGrpSpPr/>
          <p:nvPr/>
        </p:nvGrpSpPr>
        <p:grpSpPr>
          <a:xfrm>
            <a:off x="4668254" y="4278981"/>
            <a:ext cx="6432741" cy="789730"/>
            <a:chOff x="0" y="855495"/>
            <a:chExt cx="6432741" cy="777361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8D57A25D-FFBB-4336-938F-DE50178E5136}"/>
                </a:ext>
              </a:extLst>
            </p:cNvPr>
            <p:cNvSpPr/>
            <p:nvPr/>
          </p:nvSpPr>
          <p:spPr>
            <a:xfrm>
              <a:off x="0" y="855495"/>
              <a:ext cx="6432741" cy="777361"/>
            </a:xfrm>
            <a:prstGeom prst="roundRect">
              <a:avLst>
                <a:gd name="adj" fmla="val 10000"/>
              </a:avLst>
            </a:prstGeom>
            <a:solidFill>
              <a:srgbClr val="FFFFFF">
                <a:alpha val="5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endParaRPr lang="en-US"/>
            </a:p>
          </p:txBody>
        </p:sp>
        <p:sp>
          <p:nvSpPr>
            <p:cNvPr id="29" name="Rectangle: Rounded Corners 4">
              <a:extLst>
                <a:ext uri="{FF2B5EF4-FFF2-40B4-BE49-F238E27FC236}">
                  <a16:creationId xmlns:a16="http://schemas.microsoft.com/office/drawing/2014/main" id="{24373418-6EAE-4CD1-B961-BAAA7A695912}"/>
                </a:ext>
              </a:extLst>
            </p:cNvPr>
            <p:cNvSpPr txBox="1"/>
            <p:nvPr/>
          </p:nvSpPr>
          <p:spPr>
            <a:xfrm>
              <a:off x="1364284" y="855495"/>
              <a:ext cx="5068456" cy="777361"/>
            </a:xfrm>
            <a:prstGeom prst="rect">
              <a:avLst/>
            </a:prstGeom>
            <a:noFill/>
            <a:ln w="10795" cap="flat" cmpd="sng" algn="ctr">
              <a:noFill/>
              <a:prstDash val="solid"/>
            </a:ln>
            <a:effectLst/>
          </p:spPr>
          <p:txBody>
            <a:bodyPr spcFirstLastPara="0" vert="horz" wrap="square" lIns="45720" tIns="45720" rIns="45720" bIns="45720" numCol="1" spcCol="1270" anchor="ctr" anchorCtr="0">
              <a:noAutofit/>
            </a:bodyPr>
            <a:lstStyle>
              <a:lvl1pPr>
                <a:defRPr sz="1200" b="1"/>
              </a:lvl1pPr>
            </a:lstStyle>
            <a:p>
              <a:r>
                <a:rPr lang="en-US" dirty="0"/>
                <a:t>Workforce Strategy Consultants – </a:t>
              </a:r>
              <a:r>
                <a:rPr lang="en-US" b="0" dirty="0"/>
                <a:t>offer employers workforce solutions tailored to meet specific business needs through a customized consultation process including strategies around hiring, training, and retaining a skilled diverse workforce.</a:t>
              </a:r>
            </a:p>
          </p:txBody>
        </p:sp>
      </p:grpSp>
      <p:sp>
        <p:nvSpPr>
          <p:cNvPr id="30" name="Rectangle: Rounded Corners 29" descr="Construction worker female with solid fill">
            <a:extLst>
              <a:ext uri="{FF2B5EF4-FFF2-40B4-BE49-F238E27FC236}">
                <a16:creationId xmlns:a16="http://schemas.microsoft.com/office/drawing/2014/main" id="{A8BA9180-8F47-4A13-BE7E-A90A2B60E350}"/>
              </a:ext>
            </a:extLst>
          </p:cNvPr>
          <p:cNvSpPr/>
          <p:nvPr/>
        </p:nvSpPr>
        <p:spPr>
          <a:xfrm>
            <a:off x="5011615" y="4356717"/>
            <a:ext cx="755461" cy="621888"/>
          </a:xfrm>
          <a:prstGeom prst="roundRect">
            <a:avLst>
              <a:gd name="adj" fmla="val 10000"/>
            </a:avLst>
          </a:prstGeom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496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BF113EA4-2A1A-4099-91FA-662FF8BB27AE}"/>
              </a:ext>
            </a:extLst>
          </p:cNvPr>
          <p:cNvSpPr/>
          <p:nvPr/>
        </p:nvSpPr>
        <p:spPr>
          <a:xfrm>
            <a:off x="9558003" y="2300762"/>
            <a:ext cx="1660849" cy="11282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LIFE CYCLE EXTENSION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C59B855-E1E5-42F5-AD49-D3088CF271C9}"/>
              </a:ext>
            </a:extLst>
          </p:cNvPr>
          <p:cNvSpPr/>
          <p:nvPr/>
        </p:nvSpPr>
        <p:spPr>
          <a:xfrm>
            <a:off x="1203648" y="2300766"/>
            <a:ext cx="1660849" cy="11282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DEVELOPMENT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3738F97-80FA-4BA2-B2D6-D312336608CF}"/>
              </a:ext>
            </a:extLst>
          </p:cNvPr>
          <p:cNvSpPr/>
          <p:nvPr/>
        </p:nvSpPr>
        <p:spPr>
          <a:xfrm>
            <a:off x="2870760" y="2300759"/>
            <a:ext cx="1660849" cy="11282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STARTUP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CE514B7-679F-4D3D-A62F-B98F28629E95}"/>
              </a:ext>
            </a:extLst>
          </p:cNvPr>
          <p:cNvSpPr/>
          <p:nvPr/>
        </p:nvSpPr>
        <p:spPr>
          <a:xfrm>
            <a:off x="4537872" y="2300752"/>
            <a:ext cx="1660849" cy="11282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GROWTH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07462E7-F048-4DF1-ACAE-14B1153BEC30}"/>
              </a:ext>
            </a:extLst>
          </p:cNvPr>
          <p:cNvSpPr/>
          <p:nvPr/>
        </p:nvSpPr>
        <p:spPr>
          <a:xfrm>
            <a:off x="6211250" y="2300762"/>
            <a:ext cx="1660849" cy="11282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EXPANSION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B535990-5C60-4E64-8D87-DDC384628758}"/>
              </a:ext>
            </a:extLst>
          </p:cNvPr>
          <p:cNvSpPr/>
          <p:nvPr/>
        </p:nvSpPr>
        <p:spPr>
          <a:xfrm>
            <a:off x="7884625" y="2300752"/>
            <a:ext cx="1660849" cy="11282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MATURITY</a:t>
            </a:r>
          </a:p>
        </p:txBody>
      </p:sp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266F39D0-F31D-428F-B4B6-0515FE92C5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0709017"/>
              </p:ext>
            </p:extLst>
          </p:nvPr>
        </p:nvGraphicFramePr>
        <p:xfrm>
          <a:off x="838200" y="2007111"/>
          <a:ext cx="10515600" cy="1671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AFF9FE8-65E9-48F9-959C-6F172C4E4C69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lIns="0" tIns="45720" rIns="0" bIns="45720" rtlCol="0" anchor="ctr">
            <a:normAutofit/>
          </a:bodyPr>
          <a:lstStyle/>
          <a:p>
            <a:pPr algn="r"/>
            <a:r>
              <a:rPr lang="en-US" sz="3600" b="0" dirty="0"/>
              <a:t>Financia</a:t>
            </a:r>
            <a:r>
              <a:rPr lang="en-US" dirty="0"/>
              <a:t>l Support</a:t>
            </a:r>
            <a:endParaRPr lang="en-US" sz="3600" b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248754-E422-4DFA-9266-1CF3BEF539A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black">
          <a:xfrm>
            <a:off x="10729913" y="6356350"/>
            <a:ext cx="14620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F63A3B-78C7-47BE-AE5E-E10140E0464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8E1AEB5-F65C-43A4-BBD8-A3525BEB0DFA}"/>
              </a:ext>
            </a:extLst>
          </p:cNvPr>
          <p:cNvSpPr/>
          <p:nvPr/>
        </p:nvSpPr>
        <p:spPr>
          <a:xfrm>
            <a:off x="1796143" y="3683577"/>
            <a:ext cx="9422709" cy="494168"/>
          </a:xfrm>
          <a:prstGeom prst="roundRect">
            <a:avLst/>
          </a:prstGeom>
          <a:solidFill>
            <a:srgbClr val="FFFFCC"/>
          </a:solidFill>
          <a:ln>
            <a:solidFill>
              <a:srgbClr val="0087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400" b="1" dirty="0">
                <a:solidFill>
                  <a:srgbClr val="003865"/>
                </a:solidFill>
              </a:rPr>
              <a:t>Business financing </a:t>
            </a:r>
            <a:r>
              <a:rPr lang="en-US" sz="1400" dirty="0">
                <a:solidFill>
                  <a:srgbClr val="003865"/>
                </a:solidFill>
              </a:rPr>
              <a:t>– targeted toward projects that are likely to result in economic growth. Helps stimulate new business development and business expansions while retaining existing jobs and creating new jobs.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DDC08FB7-7197-4528-9B51-AB9C891B52A3}"/>
              </a:ext>
            </a:extLst>
          </p:cNvPr>
          <p:cNvSpPr/>
          <p:nvPr/>
        </p:nvSpPr>
        <p:spPr>
          <a:xfrm>
            <a:off x="1796141" y="4224079"/>
            <a:ext cx="9422709" cy="497821"/>
          </a:xfrm>
          <a:prstGeom prst="roundRect">
            <a:avLst/>
          </a:prstGeom>
          <a:solidFill>
            <a:srgbClr val="FFFFCC"/>
          </a:solidFill>
          <a:ln>
            <a:solidFill>
              <a:srgbClr val="0087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400" b="1" dirty="0">
                <a:solidFill>
                  <a:srgbClr val="003865"/>
                </a:solidFill>
              </a:rPr>
              <a:t>Community financing </a:t>
            </a:r>
            <a:r>
              <a:rPr lang="en-US" sz="1400" dirty="0">
                <a:solidFill>
                  <a:srgbClr val="003865"/>
                </a:solidFill>
              </a:rPr>
              <a:t>– provides financial assistance to communities statewide for projects that help them stay vital and better position them for economic growth.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9C32FF2-9069-4052-BD23-8E5CB5F7A443}"/>
              </a:ext>
            </a:extLst>
          </p:cNvPr>
          <p:cNvSpPr/>
          <p:nvPr/>
        </p:nvSpPr>
        <p:spPr>
          <a:xfrm>
            <a:off x="1796142" y="4764356"/>
            <a:ext cx="9422710" cy="496657"/>
          </a:xfrm>
          <a:prstGeom prst="roundRect">
            <a:avLst/>
          </a:prstGeom>
          <a:solidFill>
            <a:srgbClr val="FFFFCC"/>
          </a:solidFill>
          <a:ln>
            <a:solidFill>
              <a:srgbClr val="0087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/>
            <a:r>
              <a:rPr lang="en-US" sz="1400" b="1" dirty="0">
                <a:solidFill>
                  <a:srgbClr val="003865"/>
                </a:solidFill>
              </a:rPr>
              <a:t>Workforce development &amp; training </a:t>
            </a:r>
            <a:r>
              <a:rPr lang="en-US" sz="1400" dirty="0">
                <a:solidFill>
                  <a:srgbClr val="003865"/>
                </a:solidFill>
              </a:rPr>
              <a:t>–</a:t>
            </a:r>
            <a:r>
              <a:rPr lang="en-US" sz="1400" b="1" dirty="0">
                <a:solidFill>
                  <a:srgbClr val="003865"/>
                </a:solidFill>
              </a:rPr>
              <a:t> </a:t>
            </a:r>
            <a:r>
              <a:rPr lang="en-US" sz="1400" dirty="0">
                <a:solidFill>
                  <a:srgbClr val="003865"/>
                </a:solidFill>
              </a:rPr>
              <a:t>MJSP, offers grants to offset training related expenses incurred by business, industry and educational institutions to meet current and future workforce needs. 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C073F0BB-0E8B-4519-B4BE-77D935BF54AB}"/>
              </a:ext>
            </a:extLst>
          </p:cNvPr>
          <p:cNvSpPr/>
          <p:nvPr/>
        </p:nvSpPr>
        <p:spPr>
          <a:xfrm>
            <a:off x="1796141" y="5310446"/>
            <a:ext cx="9422709" cy="496657"/>
          </a:xfrm>
          <a:prstGeom prst="roundRect">
            <a:avLst/>
          </a:prstGeom>
          <a:solidFill>
            <a:srgbClr val="FFFFCC"/>
          </a:solidFill>
          <a:ln>
            <a:solidFill>
              <a:srgbClr val="0087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400" b="1" dirty="0">
                <a:solidFill>
                  <a:srgbClr val="003865"/>
                </a:solidFill>
              </a:rPr>
              <a:t>Broadband Development </a:t>
            </a:r>
            <a:r>
              <a:rPr lang="en-US" sz="1400" dirty="0">
                <a:solidFill>
                  <a:srgbClr val="003865"/>
                </a:solidFill>
              </a:rPr>
              <a:t>– connects communities, policy-makers, providers, regional support organizations, and state and federal programs with each other and the resources they need to improve broadband access and use in Minnesota. </a:t>
            </a:r>
          </a:p>
        </p:txBody>
      </p:sp>
      <p:sp>
        <p:nvSpPr>
          <p:cNvPr id="6" name="Rectangle: Rounded Corners 5" descr="Dollar with solid fill">
            <a:extLst>
              <a:ext uri="{FF2B5EF4-FFF2-40B4-BE49-F238E27FC236}">
                <a16:creationId xmlns:a16="http://schemas.microsoft.com/office/drawing/2014/main" id="{7CF19A26-28A1-415E-A4BF-EF5FD7EF4E26}"/>
              </a:ext>
            </a:extLst>
          </p:cNvPr>
          <p:cNvSpPr/>
          <p:nvPr/>
        </p:nvSpPr>
        <p:spPr>
          <a:xfrm>
            <a:off x="1203648" y="3683577"/>
            <a:ext cx="516295" cy="498051"/>
          </a:xfrm>
          <a:prstGeom prst="roundRect">
            <a:avLst/>
          </a:prstGeom>
          <a:blipFill dpi="0" rotWithShape="1"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 descr="Neighborhood with solid fill">
            <a:extLst>
              <a:ext uri="{FF2B5EF4-FFF2-40B4-BE49-F238E27FC236}">
                <a16:creationId xmlns:a16="http://schemas.microsoft.com/office/drawing/2014/main" id="{D482AC39-23DF-4A05-898E-32531352B5FF}"/>
              </a:ext>
            </a:extLst>
          </p:cNvPr>
          <p:cNvSpPr/>
          <p:nvPr/>
        </p:nvSpPr>
        <p:spPr>
          <a:xfrm>
            <a:off x="1203647" y="4227848"/>
            <a:ext cx="516295" cy="490285"/>
          </a:xfrm>
          <a:prstGeom prst="roundRect">
            <a:avLst/>
          </a:prstGeom>
          <a:blipFill dpi="0" rotWithShape="1"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: Rounded Corners 35" descr="Construction worker male with solid fill">
            <a:extLst>
              <a:ext uri="{FF2B5EF4-FFF2-40B4-BE49-F238E27FC236}">
                <a16:creationId xmlns:a16="http://schemas.microsoft.com/office/drawing/2014/main" id="{6957EF01-FBF1-4CD3-95B2-5625795269B1}"/>
              </a:ext>
            </a:extLst>
          </p:cNvPr>
          <p:cNvSpPr/>
          <p:nvPr/>
        </p:nvSpPr>
        <p:spPr>
          <a:xfrm>
            <a:off x="1203647" y="4772119"/>
            <a:ext cx="516295" cy="490285"/>
          </a:xfrm>
          <a:prstGeom prst="roundRect">
            <a:avLst/>
          </a:prstGeom>
          <a:blipFill dpi="0" rotWithShape="1">
            <a:blip r:embed="rId8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: Rounded Corners 36" descr="Wireless with solid fill">
            <a:extLst>
              <a:ext uri="{FF2B5EF4-FFF2-40B4-BE49-F238E27FC236}">
                <a16:creationId xmlns:a16="http://schemas.microsoft.com/office/drawing/2014/main" id="{AC7D524A-0236-48B8-9A0A-214C3766141C}"/>
              </a:ext>
            </a:extLst>
          </p:cNvPr>
          <p:cNvSpPr/>
          <p:nvPr/>
        </p:nvSpPr>
        <p:spPr>
          <a:xfrm>
            <a:off x="1203647" y="5316818"/>
            <a:ext cx="516295" cy="490285"/>
          </a:xfrm>
          <a:prstGeom prst="roundRect">
            <a:avLst/>
          </a:prstGeom>
          <a:blipFill dpi="0" rotWithShape="1">
            <a:blip r:embed="rId10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B985917-3215-47F8-805B-06F8C0C3ABD1}"/>
              </a:ext>
            </a:extLst>
          </p:cNvPr>
          <p:cNvSpPr txBox="1"/>
          <p:nvPr/>
        </p:nvSpPr>
        <p:spPr>
          <a:xfrm>
            <a:off x="838200" y="1293119"/>
            <a:ext cx="10515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0" dirty="0"/>
              <a:t>Additionally, we offer </a:t>
            </a:r>
            <a:r>
              <a:rPr lang="en-US" sz="2000" b="1" dirty="0"/>
              <a:t>financial support </a:t>
            </a:r>
            <a:r>
              <a:rPr lang="en-US" sz="2000" dirty="0"/>
              <a:t>in the form of low interest loans and grant programs </a:t>
            </a:r>
            <a:r>
              <a:rPr lang="en-US" sz="2000" b="0" dirty="0"/>
              <a:t>to assist </a:t>
            </a:r>
            <a:r>
              <a:rPr lang="en-US" sz="2000" b="1" dirty="0"/>
              <a:t>communities</a:t>
            </a:r>
            <a:r>
              <a:rPr lang="en-US" sz="2000" b="0" dirty="0"/>
              <a:t> and </a:t>
            </a:r>
            <a:r>
              <a:rPr lang="en-US" sz="2000" b="1" dirty="0"/>
              <a:t>businesses</a:t>
            </a:r>
            <a:r>
              <a:rPr lang="en-US" sz="2000" b="0" dirty="0"/>
              <a:t> in their growth.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3081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BF113EA4-2A1A-4099-91FA-662FF8BB27AE}"/>
              </a:ext>
            </a:extLst>
          </p:cNvPr>
          <p:cNvSpPr/>
          <p:nvPr/>
        </p:nvSpPr>
        <p:spPr>
          <a:xfrm>
            <a:off x="9558003" y="2458808"/>
            <a:ext cx="1660849" cy="88876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LIFE CYCLE EXTENSION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C59B855-E1E5-42F5-AD49-D3088CF271C9}"/>
              </a:ext>
            </a:extLst>
          </p:cNvPr>
          <p:cNvSpPr/>
          <p:nvPr/>
        </p:nvSpPr>
        <p:spPr>
          <a:xfrm>
            <a:off x="1203648" y="2458812"/>
            <a:ext cx="1660849" cy="88876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DEVELOPMENT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3738F97-80FA-4BA2-B2D6-D312336608CF}"/>
              </a:ext>
            </a:extLst>
          </p:cNvPr>
          <p:cNvSpPr/>
          <p:nvPr/>
        </p:nvSpPr>
        <p:spPr>
          <a:xfrm>
            <a:off x="2870760" y="2458805"/>
            <a:ext cx="1660849" cy="88876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STARTUP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CE514B7-679F-4D3D-A62F-B98F28629E95}"/>
              </a:ext>
            </a:extLst>
          </p:cNvPr>
          <p:cNvSpPr/>
          <p:nvPr/>
        </p:nvSpPr>
        <p:spPr>
          <a:xfrm>
            <a:off x="4537872" y="2458798"/>
            <a:ext cx="1660849" cy="88876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GROWTH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07462E7-F048-4DF1-ACAE-14B1153BEC30}"/>
              </a:ext>
            </a:extLst>
          </p:cNvPr>
          <p:cNvSpPr/>
          <p:nvPr/>
        </p:nvSpPr>
        <p:spPr>
          <a:xfrm>
            <a:off x="6211250" y="2458808"/>
            <a:ext cx="1660849" cy="88876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EXPANSION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B535990-5C60-4E64-8D87-DDC384628758}"/>
              </a:ext>
            </a:extLst>
          </p:cNvPr>
          <p:cNvSpPr/>
          <p:nvPr/>
        </p:nvSpPr>
        <p:spPr>
          <a:xfrm>
            <a:off x="7884625" y="2458798"/>
            <a:ext cx="1660849" cy="88876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MATURITY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FF9FE8-65E9-48F9-959C-6F172C4E4C69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lIns="0" tIns="45720" rIns="0" bIns="45720" rtlCol="0" anchor="ctr">
            <a:normAutofit/>
          </a:bodyPr>
          <a:lstStyle/>
          <a:p>
            <a:pPr algn="r"/>
            <a:r>
              <a:rPr lang="en-US" sz="3600" b="0" dirty="0"/>
              <a:t>Business Financing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248754-E422-4DFA-9266-1CF3BEF539A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black">
          <a:xfrm>
            <a:off x="10729913" y="6356350"/>
            <a:ext cx="14620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F63A3B-78C7-47BE-AE5E-E10140E0464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3D4B5E8-FB35-4C0D-84CA-657AD91601DE}"/>
              </a:ext>
            </a:extLst>
          </p:cNvPr>
          <p:cNvSpPr txBox="1"/>
          <p:nvPr/>
        </p:nvSpPr>
        <p:spPr>
          <a:xfrm>
            <a:off x="838200" y="1299225"/>
            <a:ext cx="10515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0" dirty="0"/>
              <a:t>Our </a:t>
            </a:r>
            <a:r>
              <a:rPr lang="en-US" sz="2000" b="1" dirty="0"/>
              <a:t>business financing programs </a:t>
            </a:r>
            <a:r>
              <a:rPr lang="en-US" sz="2000" b="0" dirty="0"/>
              <a:t>help </a:t>
            </a:r>
            <a:r>
              <a:rPr lang="en-US" sz="2000" b="1" dirty="0"/>
              <a:t>companies</a:t>
            </a:r>
            <a:r>
              <a:rPr lang="en-US" sz="2000" b="0" dirty="0"/>
              <a:t> and </a:t>
            </a:r>
            <a:r>
              <a:rPr lang="en-US" sz="2000" b="1" dirty="0"/>
              <a:t>communities</a:t>
            </a:r>
            <a:r>
              <a:rPr lang="en-US" sz="2000" b="0" dirty="0"/>
              <a:t> retain existing jobs and create new high-quality jobs. Not all businesses are eligible. Qualifying companies must meet specific job creation and wage goals.</a:t>
            </a:r>
            <a:endParaRPr lang="en-US" sz="2000" dirty="0"/>
          </a:p>
        </p:txBody>
      </p:sp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266F39D0-F31D-428F-B4B6-0515FE92C5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39126"/>
              </p:ext>
            </p:extLst>
          </p:nvPr>
        </p:nvGraphicFramePr>
        <p:xfrm>
          <a:off x="838200" y="2165157"/>
          <a:ext cx="10515600" cy="1421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8E1AEB5-F65C-43A4-BBD8-A3525BEB0DFA}"/>
              </a:ext>
            </a:extLst>
          </p:cNvPr>
          <p:cNvSpPr/>
          <p:nvPr/>
        </p:nvSpPr>
        <p:spPr>
          <a:xfrm>
            <a:off x="1796143" y="3429000"/>
            <a:ext cx="9422709" cy="494168"/>
          </a:xfrm>
          <a:prstGeom prst="roundRect">
            <a:avLst/>
          </a:prstGeom>
          <a:solidFill>
            <a:srgbClr val="FFFFCC"/>
          </a:solidFill>
          <a:ln>
            <a:solidFill>
              <a:srgbClr val="0087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400" b="1" dirty="0">
                <a:solidFill>
                  <a:srgbClr val="003865"/>
                </a:solidFill>
              </a:rPr>
              <a:t>Business financing</a:t>
            </a:r>
            <a:endParaRPr lang="en-US" sz="1400" dirty="0">
              <a:solidFill>
                <a:srgbClr val="003865"/>
              </a:solidFill>
            </a:endParaRPr>
          </a:p>
        </p:txBody>
      </p:sp>
      <p:sp>
        <p:nvSpPr>
          <p:cNvPr id="6" name="Rectangle: Rounded Corners 5" descr="Dollar with solid fill">
            <a:extLst>
              <a:ext uri="{FF2B5EF4-FFF2-40B4-BE49-F238E27FC236}">
                <a16:creationId xmlns:a16="http://schemas.microsoft.com/office/drawing/2014/main" id="{7CF19A26-28A1-415E-A4BF-EF5FD7EF4E26}"/>
              </a:ext>
            </a:extLst>
          </p:cNvPr>
          <p:cNvSpPr/>
          <p:nvPr/>
        </p:nvSpPr>
        <p:spPr>
          <a:xfrm>
            <a:off x="1203648" y="3429000"/>
            <a:ext cx="516295" cy="498051"/>
          </a:xfrm>
          <a:prstGeom prst="roundRect">
            <a:avLst/>
          </a:prstGeom>
          <a:blipFill dpi="0" rotWithShape="1"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Content Placeholder 4">
            <a:extLst>
              <a:ext uri="{FF2B5EF4-FFF2-40B4-BE49-F238E27FC236}">
                <a16:creationId xmlns:a16="http://schemas.microsoft.com/office/drawing/2014/main" id="{883663C6-C632-43A8-A987-0853503C94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845000"/>
              </p:ext>
            </p:extLst>
          </p:nvPr>
        </p:nvGraphicFramePr>
        <p:xfrm>
          <a:off x="1017121" y="3921578"/>
          <a:ext cx="5181600" cy="2434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21" name="Content Placeholder 4">
            <a:extLst>
              <a:ext uri="{FF2B5EF4-FFF2-40B4-BE49-F238E27FC236}">
                <a16:creationId xmlns:a16="http://schemas.microsoft.com/office/drawing/2014/main" id="{30B45609-34EA-4962-8BCE-1107DBC8B0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5088691"/>
              </p:ext>
            </p:extLst>
          </p:nvPr>
        </p:nvGraphicFramePr>
        <p:xfrm>
          <a:off x="6211250" y="3921578"/>
          <a:ext cx="5181600" cy="2434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2493786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: Rounded Corners 34" descr="Neighborhood with solid fill">
            <a:extLst>
              <a:ext uri="{FF2B5EF4-FFF2-40B4-BE49-F238E27FC236}">
                <a16:creationId xmlns:a16="http://schemas.microsoft.com/office/drawing/2014/main" id="{D482AC39-23DF-4A05-898E-32531352B5FF}"/>
              </a:ext>
            </a:extLst>
          </p:cNvPr>
          <p:cNvSpPr/>
          <p:nvPr/>
        </p:nvSpPr>
        <p:spPr>
          <a:xfrm>
            <a:off x="1203647" y="3616705"/>
            <a:ext cx="516295" cy="490285"/>
          </a:xfrm>
          <a:prstGeom prst="roundRect">
            <a:avLst/>
          </a:prstGeom>
          <a:blipFill dpi="0" rotWithShape="1"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DDC08FB7-7197-4528-9B51-AB9C891B52A3}"/>
              </a:ext>
            </a:extLst>
          </p:cNvPr>
          <p:cNvSpPr/>
          <p:nvPr/>
        </p:nvSpPr>
        <p:spPr>
          <a:xfrm>
            <a:off x="1796141" y="3612936"/>
            <a:ext cx="9422709" cy="497821"/>
          </a:xfrm>
          <a:prstGeom prst="roundRect">
            <a:avLst/>
          </a:prstGeom>
          <a:solidFill>
            <a:srgbClr val="FFFFCC"/>
          </a:solidFill>
          <a:ln>
            <a:solidFill>
              <a:srgbClr val="0087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400" b="1" dirty="0">
                <a:solidFill>
                  <a:srgbClr val="003865"/>
                </a:solidFill>
              </a:rPr>
              <a:t>Community financing, including broadband development</a:t>
            </a:r>
            <a:endParaRPr lang="en-US" sz="1400" dirty="0">
              <a:solidFill>
                <a:srgbClr val="003865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F113EA4-2A1A-4099-91FA-662FF8BB27AE}"/>
              </a:ext>
            </a:extLst>
          </p:cNvPr>
          <p:cNvSpPr/>
          <p:nvPr/>
        </p:nvSpPr>
        <p:spPr>
          <a:xfrm>
            <a:off x="9558003" y="2560409"/>
            <a:ext cx="1660849" cy="88876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LIFE CYCLE EXTENSION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C59B855-E1E5-42F5-AD49-D3088CF271C9}"/>
              </a:ext>
            </a:extLst>
          </p:cNvPr>
          <p:cNvSpPr/>
          <p:nvPr/>
        </p:nvSpPr>
        <p:spPr>
          <a:xfrm>
            <a:off x="1203648" y="2560413"/>
            <a:ext cx="1660849" cy="88876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DEVELOPMENT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3738F97-80FA-4BA2-B2D6-D312336608CF}"/>
              </a:ext>
            </a:extLst>
          </p:cNvPr>
          <p:cNvSpPr/>
          <p:nvPr/>
        </p:nvSpPr>
        <p:spPr>
          <a:xfrm>
            <a:off x="2870760" y="2560406"/>
            <a:ext cx="1660849" cy="88876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STARTUP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CE514B7-679F-4D3D-A62F-B98F28629E95}"/>
              </a:ext>
            </a:extLst>
          </p:cNvPr>
          <p:cNvSpPr/>
          <p:nvPr/>
        </p:nvSpPr>
        <p:spPr>
          <a:xfrm>
            <a:off x="4537872" y="2560399"/>
            <a:ext cx="1660849" cy="88876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GROWTH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07462E7-F048-4DF1-ACAE-14B1153BEC30}"/>
              </a:ext>
            </a:extLst>
          </p:cNvPr>
          <p:cNvSpPr/>
          <p:nvPr/>
        </p:nvSpPr>
        <p:spPr>
          <a:xfrm>
            <a:off x="6211250" y="2560409"/>
            <a:ext cx="1660849" cy="88876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EXPANSION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B535990-5C60-4E64-8D87-DDC384628758}"/>
              </a:ext>
            </a:extLst>
          </p:cNvPr>
          <p:cNvSpPr/>
          <p:nvPr/>
        </p:nvSpPr>
        <p:spPr>
          <a:xfrm>
            <a:off x="7884625" y="2560399"/>
            <a:ext cx="1660849" cy="88876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MATURITY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FF9FE8-65E9-48F9-959C-6F172C4E4C69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lIns="0" tIns="45720" rIns="0" bIns="45720" rtlCol="0" anchor="ctr">
            <a:normAutofit/>
          </a:bodyPr>
          <a:lstStyle/>
          <a:p>
            <a:pPr algn="r"/>
            <a:r>
              <a:rPr lang="en-US" sz="3600" b="0" dirty="0"/>
              <a:t>Community Financing &amp; Broadband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248754-E422-4DFA-9266-1CF3BEF539A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black">
          <a:xfrm>
            <a:off x="10729913" y="6356350"/>
            <a:ext cx="14620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F63A3B-78C7-47BE-AE5E-E10140E0464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3D4B5E8-FB35-4C0D-84CA-657AD91601DE}"/>
              </a:ext>
            </a:extLst>
          </p:cNvPr>
          <p:cNvSpPr txBox="1"/>
          <p:nvPr/>
        </p:nvSpPr>
        <p:spPr>
          <a:xfrm>
            <a:off x="838200" y="1299225"/>
            <a:ext cx="10515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0" dirty="0"/>
              <a:t>We provide </a:t>
            </a:r>
            <a:r>
              <a:rPr lang="en-US" sz="2000" b="1" dirty="0"/>
              <a:t>financial assistance </a:t>
            </a:r>
            <a:r>
              <a:rPr lang="en-US" sz="2000" b="0" dirty="0"/>
              <a:t>to </a:t>
            </a:r>
            <a:r>
              <a:rPr lang="en-US" sz="2000" b="1" dirty="0"/>
              <a:t>communities</a:t>
            </a:r>
            <a:r>
              <a:rPr lang="en-US" sz="2000" b="0" dirty="0"/>
              <a:t> statewide for projects that help them stay vital and better position them for economic growth. From economic planning, housing, and commercial/industrial property development, to infrastructure and broadband development.</a:t>
            </a:r>
            <a:endParaRPr lang="en-US" sz="2000" dirty="0"/>
          </a:p>
        </p:txBody>
      </p:sp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266F39D0-F31D-428F-B4B6-0515FE92C5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1511084"/>
              </p:ext>
            </p:extLst>
          </p:nvPr>
        </p:nvGraphicFramePr>
        <p:xfrm>
          <a:off x="838200" y="2266758"/>
          <a:ext cx="10515600" cy="1421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FDDCE896-4904-4914-850B-5233F6F4E74C}"/>
              </a:ext>
            </a:extLst>
          </p:cNvPr>
          <p:cNvSpPr txBox="1">
            <a:spLocks/>
          </p:cNvSpPr>
          <p:nvPr/>
        </p:nvSpPr>
        <p:spPr bwMode="black">
          <a:xfrm>
            <a:off x="10729913" y="6356350"/>
            <a:ext cx="14620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F63A3B-78C7-47BE-AE5E-E10140E04643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21" name="Content Placeholder 4">
            <a:extLst>
              <a:ext uri="{FF2B5EF4-FFF2-40B4-BE49-F238E27FC236}">
                <a16:creationId xmlns:a16="http://schemas.microsoft.com/office/drawing/2014/main" id="{9A59784A-6CE0-4306-9803-C46C7CFB62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8803864"/>
              </p:ext>
            </p:extLst>
          </p:nvPr>
        </p:nvGraphicFramePr>
        <p:xfrm>
          <a:off x="1017121" y="4109167"/>
          <a:ext cx="5181600" cy="2195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29" name="Content Placeholder 4">
            <a:extLst>
              <a:ext uri="{FF2B5EF4-FFF2-40B4-BE49-F238E27FC236}">
                <a16:creationId xmlns:a16="http://schemas.microsoft.com/office/drawing/2014/main" id="{2722B20A-CD01-4F75-94AA-DEAEC1C21F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6513511"/>
              </p:ext>
            </p:extLst>
          </p:nvPr>
        </p:nvGraphicFramePr>
        <p:xfrm>
          <a:off x="6211250" y="4109167"/>
          <a:ext cx="5181600" cy="2195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1171458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9C32FF2-9069-4052-BD23-8E5CB5F7A443}"/>
              </a:ext>
            </a:extLst>
          </p:cNvPr>
          <p:cNvSpPr/>
          <p:nvPr/>
        </p:nvSpPr>
        <p:spPr>
          <a:xfrm>
            <a:off x="1796140" y="4031071"/>
            <a:ext cx="9422710" cy="485293"/>
          </a:xfrm>
          <a:prstGeom prst="roundRect">
            <a:avLst/>
          </a:prstGeom>
          <a:solidFill>
            <a:srgbClr val="FFFFCC"/>
          </a:solidFill>
          <a:ln>
            <a:solidFill>
              <a:srgbClr val="0087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/>
            <a:r>
              <a:rPr lang="en-US" sz="1400" b="1" dirty="0">
                <a:solidFill>
                  <a:srgbClr val="003865"/>
                </a:solidFill>
              </a:rPr>
              <a:t>Workforce development &amp; training</a:t>
            </a:r>
            <a:endParaRPr lang="en-US" sz="1400" dirty="0">
              <a:solidFill>
                <a:srgbClr val="003865"/>
              </a:solidFill>
            </a:endParaRPr>
          </a:p>
        </p:txBody>
      </p:sp>
      <p:sp>
        <p:nvSpPr>
          <p:cNvPr id="36" name="Rectangle: Rounded Corners 35" descr="Construction worker male with solid fill">
            <a:extLst>
              <a:ext uri="{FF2B5EF4-FFF2-40B4-BE49-F238E27FC236}">
                <a16:creationId xmlns:a16="http://schemas.microsoft.com/office/drawing/2014/main" id="{6957EF01-FBF1-4CD3-95B2-5625795269B1}"/>
              </a:ext>
            </a:extLst>
          </p:cNvPr>
          <p:cNvSpPr/>
          <p:nvPr/>
        </p:nvSpPr>
        <p:spPr>
          <a:xfrm>
            <a:off x="1203648" y="4026079"/>
            <a:ext cx="516295" cy="490285"/>
          </a:xfrm>
          <a:prstGeom prst="roundRect">
            <a:avLst/>
          </a:prstGeom>
          <a:blipFill dpi="0" rotWithShape="1"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F113EA4-2A1A-4099-91FA-662FF8BB27AE}"/>
              </a:ext>
            </a:extLst>
          </p:cNvPr>
          <p:cNvSpPr/>
          <p:nvPr/>
        </p:nvSpPr>
        <p:spPr>
          <a:xfrm>
            <a:off x="9558003" y="3078465"/>
            <a:ext cx="1660849" cy="88876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LIFE CYCLE EXTENSION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C59B855-E1E5-42F5-AD49-D3088CF271C9}"/>
              </a:ext>
            </a:extLst>
          </p:cNvPr>
          <p:cNvSpPr/>
          <p:nvPr/>
        </p:nvSpPr>
        <p:spPr>
          <a:xfrm>
            <a:off x="1203648" y="3078469"/>
            <a:ext cx="1660849" cy="88876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DEVELOPMENT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3738F97-80FA-4BA2-B2D6-D312336608CF}"/>
              </a:ext>
            </a:extLst>
          </p:cNvPr>
          <p:cNvSpPr/>
          <p:nvPr/>
        </p:nvSpPr>
        <p:spPr>
          <a:xfrm>
            <a:off x="2870760" y="3078462"/>
            <a:ext cx="1660849" cy="88876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STARTUP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CE514B7-679F-4D3D-A62F-B98F28629E95}"/>
              </a:ext>
            </a:extLst>
          </p:cNvPr>
          <p:cNvSpPr/>
          <p:nvPr/>
        </p:nvSpPr>
        <p:spPr>
          <a:xfrm>
            <a:off x="4537872" y="3078455"/>
            <a:ext cx="1660849" cy="88876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GROWTH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07462E7-F048-4DF1-ACAE-14B1153BEC30}"/>
              </a:ext>
            </a:extLst>
          </p:cNvPr>
          <p:cNvSpPr/>
          <p:nvPr/>
        </p:nvSpPr>
        <p:spPr>
          <a:xfrm>
            <a:off x="6211250" y="3078465"/>
            <a:ext cx="1660849" cy="88876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EXPANSION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B535990-5C60-4E64-8D87-DDC384628758}"/>
              </a:ext>
            </a:extLst>
          </p:cNvPr>
          <p:cNvSpPr/>
          <p:nvPr/>
        </p:nvSpPr>
        <p:spPr>
          <a:xfrm>
            <a:off x="7884625" y="3078455"/>
            <a:ext cx="1660849" cy="88876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MATURITY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FF9FE8-65E9-48F9-959C-6F172C4E4C69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lIns="0" tIns="45720" rIns="0" bIns="45720" rtlCol="0" anchor="ctr">
            <a:normAutofit/>
          </a:bodyPr>
          <a:lstStyle/>
          <a:p>
            <a:pPr algn="r"/>
            <a:r>
              <a:rPr lang="en-US" sz="3600" b="0" dirty="0"/>
              <a:t>Workforce Development &amp; Training                                    Minnesota Jobs Skills Partnership - MJSP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248754-E422-4DFA-9266-1CF3BEF539A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black">
          <a:xfrm>
            <a:off x="10729913" y="6356350"/>
            <a:ext cx="14620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F63A3B-78C7-47BE-AE5E-E10140E0464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3D4B5E8-FB35-4C0D-84CA-657AD91601DE}"/>
              </a:ext>
            </a:extLst>
          </p:cNvPr>
          <p:cNvSpPr txBox="1"/>
          <p:nvPr/>
        </p:nvSpPr>
        <p:spPr>
          <a:xfrm>
            <a:off x="838200" y="1299225"/>
            <a:ext cx="105156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The MJSP works with businesses, educational institutions and nonprofit organizations to train or retrain workers, expand work opportunities and keep high-quality jobs in the state. The goal is to target short-term training for full-time employment in the growth sectors of the state’s economy. </a:t>
            </a:r>
          </a:p>
          <a:p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We offer grants through a variety of programs to offset training-related expenses incurred by business, industry, nonprofit organizations and educational institutions to meet current and future workforce needs. </a:t>
            </a:r>
            <a:endParaRPr lang="en-US" dirty="0"/>
          </a:p>
        </p:txBody>
      </p:sp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266F39D0-F31D-428F-B4B6-0515FE92C5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8433079"/>
              </p:ext>
            </p:extLst>
          </p:nvPr>
        </p:nvGraphicFramePr>
        <p:xfrm>
          <a:off x="838200" y="2784814"/>
          <a:ext cx="10515600" cy="1421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Content Placeholder 7">
            <a:extLst>
              <a:ext uri="{FF2B5EF4-FFF2-40B4-BE49-F238E27FC236}">
                <a16:creationId xmlns:a16="http://schemas.microsoft.com/office/drawing/2014/main" id="{14AE6EF6-9107-47A0-A17A-54521030C3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473397"/>
              </p:ext>
            </p:extLst>
          </p:nvPr>
        </p:nvGraphicFramePr>
        <p:xfrm>
          <a:off x="1796140" y="4380897"/>
          <a:ext cx="9422710" cy="2257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787622835"/>
      </p:ext>
    </p:extLst>
  </p:cSld>
  <p:clrMapOvr>
    <a:masterClrMapping/>
  </p:clrMapOvr>
</p:sld>
</file>

<file path=ppt/theme/theme1.xml><?xml version="1.0" encoding="utf-8"?>
<a:theme xmlns:a="http://schemas.openxmlformats.org/drawingml/2006/main" name="Minnesota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9A83DAB-7D6A-4D1F-89F1-C56FD178C40E}" vid="{217DB3C4-729D-4F01-A68A-84F721C64E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4D13C42D15884F9CB3A4AE99DB0A8F" ma:contentTypeVersion="11" ma:contentTypeDescription="Create a new document." ma:contentTypeScope="" ma:versionID="65ba601ff210b096aab9d9bab2103e43">
  <xsd:schema xmlns:xsd="http://www.w3.org/2001/XMLSchema" xmlns:xs="http://www.w3.org/2001/XMLSchema" xmlns:p="http://schemas.microsoft.com/office/2006/metadata/properties" xmlns:ns2="1cd47f14-7087-4e70-834b-3e31bb072a55" xmlns:ns3="http://schemas.microsoft.com/sharepoint/v4" targetNamespace="http://schemas.microsoft.com/office/2006/metadata/properties" ma:root="true" ma:fieldsID="e2e697e2d244a82ed94f6157180b86f2" ns2:_="" ns3:_="">
    <xsd:import namespace="1cd47f14-7087-4e70-834b-3e31bb072a55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Stock_x0020__x0023_" minOccurs="0"/>
                <xsd:element ref="ns2:Form_x0020__x0023_" minOccurs="0"/>
                <xsd:element ref="ns2:PPM_x0020_Chapter" minOccurs="0"/>
                <xsd:element ref="ns2:Contact" minOccurs="0"/>
                <xsd:element ref="ns2:Category" minOccurs="0"/>
                <xsd:element ref="ns2:Accessibility_x0020_Check_x0020_Done" minOccurs="0"/>
                <xsd:element ref="ns2:Accessibility_x0020_Passed" minOccurs="0"/>
                <xsd:element ref="ns3:IconOverlay" minOccurs="0"/>
                <xsd:element ref="ns2:Task_x002f_Fun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d47f14-7087-4e70-834b-3e31bb072a55" elementFormDefault="qualified">
    <xsd:import namespace="http://schemas.microsoft.com/office/2006/documentManagement/types"/>
    <xsd:import namespace="http://schemas.microsoft.com/office/infopath/2007/PartnerControls"/>
    <xsd:element name="Stock_x0020__x0023_" ma:index="4" nillable="true" ma:displayName="Stock #" ma:internalName="Stock_x0020__x0023_" ma:readOnly="false">
      <xsd:simpleType>
        <xsd:restriction base="dms:Text">
          <xsd:maxLength value="255"/>
        </xsd:restriction>
      </xsd:simpleType>
    </xsd:element>
    <xsd:element name="Form_x0020__x0023_" ma:index="5" nillable="true" ma:displayName="Form #" ma:internalName="Form_x0020__x0023_" ma:readOnly="false">
      <xsd:simpleType>
        <xsd:restriction base="dms:Text">
          <xsd:maxLength value="255"/>
        </xsd:restriction>
      </xsd:simpleType>
    </xsd:element>
    <xsd:element name="PPM_x0020_Chapter" ma:index="6" nillable="true" ma:displayName="PPM Chapter" ma:format="Hyperlink" ma:internalName="PPM_x0020_Chapter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Contact" ma:index="7" nillable="true" ma:displayName="Contact" ma:format="Dropdown" ma:internalName="Contact" ma:readOnly="false">
      <xsd:simpleType>
        <xsd:union memberTypes="dms:Text">
          <xsd:simpleType>
            <xsd:restriction base="dms:Choice">
              <xsd:enumeration value="Operations"/>
            </xsd:restriction>
          </xsd:simpleType>
        </xsd:union>
      </xsd:simpleType>
    </xsd:element>
    <xsd:element name="Category" ma:index="8" nillable="true" ma:displayName="Category" ma:format="Dropdown" ma:indexed="true" ma:internalName="Category" ma:readOnly="false">
      <xsd:simpleType>
        <xsd:union memberTypes="dms:Text">
          <xsd:simpleType>
            <xsd:restriction base="dms:Choice">
              <xsd:enumeration value="Records Retention"/>
            </xsd:restriction>
          </xsd:simpleType>
        </xsd:union>
      </xsd:simpleType>
    </xsd:element>
    <xsd:element name="Accessibility_x0020_Check_x0020_Done" ma:index="9" nillable="true" ma:displayName="Accessibility Check Done" ma:default="0" ma:internalName="Accessibility_x0020_Check_x0020_Done" ma:readOnly="false">
      <xsd:simpleType>
        <xsd:restriction base="dms:Boolean"/>
      </xsd:simpleType>
    </xsd:element>
    <xsd:element name="Accessibility_x0020_Passed" ma:index="10" nillable="true" ma:displayName="Accessibility Passed" ma:default="0" ma:internalName="Accessibility_x0020_Passed" ma:readOnly="false">
      <xsd:simpleType>
        <xsd:restriction base="dms:Boolean"/>
      </xsd:simpleType>
    </xsd:element>
    <xsd:element name="Task_x002f_Function" ma:index="16" nillable="true" ma:displayName="Task/Function" ma:default="Select Task/Function" ma:format="Dropdown" ma:internalName="Task_x002f_Function">
      <xsd:simpleType>
        <xsd:restriction base="dms:Choice">
          <xsd:enumeration value="Select Task/Function"/>
          <xsd:enumeration value="Communication Tools"/>
          <xsd:enumeration value="Purchase/Billing"/>
          <xsd:enumeration value="IT Services"/>
          <xsd:enumeration value="Access"/>
          <xsd:enumeration value="Grants"/>
          <xsd:enumeration value="Events/Meetings"/>
          <xsd:enumeration value="Hiring"/>
          <xsd:enumeration value="Separation"/>
          <xsd:enumeration value="Safety"/>
          <xsd:enumeration value="Employee Hours"/>
          <xsd:enumeration value="Reimbursement"/>
          <xsd:enumeration value="Travel"/>
          <xsd:enumeration value="Employee Resources"/>
          <xsd:enumeration value="CareerForce"/>
          <xsd:enumeration value="Records Retention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5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cessibility_x0020_Check_x0020_Done xmlns="1cd47f14-7087-4e70-834b-3e31bb072a55">false</Accessibility_x0020_Check_x0020_Done>
    <Category xmlns="1cd47f14-7087-4e70-834b-3e31bb072a55">Template</Category>
    <IconOverlay xmlns="http://schemas.microsoft.com/sharepoint/v4" xsi:nil="true"/>
    <Task_x002f_Function xmlns="1cd47f14-7087-4e70-834b-3e31bb072a55">Communication Tools</Task_x002f_Function>
    <Form_x0020__x0023_ xmlns="1cd47f14-7087-4e70-834b-3e31bb072a55" xsi:nil="true"/>
    <Accessibility_x0020_Passed xmlns="1cd47f14-7087-4e70-834b-3e31bb072a55">false</Accessibility_x0020_Passed>
    <PPM_x0020_Chapter xmlns="1cd47f14-7087-4e70-834b-3e31bb072a55">
      <Url xsi:nil="true"/>
      <Description xsi:nil="true"/>
    </PPM_x0020_Chapter>
    <Contact xmlns="1cd47f14-7087-4e70-834b-3e31bb072a55">Communications</Contact>
    <Stock_x0020__x0023_ xmlns="1cd47f14-7087-4e70-834b-3e31bb072a55" xsi:nil="true"/>
  </documentManagement>
</p:properties>
</file>

<file path=customXml/itemProps1.xml><?xml version="1.0" encoding="utf-8"?>
<ds:datastoreItem xmlns:ds="http://schemas.openxmlformats.org/officeDocument/2006/customXml" ds:itemID="{D0F5292B-4E4F-491E-87F0-DB749765E476}">
  <ds:schemaRefs>
    <ds:schemaRef ds:uri="1cd47f14-7087-4e70-834b-3e31bb072a5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4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7F4349A-22F7-4A2D-8CA5-43DDCD6795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678B604-9059-4F1C-B8E2-C96A71A964D2}">
  <ds:schemaRefs>
    <ds:schemaRef ds:uri="http://purl.org/dc/terms/"/>
    <ds:schemaRef ds:uri="http://schemas.openxmlformats.org/package/2006/metadata/core-properties"/>
    <ds:schemaRef ds:uri="http://purl.org/dc/dcmitype/"/>
    <ds:schemaRef ds:uri="1cd47f14-7087-4e70-834b-3e31bb072a55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microsoft.com/sharepoint/v4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State of Minnesota</Template>
  <TotalTime>1319</TotalTime>
  <Words>1279</Words>
  <Application>Microsoft Office PowerPoint</Application>
  <PresentationFormat>Widescreen</PresentationFormat>
  <Paragraphs>195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Minnesota</vt:lpstr>
      <vt:lpstr>DEED’s Economic Development Resources</vt:lpstr>
      <vt:lpstr>DEED’s Service Pillars</vt:lpstr>
      <vt:lpstr>Economic Development</vt:lpstr>
      <vt:lpstr>Economic Development</vt:lpstr>
      <vt:lpstr>Technical Assistance &amp; Guidance</vt:lpstr>
      <vt:lpstr>Financial Support</vt:lpstr>
      <vt:lpstr>Business Financing</vt:lpstr>
      <vt:lpstr>Community Financing &amp; Broadband</vt:lpstr>
      <vt:lpstr>Workforce Development &amp; Training                                    Minnesota Jobs Skills Partnership - MJSP</vt:lpstr>
      <vt:lpstr>Thank You!</vt:lpstr>
    </vt:vector>
  </TitlesOfParts>
  <Company>State of Minnesota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DEED PowerPoint Presentation</dc:title>
  <dc:subject/>
  <dc:creator>Johnson, Heidi A (DEED)</dc:creator>
  <cp:keywords/>
  <dc:description/>
  <cp:lastModifiedBy>Vita, Carla K (DEED)</cp:lastModifiedBy>
  <cp:revision>300</cp:revision>
  <cp:lastPrinted>2017-03-14T16:27:36Z</cp:lastPrinted>
  <dcterms:created xsi:type="dcterms:W3CDTF">2019-08-09T15:36:59Z</dcterms:created>
  <dcterms:modified xsi:type="dcterms:W3CDTF">2022-09-01T19:35:38Z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version">
    <vt:lpwstr>1.31</vt:lpwstr>
  </property>
  <property fmtid="{D5CDD505-2E9C-101B-9397-08002B2CF9AE}" pid="3" name="ContentTypeId">
    <vt:lpwstr>0x010100E04D13C42D15884F9CB3A4AE99DB0A8F</vt:lpwstr>
  </property>
</Properties>
</file>