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97" r:id="rId4"/>
    <p:sldId id="300" r:id="rId5"/>
    <p:sldId id="260" r:id="rId6"/>
    <p:sldId id="292" r:id="rId7"/>
    <p:sldId id="289" r:id="rId8"/>
    <p:sldId id="290" r:id="rId9"/>
    <p:sldId id="291" r:id="rId10"/>
    <p:sldId id="288" r:id="rId11"/>
    <p:sldId id="295" r:id="rId12"/>
    <p:sldId id="296" r:id="rId13"/>
    <p:sldId id="293" r:id="rId14"/>
    <p:sldId id="299" r:id="rId15"/>
    <p:sldId id="294" r:id="rId16"/>
    <p:sldId id="283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glio, Ben (DEED)" initials="BB(" lastIdx="1" clrIdx="0">
    <p:extLst>
      <p:ext uri="{19B8F6BF-5375-455C-9EA6-DF929625EA0E}">
        <p15:presenceInfo xmlns:p15="http://schemas.microsoft.com/office/powerpoint/2012/main" userId="S::ben.baglio@state.mn.us::b5713530-6f86-4794-a465-48ebaf248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0:42:55.306" idx="1">
    <p:pos x="7680" y="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32D4FE3-C90D-440E-85D1-6F24F7164D1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3D68F3F-0C2D-4F17-B171-BE89388AA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F8CF6F9-0890-4262-90EA-60AE8661F30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C4BF411-6630-4696-8070-68599B86D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9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4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5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4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3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0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52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7" y="2695013"/>
            <a:ext cx="9144000" cy="2387600"/>
          </a:xfrm>
        </p:spPr>
        <p:txBody>
          <a:bodyPr/>
          <a:lstStyle/>
          <a:p>
            <a:r>
              <a:rPr lang="en-US" sz="6600" b="1" dirty="0"/>
              <a:t>Director’s Updates:</a:t>
            </a:r>
            <a:br>
              <a:rPr lang="en-US" b="1" dirty="0"/>
            </a:br>
            <a:r>
              <a:rPr lang="en-US" sz="4800" dirty="0"/>
              <a:t>Wednesday, April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28" y="5385118"/>
            <a:ext cx="9992139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Ben Baglio,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Director of the Governor’s Workforce Development Board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6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Coursera: The Numbers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(through 4/26/21)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53" y="2053836"/>
            <a:ext cx="10896600" cy="5165725"/>
          </a:xfrm>
        </p:spPr>
        <p:txBody>
          <a:bodyPr/>
          <a:lstStyle/>
          <a:p>
            <a:r>
              <a:rPr lang="en-US" b="1" dirty="0"/>
              <a:t>10,466 course completions</a:t>
            </a:r>
          </a:p>
          <a:p>
            <a:pPr lvl="1"/>
            <a:r>
              <a:rPr lang="en-US" dirty="0"/>
              <a:t>1 course completed: 1,458 individuals</a:t>
            </a:r>
          </a:p>
          <a:p>
            <a:pPr lvl="1"/>
            <a:r>
              <a:rPr lang="en-US" dirty="0"/>
              <a:t>3+ courses completed: 1,172 individuals</a:t>
            </a:r>
          </a:p>
          <a:p>
            <a:r>
              <a:rPr lang="en-US" dirty="0"/>
              <a:t>Estimated Learning Hours: 177,982</a:t>
            </a:r>
          </a:p>
          <a:p>
            <a:r>
              <a:rPr lang="en-US" dirty="0"/>
              <a:t>Lessons Taken: 211,024</a:t>
            </a:r>
          </a:p>
          <a:p>
            <a:pPr lvl="1"/>
            <a:r>
              <a:rPr lang="en-US" dirty="0"/>
              <a:t>Every lesson -&gt; towards developing skill</a:t>
            </a:r>
          </a:p>
          <a:p>
            <a:r>
              <a:rPr lang="en-US" dirty="0"/>
              <a:t>Average Course Rating: 4.7/5.0</a:t>
            </a:r>
          </a:p>
          <a:p>
            <a:r>
              <a:rPr lang="en-US" dirty="0"/>
              <a:t>More data and analysis to come</a:t>
            </a:r>
          </a:p>
          <a:p>
            <a:pPr lvl="1"/>
            <a:r>
              <a:rPr lang="en-US" dirty="0"/>
              <a:t>Larger pool of users (joined in 2020): after 6/30/21</a:t>
            </a:r>
          </a:p>
          <a:p>
            <a:pPr lvl="1"/>
            <a:r>
              <a:rPr lang="en-US" dirty="0"/>
              <a:t>Small pools: after 4/30/22 (more utilization by CareerForce &amp; partners)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E4385-8E89-4F5B-BF2F-5A7A7BB5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0"/>
          <a:stretch/>
        </p:blipFill>
        <p:spPr>
          <a:xfrm>
            <a:off x="5959630" y="2195549"/>
            <a:ext cx="6167927" cy="31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Coursera: Stories of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2" y="1907532"/>
            <a:ext cx="10896600" cy="5165725"/>
          </a:xfrm>
        </p:spPr>
        <p:txBody>
          <a:bodyPr/>
          <a:lstStyle/>
          <a:p>
            <a:r>
              <a:rPr lang="en-US" dirty="0"/>
              <a:t>VRS Participant: Berklee College of Music course</a:t>
            </a:r>
          </a:p>
          <a:p>
            <a:r>
              <a:rPr lang="en-US" dirty="0"/>
              <a:t>COVID-19 Contact Tracing: 142 Minnesotans trained via Johns Hopkins Univ. course; we know of at least one community-based organization that utilized our program to train volunteers.</a:t>
            </a:r>
          </a:p>
          <a:p>
            <a:r>
              <a:rPr lang="en-US" dirty="0"/>
              <a:t>Social Media Specialist: Learner who completed “Intro to Social Media Marketing” -&gt; now the Social Media Specialist for a small non-profit.</a:t>
            </a:r>
          </a:p>
          <a:p>
            <a:r>
              <a:rPr lang="en-US" dirty="0"/>
              <a:t>Dislocated Worker Programs: several DW partners utilized Coursera to help with resume-writing, career exploration, and IT-focused training.</a:t>
            </a:r>
          </a:p>
          <a:p>
            <a:pPr lvl="1"/>
            <a:r>
              <a:rPr lang="en-US" dirty="0"/>
              <a:t>One led a focus group, helping us identify the areas where additional supports/navigation may be needed.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Coursera: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70" y="1750640"/>
            <a:ext cx="11448828" cy="5165725"/>
          </a:xfrm>
        </p:spPr>
        <p:txBody>
          <a:bodyPr/>
          <a:lstStyle/>
          <a:p>
            <a:r>
              <a:rPr lang="en-US" dirty="0"/>
              <a:t>Working with workforce development partners to more strategically utilize some of the industry-focused content on the platform (especially IT/tech).</a:t>
            </a:r>
          </a:p>
          <a:p>
            <a:pPr lvl="1"/>
            <a:r>
              <a:rPr lang="en-US" dirty="0"/>
              <a:t>Believe that we can work with partners to utilize the IT curriculum on the platform to help individuals land jobs in IT support/helpdesk roles.</a:t>
            </a:r>
          </a:p>
          <a:p>
            <a:r>
              <a:rPr lang="en-US" dirty="0"/>
              <a:t>Making available to workforce partners/grantees who could use an additional tool in the “toolbox”, especially those with online training needs.</a:t>
            </a:r>
          </a:p>
          <a:p>
            <a:pPr lvl="1"/>
            <a:r>
              <a:rPr lang="en-US" dirty="0"/>
              <a:t>Coursera Certificates =/= WIOA Credential; supplemental?</a:t>
            </a:r>
          </a:p>
          <a:p>
            <a:pPr lvl="1"/>
            <a:r>
              <a:rPr lang="en-US" dirty="0"/>
              <a:t>Meeting with US DOL re: online curriculum/platforms with 3</a:t>
            </a:r>
            <a:r>
              <a:rPr lang="en-US" baseline="30000" dirty="0"/>
              <a:t>rd</a:t>
            </a:r>
            <a:r>
              <a:rPr lang="en-US" dirty="0"/>
              <a:t> party content</a:t>
            </a:r>
          </a:p>
          <a:p>
            <a:r>
              <a:rPr lang="en-US" dirty="0"/>
              <a:t>Deploying access through our CareerForce teams, focusing on the unemployed, veterans, and others being served by Job Service.</a:t>
            </a:r>
          </a:p>
          <a:p>
            <a:r>
              <a:rPr lang="en-US" dirty="0" err="1"/>
              <a:t>ID’ing</a:t>
            </a:r>
            <a:r>
              <a:rPr lang="en-US" dirty="0"/>
              <a:t> &amp; deploying for other programs with uses (ETP at DEED).</a:t>
            </a:r>
          </a:p>
          <a:p>
            <a:pPr lvl="1"/>
            <a:r>
              <a:rPr lang="en-US" dirty="0"/>
              <a:t>Partnering with employers re: potential talent pools (learners).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4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Board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79906"/>
            <a:ext cx="10896600" cy="5165725"/>
          </a:xfrm>
        </p:spPr>
        <p:txBody>
          <a:bodyPr/>
          <a:lstStyle/>
          <a:p>
            <a:r>
              <a:rPr lang="en-US" dirty="0"/>
              <a:t>18 positions on GWDB became vacant as of 1/1/21</a:t>
            </a:r>
          </a:p>
          <a:p>
            <a:r>
              <a:rPr lang="en-US" dirty="0"/>
              <a:t>New appointments to be announced soon!</a:t>
            </a:r>
          </a:p>
          <a:p>
            <a:r>
              <a:rPr lang="en-US" dirty="0"/>
              <a:t>Virtual New Member Orientation in May/June</a:t>
            </a:r>
          </a:p>
          <a:p>
            <a:r>
              <a:rPr lang="en-US" dirty="0"/>
              <a:t>New committee rosters</a:t>
            </a:r>
          </a:p>
          <a:p>
            <a:pPr lvl="1"/>
            <a:r>
              <a:rPr lang="en-US" dirty="0"/>
              <a:t>Previously: fairly informal rosters to some committees</a:t>
            </a:r>
          </a:p>
          <a:p>
            <a:pPr lvl="1"/>
            <a:r>
              <a:rPr lang="en-US" dirty="0"/>
              <a:t>Solidifying rosters and scope of work</a:t>
            </a:r>
          </a:p>
          <a:p>
            <a:pPr lvl="1"/>
            <a:r>
              <a:rPr lang="en-US" dirty="0"/>
              <a:t>Some new chairs likely to be named, coinciding with relaunching of some committees/launching of task forces.</a:t>
            </a:r>
          </a:p>
          <a:p>
            <a:pPr lvl="2"/>
            <a:r>
              <a:rPr lang="en-US" dirty="0"/>
              <a:t>Racial Equity Committee</a:t>
            </a:r>
          </a:p>
          <a:p>
            <a:pPr lvl="2"/>
            <a:r>
              <a:rPr lang="en-US" dirty="0"/>
              <a:t>New Americans Task Force</a:t>
            </a:r>
          </a:p>
          <a:p>
            <a:pPr lvl="2"/>
            <a:r>
              <a:rPr lang="en-US" dirty="0"/>
              <a:t>Disability Equity Committee Chair (Steve Ditschler retirement)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0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6" y="460590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May 24 Workforce Roundtable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7" y="1786153"/>
            <a:ext cx="11302145" cy="5165725"/>
          </a:xfrm>
        </p:spPr>
        <p:txBody>
          <a:bodyPr/>
          <a:lstStyle/>
          <a:p>
            <a:r>
              <a:rPr lang="en-US" dirty="0"/>
              <a:t>GWDB co-hosting/co-sponsoring roundtable with Springboard for the Arts.</a:t>
            </a:r>
          </a:p>
          <a:p>
            <a:r>
              <a:rPr lang="en-US" dirty="0"/>
              <a:t>Springboard for the Arts: nonprofit that serves artists and others in the “creative” workforce, including helping artists find work (jobs board, entrepreneurship &amp; marketing supports/tools, fellowships, more).</a:t>
            </a:r>
          </a:p>
          <a:p>
            <a:r>
              <a:rPr lang="en-US" dirty="0"/>
              <a:t>Connections to the “gig economy” and the workers who make a living by piecing together projects/jobs (left out of WIOA in many ways).</a:t>
            </a:r>
          </a:p>
          <a:p>
            <a:r>
              <a:rPr lang="en-US" dirty="0"/>
              <a:t>Engaging workers to dive into issues facing these workers, ways that employers can connect with these workers (many who don’t qualify for UI).</a:t>
            </a:r>
          </a:p>
          <a:p>
            <a:r>
              <a:rPr lang="en-US" b="1" dirty="0"/>
              <a:t>Monday, May 24: 11am-12pm</a:t>
            </a:r>
          </a:p>
          <a:p>
            <a:pPr lvl="1"/>
            <a:r>
              <a:rPr lang="en-US" dirty="0"/>
              <a:t>GWDB members welcome to tune in, especially employers! </a:t>
            </a:r>
          </a:p>
          <a:p>
            <a:pPr lvl="1"/>
            <a:r>
              <a:rPr lang="en-US" dirty="0"/>
              <a:t>Zoom link will be sent out to GWDB members.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2" y="145669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July 15, 2021: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GWDB &amp; P-20 </a:t>
            </a:r>
            <a:r>
              <a:rPr lang="en-US" sz="5400" b="1" i="1" dirty="0">
                <a:solidFill>
                  <a:schemeClr val="bg1"/>
                </a:solidFill>
              </a:rPr>
              <a:t>Alignment 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1" y="1834380"/>
            <a:ext cx="11662767" cy="5165725"/>
          </a:xfrm>
        </p:spPr>
        <p:txBody>
          <a:bodyPr/>
          <a:lstStyle/>
          <a:p>
            <a:r>
              <a:rPr lang="en-US" dirty="0"/>
              <a:t>MN P-20 Education Partnership: MN State, OHE, MDE, and other partners from education.</a:t>
            </a:r>
          </a:p>
          <a:p>
            <a:pPr lvl="1"/>
            <a:r>
              <a:rPr lang="en-US" dirty="0"/>
              <a:t>Created by MN Legislature.</a:t>
            </a:r>
          </a:p>
          <a:p>
            <a:pPr lvl="1"/>
            <a:r>
              <a:rPr lang="en-US" dirty="0"/>
              <a:t>Some overlapping membership/entities, similar scope, but more alignment</a:t>
            </a:r>
          </a:p>
          <a:p>
            <a:r>
              <a:rPr lang="en-US" b="1" dirty="0"/>
              <a:t>Joint virtual meeting on </a:t>
            </a:r>
            <a:r>
              <a:rPr lang="en-US" b="1" u="sng" dirty="0"/>
              <a:t>Thursday, July 15: 1:30-4:30</a:t>
            </a:r>
            <a:endParaRPr lang="en-US" b="1" dirty="0"/>
          </a:p>
          <a:p>
            <a:pPr lvl="1"/>
            <a:r>
              <a:rPr lang="en-US" dirty="0"/>
              <a:t>Virtual event </a:t>
            </a:r>
            <a:r>
              <a:rPr lang="en-US" i="1" dirty="0"/>
              <a:t>in place of regular GWDB quarterly meeting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Promote alignment between our education systems (postsecondary and secondary) and our public workforce development system.</a:t>
            </a:r>
          </a:p>
          <a:p>
            <a:pPr lvl="1"/>
            <a:r>
              <a:rPr lang="en-US" dirty="0"/>
              <a:t>Not just a “one-off” -&gt; hoping to create a launching point for ongoing collaboration and alignment across systems.</a:t>
            </a:r>
          </a:p>
          <a:p>
            <a:pPr lvl="2"/>
            <a:r>
              <a:rPr lang="en-US" dirty="0"/>
              <a:t>Possible connection to/work for GWDB’s Career Pathways Partnership.</a:t>
            </a:r>
          </a:p>
          <a:p>
            <a:pPr lvl="1"/>
            <a:r>
              <a:rPr lang="en-US" dirty="0"/>
              <a:t>Small-group breakout sessions!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668" y="2705658"/>
            <a:ext cx="8166663" cy="2306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Ben Baglio</a:t>
            </a:r>
          </a:p>
          <a:p>
            <a:pPr marL="0" indent="0" algn="ctr">
              <a:buNone/>
            </a:pPr>
            <a:r>
              <a:rPr lang="en-US" sz="5400" i="1" dirty="0"/>
              <a:t>Ben.Baglio@state.mn.us</a:t>
            </a:r>
          </a:p>
          <a:p>
            <a:pPr marL="0" indent="0" algn="ctr">
              <a:buNone/>
            </a:pPr>
            <a:r>
              <a:rPr lang="en-US" sz="4400" dirty="0"/>
              <a:t>Work Cell: 612-391-2536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45" y="497991"/>
            <a:ext cx="628771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Employer Roundtables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23554"/>
            <a:ext cx="11709400" cy="4351338"/>
          </a:xfrm>
        </p:spPr>
        <p:txBody>
          <a:bodyPr>
            <a:noAutofit/>
          </a:bodyPr>
          <a:lstStyle/>
          <a:p>
            <a:r>
              <a:rPr lang="en-US" dirty="0"/>
              <a:t>Five industry-specific employer roundtables were held between March and early April. Mostly GWDB members, others invited.</a:t>
            </a:r>
          </a:p>
          <a:p>
            <a:pPr lvl="1"/>
            <a:r>
              <a:rPr lang="en-US" dirty="0"/>
              <a:t>Hospitality/Retail, Healthcare, Manufacturing, Agriculture, Construction.</a:t>
            </a:r>
          </a:p>
          <a:p>
            <a:r>
              <a:rPr lang="en-US" dirty="0"/>
              <a:t>Discussed COVID-19 economic impacts, skills/positions most needed, barriers to hiring/retaining from BIPOC communities, and industry-specific issues.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6C0B4-C438-4C39-A2F3-157653CE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92" y="4105074"/>
            <a:ext cx="8302215" cy="26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62" y="497991"/>
            <a:ext cx="10155676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Employer Roundtables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784644"/>
            <a:ext cx="11709400" cy="4351338"/>
          </a:xfrm>
        </p:spPr>
        <p:txBody>
          <a:bodyPr>
            <a:noAutofit/>
          </a:bodyPr>
          <a:lstStyle/>
          <a:p>
            <a:r>
              <a:rPr lang="en-US" sz="2400" dirty="0"/>
              <a:t>Also invited/participated from DEED: DC Warfa, AC Hajimumin, ETP, CF, WSCs</a:t>
            </a:r>
          </a:p>
          <a:p>
            <a:r>
              <a:rPr lang="en-US" sz="2400" dirty="0"/>
              <a:t>Follow-up: connecting employers to efforts or programs at DEED, GWDB.</a:t>
            </a:r>
          </a:p>
          <a:p>
            <a:r>
              <a:rPr lang="en-US" sz="2400" b="1" i="1" dirty="0"/>
              <a:t>Thank you to those that participated – your insights are helpful &amp; very appreciated!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8AEE8-52F5-497C-B124-4CD10B61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02" y="3175218"/>
            <a:ext cx="8314410" cy="2403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092A5-24C1-438A-9667-021641BB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0" y="5637235"/>
            <a:ext cx="10433694" cy="10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0C4B4-B773-478C-858A-6192723B1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AFF6-A57C-4844-A7BE-442C41167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5545E-633C-428A-9A8F-ED2EB6909112}"/>
              </a:ext>
            </a:extLst>
          </p:cNvPr>
          <p:cNvSpPr/>
          <p:nvPr/>
        </p:nvSpPr>
        <p:spPr>
          <a:xfrm>
            <a:off x="1671231" y="350296"/>
            <a:ext cx="8849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DEED-Coursera Partnership</a:t>
            </a:r>
            <a:endParaRPr lang="en-US" sz="6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2BFD7-42EB-4A24-B425-BAE1EC95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11" y="1651993"/>
            <a:ext cx="9648977" cy="50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2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DEED-Coursera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56" y="1861536"/>
            <a:ext cx="11397688" cy="5165725"/>
          </a:xfrm>
        </p:spPr>
        <p:txBody>
          <a:bodyPr/>
          <a:lstStyle/>
          <a:p>
            <a:r>
              <a:rPr lang="en-US" dirty="0"/>
              <a:t>Through DEED’s public-private partnership with Coursera.org, all Minnesotans could request no-cost access to Coursera between June and December 31, 2020.</a:t>
            </a:r>
          </a:p>
          <a:p>
            <a:r>
              <a:rPr lang="en-US" dirty="0"/>
              <a:t>Coursera catalog: 3,800 courses &amp; projects at launch, now 6,300+</a:t>
            </a:r>
          </a:p>
          <a:p>
            <a:pPr lvl="1"/>
            <a:r>
              <a:rPr lang="en-US" dirty="0"/>
              <a:t>Asynchronous (on-demand) training; majority mobile-friendly.</a:t>
            </a:r>
          </a:p>
          <a:p>
            <a:pPr lvl="1"/>
            <a:r>
              <a:rPr lang="en-US" dirty="0"/>
              <a:t>Includes guided projects, single courses, as well as professional certificates.</a:t>
            </a:r>
          </a:p>
          <a:p>
            <a:pPr lvl="1"/>
            <a:r>
              <a:rPr lang="en-US" dirty="0"/>
              <a:t>Courses from 200+ universities (incl. UMN), businesses (Google, IBM, Salesforce, more), and other institutions. </a:t>
            </a:r>
          </a:p>
          <a:p>
            <a:r>
              <a:rPr lang="en-US" dirty="0"/>
              <a:t>13,000+ Minnesotans joined “program”; 10,000+ still enrolled in 1+ courses</a:t>
            </a:r>
          </a:p>
          <a:p>
            <a:r>
              <a:rPr lang="en-US" dirty="0"/>
              <a:t>Learners who requested no-cost access now have it through 6/30/21.</a:t>
            </a:r>
          </a:p>
        </p:txBody>
      </p:sp>
    </p:spTree>
    <p:extLst>
      <p:ext uri="{BB962C8B-B14F-4D97-AF65-F5344CB8AC3E}">
        <p14:creationId xmlns:p14="http://schemas.microsoft.com/office/powerpoint/2010/main" val="13386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I.T. &amp; Tech: Industry-Focused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4A4DC-D3DF-4FF5-9566-4DD34CE46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1" t="31556" r="17347" b="40676"/>
          <a:stretch/>
        </p:blipFill>
        <p:spPr>
          <a:xfrm>
            <a:off x="92597" y="1884784"/>
            <a:ext cx="8546841" cy="1903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7C99B-59F7-4F87-AD59-64FC93604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2" t="31283" r="17806" b="40948"/>
          <a:stretch/>
        </p:blipFill>
        <p:spPr>
          <a:xfrm>
            <a:off x="92597" y="3982325"/>
            <a:ext cx="8546841" cy="1903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6477C-36E7-470D-B128-3E12FE179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1" t="31960" r="14843" b="40272"/>
          <a:stretch/>
        </p:blipFill>
        <p:spPr>
          <a:xfrm>
            <a:off x="8717520" y="2245276"/>
            <a:ext cx="3474480" cy="1542953"/>
          </a:xfrm>
          <a:prstGeom prst="rect">
            <a:avLst/>
          </a:prstGeom>
        </p:spPr>
      </p:pic>
      <p:pic>
        <p:nvPicPr>
          <p:cNvPr id="1026" name="Picture 2" descr="CompTIA Exam Prep | Coursera">
            <a:extLst>
              <a:ext uri="{FF2B5EF4-FFF2-40B4-BE49-F238E27FC236}">
                <a16:creationId xmlns:a16="http://schemas.microsoft.com/office/drawing/2014/main" id="{750F2B54-FCE4-4D2F-BF1A-1D22B346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519" y="3982324"/>
            <a:ext cx="1903445" cy="19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365125"/>
            <a:ext cx="11898775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Career Planning Courses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F8299-1023-4667-9756-B92E99489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2392"/>
            <a:ext cx="8689092" cy="1927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16035-CE01-4790-876C-5AE3A72F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5524"/>
            <a:ext cx="8689092" cy="1817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7D022-65BD-4D9C-9484-51724592C9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6"/>
          <a:stretch/>
        </p:blipFill>
        <p:spPr>
          <a:xfrm>
            <a:off x="8689091" y="1765899"/>
            <a:ext cx="3410312" cy="1597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0A4FFB-244B-45B9-95E4-CE5C260CC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89" y="3494565"/>
            <a:ext cx="3410311" cy="16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6" y="150138"/>
            <a:ext cx="118987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Courses: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Tools for Small Businesses, Managers, HR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87786-1687-4549-8F19-2165B0FE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5" t="29378" r="15357" b="39315"/>
          <a:stretch/>
        </p:blipFill>
        <p:spPr>
          <a:xfrm>
            <a:off x="83616" y="1707090"/>
            <a:ext cx="8424615" cy="2106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FE8A0-4A78-4CAD-99A4-B0C90718D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2" t="37001" r="15970" b="38388"/>
          <a:stretch/>
        </p:blipFill>
        <p:spPr>
          <a:xfrm>
            <a:off x="83616" y="4903965"/>
            <a:ext cx="9123060" cy="179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24B07-AF96-4207-B290-56BC71648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47" t="39723" r="36786" b="35666"/>
          <a:stretch/>
        </p:blipFill>
        <p:spPr>
          <a:xfrm>
            <a:off x="5634450" y="3370702"/>
            <a:ext cx="6347941" cy="18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6" y="150138"/>
            <a:ext cx="11898775" cy="132556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Other Course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22488-B07C-4372-84DE-D27610D68258}"/>
              </a:ext>
            </a:extLst>
          </p:cNvPr>
          <p:cNvSpPr txBox="1"/>
          <p:nvPr/>
        </p:nvSpPr>
        <p:spPr>
          <a:xfrm>
            <a:off x="251108" y="1869072"/>
            <a:ext cx="11689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Considering College: </a:t>
            </a:r>
            <a:r>
              <a:rPr lang="en-US" sz="2400" dirty="0"/>
              <a:t>College exploration &amp; intro-level college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Digital Literacy:</a:t>
            </a:r>
            <a:r>
              <a:rPr lang="en-US" sz="2400" dirty="0"/>
              <a:t> Excel, Google Docs/Drive, Writing Professional Emails &amp; Memos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Personal Development: “</a:t>
            </a:r>
            <a:r>
              <a:rPr lang="en-US" sz="2400" dirty="0"/>
              <a:t>The Science of Well-Being”, “Managing Your Mental Health During COVID-19”, time management/productivity, teamwork, communication,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Project Management, Human Resources, and Management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Web &amp; App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Artificial Intelligence, Machine Learning, and 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Programming &amp; Coding:</a:t>
            </a:r>
            <a:r>
              <a:rPr lang="en-US" sz="2400" dirty="0"/>
              <a:t> Python, C++, Java,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Manufacturing: </a:t>
            </a:r>
            <a:r>
              <a:rPr lang="en-US" sz="2400" dirty="0"/>
              <a:t>3D printing; CAD, CAM, &amp; Practical CNC Machining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Language Learning: </a:t>
            </a:r>
            <a:r>
              <a:rPr lang="en-US" sz="2400" dirty="0"/>
              <a:t>Business English, Chinese, Korean, 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Professional Certificates: </a:t>
            </a:r>
            <a:r>
              <a:rPr lang="en-US" sz="2400" dirty="0"/>
              <a:t>Designed by cos. like Google, IBM, Salesforce,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Teaching and Education: </a:t>
            </a:r>
            <a:r>
              <a:rPr lang="en-US" sz="2400" dirty="0"/>
              <a:t>continuing education &amp; TESOL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Healthcare:</a:t>
            </a:r>
            <a:r>
              <a:rPr lang="en-US" sz="2400" dirty="0"/>
              <a:t> some continuing education; career exploration; EMT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833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879742-CDFD-4F71-B556-2261C05C8184}"/>
</file>

<file path=customXml/itemProps2.xml><?xml version="1.0" encoding="utf-8"?>
<ds:datastoreItem xmlns:ds="http://schemas.openxmlformats.org/officeDocument/2006/customXml" ds:itemID="{62B6B760-AE78-43D7-B73C-0C4DA2C678AA}"/>
</file>

<file path=customXml/itemProps3.xml><?xml version="1.0" encoding="utf-8"?>
<ds:datastoreItem xmlns:ds="http://schemas.openxmlformats.org/officeDocument/2006/customXml" ds:itemID="{6484A5EC-3B92-449F-8F0D-BB55ADBBDC6F}"/>
</file>

<file path=docProps/app.xml><?xml version="1.0" encoding="utf-8"?>
<Properties xmlns="http://schemas.openxmlformats.org/officeDocument/2006/extended-properties" xmlns:vt="http://schemas.openxmlformats.org/officeDocument/2006/docPropsVTypes">
  <TotalTime>31019</TotalTime>
  <Words>1092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Director’s Updates: Wednesday, April 28</vt:lpstr>
      <vt:lpstr>Employer Roundtables</vt:lpstr>
      <vt:lpstr>Employer Roundtables (continued)</vt:lpstr>
      <vt:lpstr>PowerPoint Presentation</vt:lpstr>
      <vt:lpstr>DEED-Coursera Partnership</vt:lpstr>
      <vt:lpstr>I.T. &amp; Tech: Industry-Focused Content</vt:lpstr>
      <vt:lpstr>Career Planning Courses</vt:lpstr>
      <vt:lpstr>Courses:  Tools for Small Businesses, Managers, HR</vt:lpstr>
      <vt:lpstr>Other Course Categories</vt:lpstr>
      <vt:lpstr>Coursera: The Numbers (through 4/26/21)</vt:lpstr>
      <vt:lpstr>Coursera: Stories of Impact</vt:lpstr>
      <vt:lpstr>Coursera: Moving Forward</vt:lpstr>
      <vt:lpstr>Board Appointments</vt:lpstr>
      <vt:lpstr>May 24 Workforce Roundtable</vt:lpstr>
      <vt:lpstr>July 15, 2021:  GWDB &amp; P-20 Alignment Summit</vt:lpstr>
      <vt:lpstr>Questions?</vt:lpstr>
    </vt:vector>
  </TitlesOfParts>
  <Company>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Pollard</dc:creator>
  <cp:lastModifiedBy>Kammen, Kay (DEED)</cp:lastModifiedBy>
  <cp:revision>76</cp:revision>
  <cp:lastPrinted>2019-11-15T22:26:43Z</cp:lastPrinted>
  <dcterms:created xsi:type="dcterms:W3CDTF">2018-03-28T20:46:19Z</dcterms:created>
  <dcterms:modified xsi:type="dcterms:W3CDTF">2021-05-03T17:05:20Z</dcterms:modified>
</cp:coreProperties>
</file>