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7"/>
  </p:notesMasterIdLst>
  <p:handoutMasterIdLst>
    <p:handoutMasterId r:id="rId18"/>
  </p:handoutMasterIdLst>
  <p:sldIdLst>
    <p:sldId id="264" r:id="rId5"/>
    <p:sldId id="504" r:id="rId6"/>
    <p:sldId id="484" r:id="rId7"/>
    <p:sldId id="485" r:id="rId8"/>
    <p:sldId id="487" r:id="rId9"/>
    <p:sldId id="500" r:id="rId10"/>
    <p:sldId id="503" r:id="rId11"/>
    <p:sldId id="489" r:id="rId12"/>
    <p:sldId id="488" r:id="rId13"/>
    <p:sldId id="505" r:id="rId14"/>
    <p:sldId id="502" r:id="rId15"/>
    <p:sldId id="268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003865"/>
    <a:srgbClr val="78BE21"/>
    <a:srgbClr val="000000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114" y="5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5/17/2021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5/17/2021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5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5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3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3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2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www.dli.mn.gov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DLI logo" title="Minnesota Department of Labor and Industr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65" y="1696279"/>
            <a:ext cx="7251670" cy="7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" y="-37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" y="44942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6823778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6777656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 descr="DLI logo" title="Department of Labor and Industry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33317" y="224571"/>
            <a:ext cx="25115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" y="-37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" y="44942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6823778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6777656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 descr="DLI logo" title="Department of Labor and Industry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20578" y="6126480"/>
            <a:ext cx="25115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3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81052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764404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05885"/>
            <a:ext cx="105156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" y="-37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" y="44942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277967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277967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6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DLI logo" title="Department of Labor and Industry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33317" y="224571"/>
            <a:ext cx="25115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16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81052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764404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05885"/>
            <a:ext cx="105156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" y="-37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" y="44942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277967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277967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6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DLI logo" title="Department of Labor and Industry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20578" y="6126480"/>
            <a:ext cx="25115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7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81052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764404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453650" y="365125"/>
            <a:ext cx="112874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" y="-37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" y="44942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3650" y="1726105"/>
            <a:ext cx="533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3651" y="2403839"/>
            <a:ext cx="5334987" cy="36678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941" y="1726422"/>
            <a:ext cx="56461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6094941" y="2403839"/>
            <a:ext cx="5646139" cy="36678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6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DLI logo" title="Department of Labor and Industry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20578" y="6126480"/>
            <a:ext cx="25115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814737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769016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" y="-37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" y="44942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DLI logo" title="Department of Labor and Industry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33317" y="224571"/>
            <a:ext cx="25115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814737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769016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" y="-37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" y="44942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23712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814737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769016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" y="-37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" y="44942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277967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277967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DLI logo" title="Department of Labor and Industry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33317" y="224571"/>
            <a:ext cx="25115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02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www.dlimn.gov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Minnesota Department of Labor and Industry logo" title="Minnesota Department of Labor and Industr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93" y="1265041"/>
            <a:ext cx="7354839" cy="18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5/17/2021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www.dli.mn.gov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 descr="DLI logo" title="Minnesota Department of Labor and Industr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0" y="6059898"/>
            <a:ext cx="3986250" cy="3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 descr="DLI logo" title="Minnesota Department of Labor and Industr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78" y="732790"/>
            <a:ext cx="3986250" cy="3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www.dli.mn.gov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LI logo" title="DL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2" y="587706"/>
            <a:ext cx="549729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www.dli.mn.gov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LI logo" title="DL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2" y="587706"/>
            <a:ext cx="549729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Minnesota Department of Labor and Industry logo" title="Minnesota Department of Labor and Industr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73" y="224579"/>
            <a:ext cx="290322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pic>
        <p:nvPicPr>
          <p:cNvPr id="9" name="Picture 8" descr="Minnesota Department of Labor and Industry logo" title="Minnesota Department of Labor and Industr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73" y="224579"/>
            <a:ext cx="290322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Minnesota Department of Labor and Industry logo" title="Minnesota Department of Labor and Industr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73" y="224579"/>
            <a:ext cx="290322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Minnesota Department of Labor and Industry logo" title="Minnesota Department of Labor and Industr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73" y="224579"/>
            <a:ext cx="290322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835" r:id="rId11"/>
    <p:sldLayoutId id="2147483830" r:id="rId12"/>
    <p:sldLayoutId id="2147483831" r:id="rId13"/>
    <p:sldLayoutId id="2147483834" r:id="rId14"/>
    <p:sldLayoutId id="2147483688" r:id="rId15"/>
    <p:sldLayoutId id="2147483833" r:id="rId16"/>
    <p:sldLayoutId id="2147483832" r:id="rId17"/>
    <p:sldLayoutId id="2147483773" r:id="rId18"/>
    <p:sldLayoutId id="2147483800" r:id="rId19"/>
    <p:sldLayoutId id="2147483826" r:id="rId20"/>
    <p:sldLayoutId id="2147483801" r:id="rId21"/>
    <p:sldLayoutId id="2147483802" r:id="rId22"/>
    <p:sldLayoutId id="2147483803" r:id="rId23"/>
    <p:sldLayoutId id="2147483744" r:id="rId24"/>
    <p:sldLayoutId id="2147483793" r:id="rId25"/>
    <p:sldLayoutId id="2147483767" r:id="rId26"/>
    <p:sldLayoutId id="2147483771" r:id="rId27"/>
    <p:sldLayoutId id="2147483772" r:id="rId28"/>
    <p:sldLayoutId id="2147483820" r:id="rId29"/>
    <p:sldLayoutId id="2147483769" r:id="rId30"/>
    <p:sldLayoutId id="2147483770" r:id="rId31"/>
    <p:sldLayoutId id="2147483829" r:id="rId32"/>
    <p:sldLayoutId id="2147483732" r:id="rId33"/>
    <p:sldLayoutId id="2147483794" r:id="rId34"/>
    <p:sldLayoutId id="2147483733" r:id="rId35"/>
    <p:sldLayoutId id="2147483821" r:id="rId36"/>
    <p:sldLayoutId id="2147483805" r:id="rId37"/>
    <p:sldLayoutId id="2147483806" r:id="rId38"/>
    <p:sldLayoutId id="2147483822" r:id="rId39"/>
    <p:sldLayoutId id="2147483750" r:id="rId40"/>
    <p:sldLayoutId id="2147483765" r:id="rId41"/>
    <p:sldLayoutId id="2147483823" r:id="rId42"/>
    <p:sldLayoutId id="2147483809" r:id="rId43"/>
    <p:sldLayoutId id="2147483808" r:id="rId44"/>
    <p:sldLayoutId id="2147483824" r:id="rId45"/>
    <p:sldLayoutId id="2147483781" r:id="rId46"/>
    <p:sldLayoutId id="2147483825" r:id="rId47"/>
    <p:sldLayoutId id="2147483807" r:id="rId48"/>
    <p:sldLayoutId id="2147483819" r:id="rId49"/>
    <p:sldLayoutId id="2147483738" r:id="rId50"/>
    <p:sldLayoutId id="2147483739" r:id="rId51"/>
    <p:sldLayoutId id="2147483754" r:id="rId52"/>
    <p:sldLayoutId id="2147483755" r:id="rId53"/>
    <p:sldLayoutId id="2147483759" r:id="rId54"/>
    <p:sldLayoutId id="2147483753" r:id="rId55"/>
    <p:sldLayoutId id="2147483763" r:id="rId56"/>
    <p:sldLayoutId id="2147483762" r:id="rId57"/>
    <p:sldLayoutId id="2147483797" r:id="rId58"/>
    <p:sldLayoutId id="2147483827" r:id="rId5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li.mn.gov/sites/default/files/pdf/Ag-farm-animal-manager.pdf" TargetMode="External"/><Relationship Id="rId13" Type="http://schemas.openxmlformats.org/officeDocument/2006/relationships/hyperlink" Target="https://www.dli.mn.gov/sites/default/files/pdf/ag_swine_tech_sow_farm_sum.pdf" TargetMode="External"/><Relationship Id="rId3" Type="http://schemas.openxmlformats.org/officeDocument/2006/relationships/hyperlink" Target="https://www.dli.mn.gov/sites/default/files/pdf/Ag_Equipment_Mechanic.pdf" TargetMode="External"/><Relationship Id="rId7" Type="http://schemas.openxmlformats.org/officeDocument/2006/relationships/hyperlink" Target="https://www.dli.mn.gov/sites/default/files/pdf/ag-crop-farm-manager.pdf" TargetMode="External"/><Relationship Id="rId12" Type="http://schemas.openxmlformats.org/officeDocument/2006/relationships/hyperlink" Target="https://www.dli.mn.gov/sites/default/files/pdf/ag_swine_tech_grow_finish_sum.pdf" TargetMode="External"/><Relationship Id="rId2" Type="http://schemas.openxmlformats.org/officeDocument/2006/relationships/hyperlink" Target="https://www.dli.mn.gov/pipelin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li.mn.gov/sites/default/files/pdf/Ag-application-technician.pdf" TargetMode="External"/><Relationship Id="rId11" Type="http://schemas.openxmlformats.org/officeDocument/2006/relationships/hyperlink" Target="https://www.dli.mn.gov/sites/default/files/pdf/quality-assurance-food-safety.pdf" TargetMode="External"/><Relationship Id="rId5" Type="http://schemas.openxmlformats.org/officeDocument/2006/relationships/hyperlink" Target="https://www.dli.mn.gov/sites/default/files/pdf/Ag_Agronomist_sum.pdf" TargetMode="External"/><Relationship Id="rId10" Type="http://schemas.openxmlformats.org/officeDocument/2006/relationships/hyperlink" Target="https://www.dli.mn.gov/sites/default/files/pdf/ag-horticulture-farm-manager.pdf" TargetMode="External"/><Relationship Id="rId4" Type="http://schemas.openxmlformats.org/officeDocument/2006/relationships/hyperlink" Target="https://www.dli.mn.gov/sites/default/files/pdf/ag-finance-lender.pdf" TargetMode="External"/><Relationship Id="rId9" Type="http://schemas.openxmlformats.org/officeDocument/2006/relationships/hyperlink" Target="https://www.dli.mn.gov/sites/default/files/pdf/ag-grain-merchandiser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li.workcomp@state.mn.us" TargetMode="External"/><Relationship Id="rId2" Type="http://schemas.openxmlformats.org/officeDocument/2006/relationships/hyperlink" Target="mailto:dli.labor.standards@state.mn.u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osha.consultation@state.mn.us" TargetMode="External"/><Relationship Id="rId4" Type="http://schemas.openxmlformats.org/officeDocument/2006/relationships/hyperlink" Target="mailto:osha.compliance@state.mn.u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Nicole Blissenbach | Deputy Commissioner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www.dli.mn.gov</a:t>
            </a:r>
          </a:p>
        </p:txBody>
      </p:sp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1929-E644-489A-BE89-FAC20952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Dual-Training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7A52-08E0-4ED2-84BC-AA338DD67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204392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8800" dirty="0"/>
              <a:t>Given agriculture’s importance to our state, the </a:t>
            </a:r>
            <a:r>
              <a:rPr lang="en-US" sz="8800" dirty="0">
                <a:hlinkClick r:id="rId2" tooltip="Minnesota Dual-Training Pipeline"/>
              </a:rPr>
              <a:t>Minnesota Dual-Training Pipeline</a:t>
            </a:r>
            <a:r>
              <a:rPr lang="en-US" sz="8800" dirty="0"/>
              <a:t> works with agriculture producers to determine their workforce needs and create tools to address those needs as seen below in the list of in-demand occupations in the industry that are well-suited to create dual-training opportunities. 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60362-4A28-48BA-8251-C5CF3F5B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452C5-9C25-4B01-98B0-C06406538662}"/>
              </a:ext>
            </a:extLst>
          </p:cNvPr>
          <p:cNvSpPr txBox="1"/>
          <p:nvPr/>
        </p:nvSpPr>
        <p:spPr>
          <a:xfrm>
            <a:off x="838200" y="3429000"/>
            <a:ext cx="10963276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Agriculture equipment mechanic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Agriculture finance/lender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Agronomist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Application technician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Crop farm manager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Farm animal manager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hlinkClick r:id="rId9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hlinkClick r:id="rId9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hlinkClick r:id="rId9"/>
            </a:endParaRPr>
          </a:p>
          <a:p>
            <a:pPr>
              <a:lnSpc>
                <a:spcPct val="120000"/>
              </a:lnSpc>
            </a:pPr>
            <a:endParaRPr lang="en-US" sz="2000" dirty="0">
              <a:hlinkClick r:id="rId9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9"/>
              </a:rPr>
              <a:t>Grain merchandiser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10"/>
              </a:rPr>
              <a:t>Horticulture farm manager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11"/>
              </a:rPr>
              <a:t>Quality assurance/food safety supervisor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12"/>
              </a:rPr>
              <a:t>Swine technician (grow finish)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hlinkClick r:id="rId13"/>
              </a:rPr>
              <a:t>Swine technician (sow farm)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6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F33DC1-F689-4A19-92EA-163B7354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79" y="-1"/>
            <a:ext cx="8397551" cy="1216025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Labor and Industry resources</a:t>
            </a:r>
            <a:endParaRPr lang="en-US" b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8B3192-6C2A-4C82-9CE1-3A9DB677C29F}"/>
              </a:ext>
            </a:extLst>
          </p:cNvPr>
          <p:cNvSpPr txBox="1">
            <a:spLocks/>
          </p:cNvSpPr>
          <p:nvPr/>
        </p:nvSpPr>
        <p:spPr>
          <a:xfrm>
            <a:off x="615820" y="1495693"/>
            <a:ext cx="5923637" cy="38666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Labor Standards </a:t>
            </a:r>
          </a:p>
          <a:p>
            <a:pPr lvl="1"/>
            <a:r>
              <a:rPr lang="en-US" sz="2400" dirty="0">
                <a:hlinkClick r:id="rId2"/>
              </a:rPr>
              <a:t>dli.labor.standards@state.mn.us</a:t>
            </a:r>
            <a:endParaRPr lang="en-US" sz="2400" dirty="0"/>
          </a:p>
          <a:p>
            <a:pPr lvl="1"/>
            <a:r>
              <a:rPr lang="en-US" sz="2400" dirty="0"/>
              <a:t>651-284-5075</a:t>
            </a:r>
          </a:p>
          <a:p>
            <a:pPr marL="0" indent="0">
              <a:buNone/>
            </a:pPr>
            <a:r>
              <a:rPr lang="en-US" sz="2800" b="1" dirty="0"/>
              <a:t>Workers’ Compensation </a:t>
            </a:r>
          </a:p>
          <a:p>
            <a:pPr lvl="1"/>
            <a:r>
              <a:rPr lang="en-US" sz="2400" dirty="0">
                <a:hlinkClick r:id="rId3"/>
              </a:rPr>
              <a:t>dli.workcomp@state.mn.us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651-284-5032 or 800-342-5354 (press 3) 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8C8DF4-9E59-44A6-93CE-44ED06EA2549}"/>
              </a:ext>
            </a:extLst>
          </p:cNvPr>
          <p:cNvSpPr txBox="1">
            <a:spLocks/>
          </p:cNvSpPr>
          <p:nvPr/>
        </p:nvSpPr>
        <p:spPr bwMode="auto">
          <a:xfrm>
            <a:off x="6539458" y="1495693"/>
            <a:ext cx="5652542" cy="38666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Workplace Safety and Health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OSHA Compliance</a:t>
            </a:r>
          </a:p>
          <a:p>
            <a:pPr lvl="1"/>
            <a:r>
              <a:rPr lang="en-US" sz="2600" dirty="0">
                <a:solidFill>
                  <a:srgbClr val="0563C1"/>
                </a:solidFill>
                <a:hlinkClick r:id="rId4"/>
              </a:rPr>
              <a:t>osha.compliance@state.mn.us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651-284-5050</a:t>
            </a:r>
          </a:p>
          <a:p>
            <a:pPr marL="457200" lvl="1" indent="0">
              <a:buNone/>
            </a:pPr>
            <a:r>
              <a:rPr lang="en-US" sz="2600" dirty="0"/>
              <a:t>OSHA Consultation</a:t>
            </a:r>
          </a:p>
          <a:p>
            <a:pPr lvl="1"/>
            <a:r>
              <a:rPr lang="en-US" sz="2600" dirty="0">
                <a:hlinkClick r:id="rId5"/>
              </a:rPr>
              <a:t>osha.consultation@state.mn.us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651-284-5060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8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Nicole Blissenbach</a:t>
            </a:r>
          </a:p>
          <a:p>
            <a:r>
              <a:rPr lang="en-US" sz="2800" i="1" dirty="0"/>
              <a:t>nicole.blissenbach@state.mn.us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Agency operating areas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898074" y="3052902"/>
            <a:ext cx="3647737" cy="364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003865"/>
                </a:solidFill>
              </a:rPr>
              <a:t>DLI operating areas: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2421" y="157942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3366"/>
                </a:solidFill>
              </a:rPr>
              <a:t>DLI’s </a:t>
            </a:r>
            <a:r>
              <a:rPr lang="en-US" b="1" i="1" dirty="0">
                <a:solidFill>
                  <a:srgbClr val="78BE21"/>
                </a:solidFill>
              </a:rPr>
              <a:t>MISSION</a:t>
            </a:r>
            <a:r>
              <a:rPr lang="en-US" b="1" i="1" dirty="0">
                <a:solidFill>
                  <a:srgbClr val="003366"/>
                </a:solidFill>
              </a:rPr>
              <a:t> is to ensure Minnesota’s work and living environments are equitable, healthy and safe.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4417" y="1579419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3366"/>
                </a:solidFill>
              </a:rPr>
              <a:t>DLI’s </a:t>
            </a:r>
            <a:r>
              <a:rPr lang="en-US" b="1" i="1" dirty="0">
                <a:solidFill>
                  <a:srgbClr val="78BE21"/>
                </a:solidFill>
              </a:rPr>
              <a:t>VISION</a:t>
            </a:r>
            <a:r>
              <a:rPr lang="en-US" b="1" i="1" dirty="0">
                <a:solidFill>
                  <a:srgbClr val="003366"/>
                </a:solidFill>
              </a:rPr>
              <a:t> is to be a trusted resource and an impartial regulator for employers, employees, property owners and other stakeholders.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951915" y="1579419"/>
            <a:ext cx="0" cy="9310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Image of workers" title="Image of work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67" y="3417377"/>
            <a:ext cx="2715152" cy="2514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6957" y="3518115"/>
            <a:ext cx="43574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865"/>
                </a:solidFill>
              </a:rPr>
              <a:t>Workers’ Compensation</a:t>
            </a:r>
          </a:p>
          <a:p>
            <a:pPr marL="285750" indent="-285750"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865"/>
                </a:solidFill>
              </a:rPr>
              <a:t>Occupational Safety and Health (OSHA)</a:t>
            </a:r>
          </a:p>
          <a:p>
            <a:pPr marL="285750" indent="-285750"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865"/>
                </a:solidFill>
              </a:rPr>
              <a:t>Labor Standards </a:t>
            </a:r>
          </a:p>
          <a:p>
            <a:pPr marL="285750" indent="-285750"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865"/>
                </a:solidFill>
              </a:rPr>
              <a:t>Apprenticeship</a:t>
            </a:r>
          </a:p>
          <a:p>
            <a:pPr marL="285750" indent="-285750"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865"/>
                </a:solidFill>
              </a:rPr>
              <a:t>Construction Codes and Licensing</a:t>
            </a:r>
          </a:p>
          <a:p>
            <a:pPr marL="285750" indent="-285750"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865"/>
                </a:solidFill>
              </a:rPr>
              <a:t>PIPELINE Program</a:t>
            </a:r>
          </a:p>
          <a:p>
            <a:pPr marL="285750" indent="-285750"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865"/>
                </a:solidFill>
              </a:rPr>
              <a:t>Youth Skills Training</a:t>
            </a:r>
          </a:p>
          <a:p>
            <a:pPr marL="285750" indent="-285750"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865"/>
                </a:solidFill>
              </a:rPr>
              <a:t>General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2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Agricultural and Food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73" y="1346663"/>
            <a:ext cx="1225296" cy="5513833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5B340F8-C287-4851-95B4-887C5CA6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070" y="1436914"/>
            <a:ext cx="7075380" cy="5241020"/>
          </a:xfrm>
        </p:spPr>
        <p:txBody>
          <a:bodyPr>
            <a:normAutofit/>
          </a:bodyPr>
          <a:lstStyle/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dirty="0">
              <a:latin typeface="Calibri" pitchFamily="34" charset="0"/>
              <a:ea typeface="MS PGothic" pitchFamily="34" charset="-128"/>
            </a:endParaRPr>
          </a:p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dirty="0">
              <a:latin typeface="Calibri" pitchFamily="34" charset="0"/>
              <a:ea typeface="MS PGothic" pitchFamily="34" charset="-128"/>
            </a:endParaRPr>
          </a:p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dirty="0">
              <a:latin typeface="Calibri" pitchFamily="34" charset="0"/>
              <a:ea typeface="MS PGothic" pitchFamily="34" charset="-128"/>
            </a:endParaRPr>
          </a:p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dirty="0">
              <a:latin typeface="Calibri" pitchFamily="34" charset="0"/>
              <a:ea typeface="MS PGothic" pitchFamily="34" charset="-128"/>
            </a:endParaRPr>
          </a:p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latin typeface="Calibri" pitchFamily="34" charset="0"/>
                <a:ea typeface="MS PGothic" pitchFamily="34" charset="-128"/>
              </a:rPr>
              <a:t>DLI’s agricultural and food processing involvement is primarily focused in four areas:</a:t>
            </a:r>
            <a:br>
              <a:rPr lang="en-US" sz="2400" dirty="0">
                <a:latin typeface="Calibri" pitchFamily="34" charset="0"/>
                <a:ea typeface="MS PGothic" pitchFamily="34" charset="-128"/>
              </a:rPr>
            </a:br>
            <a:endParaRPr lang="en-US" sz="2400" dirty="0">
              <a:latin typeface="Calibri" pitchFamily="34" charset="0"/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latin typeface="Calibri" pitchFamily="34" charset="0"/>
                <a:ea typeface="MS PGothic" pitchFamily="34" charset="-128"/>
              </a:rPr>
              <a:t>Workers’ Compensation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latin typeface="Calibri" pitchFamily="34" charset="0"/>
                <a:ea typeface="MS PGothic" pitchFamily="34" charset="-128"/>
              </a:rPr>
              <a:t>Occupational Safety and Health (OSHA)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latin typeface="Calibri" pitchFamily="34" charset="0"/>
                <a:ea typeface="MS PGothic" pitchFamily="34" charset="-128"/>
              </a:rPr>
              <a:t>Labor Standards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latin typeface="Calibri" pitchFamily="34" charset="0"/>
                <a:ea typeface="MS PGothic" pitchFamily="34" charset="-128"/>
              </a:rPr>
              <a:t>Dual-Training Pipeline</a:t>
            </a:r>
          </a:p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2400" dirty="0">
              <a:solidFill>
                <a:srgbClr val="1F497D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2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Workers’ Compensation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02069" y="1436914"/>
            <a:ext cx="8075505" cy="5241020"/>
          </a:xfrm>
        </p:spPr>
        <p:txBody>
          <a:bodyPr>
            <a:normAutofit/>
          </a:bodyPr>
          <a:lstStyle/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dirty="0">
              <a:latin typeface="Calibri" pitchFamily="34" charset="0"/>
              <a:ea typeface="MS PGothic" pitchFamily="34" charset="-128"/>
            </a:endParaRPr>
          </a:p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200" dirty="0">
                <a:latin typeface="Calibri" pitchFamily="34" charset="0"/>
                <a:ea typeface="MS PGothic" pitchFamily="34" charset="-128"/>
              </a:rPr>
              <a:t>Helps employees injured on-the-job to receive proper medical treatment and benefit payments in a timely manner, mediates disputes about injuries and benefits, issues penalties for late benefit payments to injured employees and reviews records to ensure state laws are followed.</a:t>
            </a:r>
            <a:br>
              <a:rPr lang="en-US" sz="2200" dirty="0">
                <a:latin typeface="Calibri" pitchFamily="34" charset="0"/>
                <a:ea typeface="MS PGothic" pitchFamily="34" charset="-128"/>
              </a:rPr>
            </a:br>
            <a:endParaRPr lang="en-US" sz="2200" dirty="0">
              <a:latin typeface="Calibri" pitchFamily="34" charset="0"/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00" dirty="0">
                <a:latin typeface="Calibri" pitchFamily="34" charset="0"/>
                <a:ea typeface="MS PGothic" pitchFamily="34" charset="-128"/>
              </a:rPr>
              <a:t>Special Compensation Fund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00" dirty="0">
                <a:latin typeface="Calibri" pitchFamily="34" charset="0"/>
                <a:ea typeface="MS PGothic" pitchFamily="34" charset="-128"/>
              </a:rPr>
              <a:t>Compliance Records and Training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00" dirty="0">
                <a:latin typeface="Calibri" pitchFamily="34" charset="0"/>
                <a:ea typeface="MS PGothic" pitchFamily="34" charset="-128"/>
              </a:rPr>
              <a:t>Alternative Dispute Resolution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00" dirty="0">
                <a:latin typeface="Calibri" pitchFamily="34" charset="0"/>
                <a:ea typeface="MS PGothic" pitchFamily="34" charset="-128"/>
              </a:rPr>
              <a:t>Vocational Rehabilitation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00" dirty="0">
                <a:latin typeface="Calibri" pitchFamily="34" charset="0"/>
                <a:ea typeface="MS PGothic" pitchFamily="34" charset="-128"/>
              </a:rPr>
              <a:t>Office of Ombudsman</a:t>
            </a:r>
          </a:p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dirty="0">
              <a:solidFill>
                <a:srgbClr val="1F497D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9" y="1332594"/>
            <a:ext cx="1225296" cy="55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9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OSHA Compliance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02070" y="1436913"/>
            <a:ext cx="7665931" cy="4919437"/>
          </a:xfrm>
        </p:spPr>
        <p:txBody>
          <a:bodyPr>
            <a:normAutofit/>
          </a:bodyPr>
          <a:lstStyle/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dirty="0"/>
              <a:t>Enforces the Minnesota Occupational Safety and Health (OSHA) Act and standards that assure safe and healthful working conditions for Minnesota workers through:</a:t>
            </a:r>
          </a:p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000" dirty="0">
              <a:ea typeface="MS PGothic" pitchFamily="34" charset="-128"/>
            </a:endParaRPr>
          </a:p>
          <a:p>
            <a:pPr>
              <a:lnSpc>
                <a:spcPct val="50000"/>
              </a:lnSpc>
              <a:buClr>
                <a:srgbClr val="1F497D"/>
              </a:buClr>
              <a:buSzPct val="100000"/>
            </a:pPr>
            <a:r>
              <a:rPr lang="en-US" sz="2000" dirty="0"/>
              <a:t>helping employers comply with safety and health regulations,</a:t>
            </a:r>
          </a:p>
          <a:p>
            <a:pPr>
              <a:lnSpc>
                <a:spcPct val="50000"/>
              </a:lnSpc>
              <a:buClr>
                <a:srgbClr val="1F497D"/>
              </a:buClr>
              <a:buSzPct val="100000"/>
            </a:pPr>
            <a:r>
              <a:rPr lang="en-US" sz="2000" dirty="0"/>
              <a:t>on-site inspections, and</a:t>
            </a:r>
          </a:p>
          <a:p>
            <a:pPr>
              <a:lnSpc>
                <a:spcPct val="50000"/>
              </a:lnSpc>
              <a:buClr>
                <a:srgbClr val="1F497D"/>
              </a:buClr>
              <a:buSzPct val="100000"/>
            </a:pPr>
            <a:r>
              <a:rPr lang="en-US" sz="2000" dirty="0"/>
              <a:t>issuing citations for noncompliance.</a:t>
            </a:r>
          </a:p>
          <a:p>
            <a:pPr marL="0" indent="0">
              <a:lnSpc>
                <a:spcPct val="50000"/>
              </a:lnSpc>
              <a:buClr>
                <a:srgbClr val="1F497D"/>
              </a:buClr>
              <a:buSzPct val="100000"/>
              <a:buNone/>
            </a:pPr>
            <a:endParaRPr lang="en-US" sz="2000" dirty="0"/>
          </a:p>
          <a:p>
            <a:pPr marL="0" indent="0">
              <a:buClr>
                <a:srgbClr val="1F497D"/>
              </a:buClr>
              <a:buSzPct val="100000"/>
              <a:buNone/>
            </a:pPr>
            <a:r>
              <a:rPr lang="en-US" sz="2000" dirty="0"/>
              <a:t>Generally, MN OSHA Compliance does not have enforcement authority over agricultural employers with less than 10 employees, temporary labor camps, or migrant labor housing. 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97" y="1334741"/>
            <a:ext cx="1225296" cy="55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2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7EDA-F7E2-45A3-B519-45D84523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67428"/>
            <a:ext cx="10515600" cy="1216025"/>
          </a:xfrm>
        </p:spPr>
        <p:txBody>
          <a:bodyPr/>
          <a:lstStyle/>
          <a:p>
            <a:r>
              <a:rPr lang="en-US" dirty="0"/>
              <a:t>Minnesota Osha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F0DD7-A4AF-4D16-AE90-971C9D80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013D13-D178-4B7B-9594-CC6CF4470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14466"/>
              </p:ext>
            </p:extLst>
          </p:nvPr>
        </p:nvGraphicFramePr>
        <p:xfrm>
          <a:off x="557212" y="1663442"/>
          <a:ext cx="11077575" cy="4692908"/>
        </p:xfrm>
        <a:graphic>
          <a:graphicData uri="http://schemas.openxmlformats.org/drawingml/2006/table">
            <a:tbl>
              <a:tblPr firstRow="1" firstCol="1" bandRow="1"/>
              <a:tblGrid>
                <a:gridCol w="6023376">
                  <a:extLst>
                    <a:ext uri="{9D8B030D-6E8A-4147-A177-3AD203B41FA5}">
                      <a16:colId xmlns:a16="http://schemas.microsoft.com/office/drawing/2014/main" val="3640394790"/>
                    </a:ext>
                  </a:extLst>
                </a:gridCol>
                <a:gridCol w="5054199">
                  <a:extLst>
                    <a:ext uri="{9D8B030D-6E8A-4147-A177-3AD203B41FA5}">
                      <a16:colId xmlns:a16="http://schemas.microsoft.com/office/drawing/2014/main" val="3167562986"/>
                    </a:ext>
                  </a:extLst>
                </a:gridCol>
              </a:tblGrid>
              <a:tr h="113776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Minnesota OSHA Compliance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2020 – April 2021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486169"/>
                  </a:ext>
                </a:extLst>
              </a:tr>
              <a:tr h="507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Inquiries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22,462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981804"/>
                  </a:ext>
                </a:extLst>
              </a:tr>
              <a:tr h="507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Non-formal Complaints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1,973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050547"/>
                  </a:ext>
                </a:extLst>
              </a:tr>
              <a:tr h="507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Formal Complaints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349 (169 COVID)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627813"/>
                  </a:ext>
                </a:extLst>
              </a:tr>
              <a:tr h="507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On-site Inspections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1,286 (207 COVID)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38059"/>
                  </a:ext>
                </a:extLst>
              </a:tr>
              <a:tr h="507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Citations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1,940 (169 COVID)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494557"/>
                  </a:ext>
                </a:extLst>
              </a:tr>
              <a:tr h="507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Discrimination Intakes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35878"/>
                  </a:ext>
                </a:extLst>
              </a:tr>
              <a:tr h="507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Discrimination Cases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 (89 COVID)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16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46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7D72-DBEC-4E3E-A14C-7B859E96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A86A1-84F5-474F-AC83-CF3BFC1E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Workers have the right to request a MNOSHA inspection. The identity of workers filing complaints will be kept confidential.  </a:t>
            </a:r>
          </a:p>
          <a:p>
            <a:r>
              <a:rPr lang="en-US" dirty="0"/>
              <a:t>Discriminatory or retaliatory acts by an employer are prohibited. </a:t>
            </a:r>
          </a:p>
          <a:p>
            <a:r>
              <a:rPr lang="en-US" dirty="0"/>
              <a:t>Workers can refuse to work under dangerous conditions that present an imminent danger of death or serious physical harm.</a:t>
            </a:r>
          </a:p>
          <a:p>
            <a:r>
              <a:rPr lang="en-US" dirty="0"/>
              <a:t>Under Executive Order 20-54, employers must not discriminate or retaliate against a worker for wearing gloves, cloth face coverings, eye protection, or other protective gear that the worker reasonably believes will protect them, their coworkers, or the public against COVID-19.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E5774-1454-4DF9-9754-2BDE2079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5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184" y="152400"/>
            <a:ext cx="78867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OSHA Workplace Safety Consultation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02070" y="1436914"/>
            <a:ext cx="7665931" cy="5421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By invitation from employers, it provides free safety and health consultation services and inspections with a special focus on small, high-hazard industries. </a:t>
            </a:r>
          </a:p>
          <a:p>
            <a:r>
              <a:rPr lang="en-US" sz="1800" dirty="0"/>
              <a:t>Forms safety alliances and partnerships with workplaces.</a:t>
            </a:r>
          </a:p>
          <a:p>
            <a:r>
              <a:rPr lang="en-US" sz="1800" dirty="0"/>
              <a:t>Rewards workplaces that achieve safety and health success.</a:t>
            </a:r>
          </a:p>
          <a:p>
            <a:r>
              <a:rPr lang="en-US" sz="1800" dirty="0"/>
              <a:t>Labor-management safety committees</a:t>
            </a:r>
          </a:p>
          <a:p>
            <a:r>
              <a:rPr lang="en-US" sz="1800" dirty="0"/>
              <a:t>Workplace violence prevention</a:t>
            </a:r>
          </a:p>
          <a:p>
            <a:r>
              <a:rPr lang="en-US" sz="1800" dirty="0"/>
              <a:t>Construction seminars</a:t>
            </a:r>
          </a:p>
          <a:p>
            <a:r>
              <a:rPr lang="en-US" sz="1800" dirty="0"/>
              <a:t>Safety grants: Awards matching funds up to $10,000 to qualifying employers for projects designed to help keep employees safe by purchasing new safety or health equipment.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23" y="1337238"/>
            <a:ext cx="1225296" cy="55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87" y="152400"/>
            <a:ext cx="7579178" cy="914400"/>
          </a:xfrm>
        </p:spPr>
        <p:txBody>
          <a:bodyPr>
            <a:normAutofit/>
          </a:bodyPr>
          <a:lstStyle/>
          <a:p>
            <a:r>
              <a:rPr lang="en-US" sz="3400" dirty="0"/>
              <a:t>Labor Standards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02070" y="1436914"/>
            <a:ext cx="8275530" cy="5421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Protects workers and promotes compliance through enforcement and training about wage, hour and payment laws including:</a:t>
            </a:r>
          </a:p>
          <a:p>
            <a:pPr lvl="0"/>
            <a:r>
              <a:rPr lang="en-US" sz="1800" dirty="0"/>
              <a:t>Wage theft</a:t>
            </a:r>
          </a:p>
          <a:p>
            <a:pPr lvl="0"/>
            <a:r>
              <a:rPr lang="en-US" sz="1800" dirty="0"/>
              <a:t>Child labor</a:t>
            </a:r>
          </a:p>
          <a:p>
            <a:pPr lvl="0"/>
            <a:r>
              <a:rPr lang="en-US" sz="1800" dirty="0"/>
              <a:t>Minimum wage</a:t>
            </a:r>
          </a:p>
          <a:p>
            <a:pPr lvl="0"/>
            <a:r>
              <a:rPr lang="en-US" sz="1800" dirty="0"/>
              <a:t>Overtime</a:t>
            </a:r>
          </a:p>
          <a:p>
            <a:r>
              <a:rPr lang="en-US" sz="1800" dirty="0"/>
              <a:t>Prevailing wage</a:t>
            </a:r>
          </a:p>
          <a:p>
            <a:pPr lvl="0"/>
            <a:r>
              <a:rPr lang="en-US" sz="1800" dirty="0"/>
              <a:t>Women’s economic security </a:t>
            </a:r>
            <a:br>
              <a:rPr lang="en-US" sz="1800" dirty="0"/>
            </a:br>
            <a:r>
              <a:rPr lang="en-US" sz="1800" dirty="0"/>
              <a:t>(pregnancy accommodation, pregnancy and parenting leave, sick and safe leave, nursing mothers and wage disclosure)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4741"/>
            <a:ext cx="1225296" cy="55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26058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I PowerPoint presentation.potx" id="{B5F7F33F-B942-4E71-9257-05392F4796C3}" vid="{27221CEC-BEFE-4E52-B3B2-BE4BC96835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DLI PowerPoint presentation</Template>
  <TotalTime>2541</TotalTime>
  <Words>723</Words>
  <Application>Microsoft Office PowerPoint</Application>
  <PresentationFormat>Widescreen</PresentationFormat>
  <Paragraphs>130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Minnesota</vt:lpstr>
      <vt:lpstr> </vt:lpstr>
      <vt:lpstr>Agency operating areas</vt:lpstr>
      <vt:lpstr>Agricultural and Food Processing</vt:lpstr>
      <vt:lpstr>Workers’ Compensation Division</vt:lpstr>
      <vt:lpstr>Minnesota OSHA Compliance</vt:lpstr>
      <vt:lpstr>Minnesota Osha Compliance</vt:lpstr>
      <vt:lpstr>Worker Protections</vt:lpstr>
      <vt:lpstr>OSHA Workplace Safety Consultation</vt:lpstr>
      <vt:lpstr>Labor Standards</vt:lpstr>
      <vt:lpstr>Minnesota Dual-Training Pipeline</vt:lpstr>
      <vt:lpstr>Department of Labor and Industry resources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Blissenbach, Nicole (DLI)</dc:creator>
  <cp:keywords/>
  <dc:description/>
  <cp:lastModifiedBy>Fischer, Samantha (DEED)</cp:lastModifiedBy>
  <cp:revision>28</cp:revision>
  <cp:lastPrinted>2017-03-14T16:27:36Z</cp:lastPrinted>
  <dcterms:created xsi:type="dcterms:W3CDTF">2020-10-19T20:17:33Z</dcterms:created>
  <dcterms:modified xsi:type="dcterms:W3CDTF">2021-05-17T20:43:29Z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</Properties>
</file>