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4"/>
  </p:notesMasterIdLst>
  <p:handoutMasterIdLst>
    <p:handoutMasterId r:id="rId25"/>
  </p:handoutMasterIdLst>
  <p:sldIdLst>
    <p:sldId id="504" r:id="rId2"/>
    <p:sldId id="505" r:id="rId3"/>
    <p:sldId id="506" r:id="rId4"/>
    <p:sldId id="507" r:id="rId5"/>
    <p:sldId id="508" r:id="rId6"/>
    <p:sldId id="515" r:id="rId7"/>
    <p:sldId id="516" r:id="rId8"/>
    <p:sldId id="517" r:id="rId9"/>
    <p:sldId id="520" r:id="rId10"/>
    <p:sldId id="521" r:id="rId11"/>
    <p:sldId id="523" r:id="rId12"/>
    <p:sldId id="524" r:id="rId13"/>
    <p:sldId id="535" r:id="rId14"/>
    <p:sldId id="528" r:id="rId15"/>
    <p:sldId id="530" r:id="rId16"/>
    <p:sldId id="537" r:id="rId17"/>
    <p:sldId id="538" r:id="rId18"/>
    <p:sldId id="539" r:id="rId19"/>
    <p:sldId id="541" r:id="rId20"/>
    <p:sldId id="542" r:id="rId21"/>
    <p:sldId id="536" r:id="rId22"/>
    <p:sldId id="495" r:id="rId23"/>
  </p:sldIdLst>
  <p:sldSz cx="9144000" cy="6858000" type="screen4x3"/>
  <p:notesSz cx="7010400" cy="9236075"/>
  <p:custDataLst>
    <p:tags r:id="rId26"/>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a:defRPr>
    </a:lvl1pPr>
    <a:lvl2pPr marL="457200" algn="l" rtl="0" fontAlgn="base">
      <a:spcBef>
        <a:spcPct val="0"/>
      </a:spcBef>
      <a:spcAft>
        <a:spcPct val="0"/>
      </a:spcAft>
      <a:defRPr kern="1200">
        <a:solidFill>
          <a:schemeClr val="tx1"/>
        </a:solidFill>
        <a:latin typeface="Calibri" pitchFamily="34" charset="0"/>
        <a:ea typeface="+mn-ea"/>
        <a:cs typeface="Arial"/>
      </a:defRPr>
    </a:lvl2pPr>
    <a:lvl3pPr marL="914400" algn="l" rtl="0" fontAlgn="base">
      <a:spcBef>
        <a:spcPct val="0"/>
      </a:spcBef>
      <a:spcAft>
        <a:spcPct val="0"/>
      </a:spcAft>
      <a:defRPr kern="1200">
        <a:solidFill>
          <a:schemeClr val="tx1"/>
        </a:solidFill>
        <a:latin typeface="Calibri" pitchFamily="34" charset="0"/>
        <a:ea typeface="+mn-ea"/>
        <a:cs typeface="Arial"/>
      </a:defRPr>
    </a:lvl3pPr>
    <a:lvl4pPr marL="1371600" algn="l" rtl="0" fontAlgn="base">
      <a:spcBef>
        <a:spcPct val="0"/>
      </a:spcBef>
      <a:spcAft>
        <a:spcPct val="0"/>
      </a:spcAft>
      <a:defRPr kern="1200">
        <a:solidFill>
          <a:schemeClr val="tx1"/>
        </a:solidFill>
        <a:latin typeface="Calibri" pitchFamily="34" charset="0"/>
        <a:ea typeface="+mn-ea"/>
        <a:cs typeface="Arial"/>
      </a:defRPr>
    </a:lvl4pPr>
    <a:lvl5pPr marL="1828800" algn="l" rtl="0" fontAlgn="base">
      <a:spcBef>
        <a:spcPct val="0"/>
      </a:spcBef>
      <a:spcAft>
        <a:spcPct val="0"/>
      </a:spcAft>
      <a:defRPr kern="1200">
        <a:solidFill>
          <a:schemeClr val="tx1"/>
        </a:solidFill>
        <a:latin typeface="Calibri" pitchFamily="34" charset="0"/>
        <a:ea typeface="+mn-ea"/>
        <a:cs typeface="Arial"/>
      </a:defRPr>
    </a:lvl5pPr>
    <a:lvl6pPr marL="2286000" algn="l" defTabSz="914400" rtl="0" eaLnBrk="1" latinLnBrk="0" hangingPunct="1">
      <a:defRPr kern="1200">
        <a:solidFill>
          <a:schemeClr val="tx1"/>
        </a:solidFill>
        <a:latin typeface="Calibri" pitchFamily="34" charset="0"/>
        <a:ea typeface="+mn-ea"/>
        <a:cs typeface="Arial"/>
      </a:defRPr>
    </a:lvl6pPr>
    <a:lvl7pPr marL="2743200" algn="l" defTabSz="914400" rtl="0" eaLnBrk="1" latinLnBrk="0" hangingPunct="1">
      <a:defRPr kern="1200">
        <a:solidFill>
          <a:schemeClr val="tx1"/>
        </a:solidFill>
        <a:latin typeface="Calibri" pitchFamily="34" charset="0"/>
        <a:ea typeface="+mn-ea"/>
        <a:cs typeface="Arial"/>
      </a:defRPr>
    </a:lvl7pPr>
    <a:lvl8pPr marL="3200400" algn="l" defTabSz="914400" rtl="0" eaLnBrk="1" latinLnBrk="0" hangingPunct="1">
      <a:defRPr kern="1200">
        <a:solidFill>
          <a:schemeClr val="tx1"/>
        </a:solidFill>
        <a:latin typeface="Calibri" pitchFamily="34" charset="0"/>
        <a:ea typeface="+mn-ea"/>
        <a:cs typeface="Arial"/>
      </a:defRPr>
    </a:lvl8pPr>
    <a:lvl9pPr marL="3657600" algn="l" defTabSz="914400" rtl="0" eaLnBrk="1" latinLnBrk="0" hangingPunct="1">
      <a:defRPr kern="1200">
        <a:solidFill>
          <a:schemeClr val="tx1"/>
        </a:solidFill>
        <a:latin typeface="Calibri" pitchFamily="34" charset="0"/>
        <a:ea typeface="+mn-ea"/>
        <a:cs typeface="Arial"/>
      </a:defRPr>
    </a:lvl9pPr>
  </p:defaultTextStyle>
  <p:extLst>
    <p:ext uri="{521415D9-36F7-43E2-AB2F-B90AF26B5E84}">
      <p14:sectionLst xmlns:p14="http://schemas.microsoft.com/office/powerpoint/2010/main">
        <p14:section name="Default Section" id="{4B9BD9D4-86C4-4CC5-A0E9-DFCEB97A2633}">
          <p14:sldIdLst>
            <p14:sldId id="504"/>
            <p14:sldId id="505"/>
            <p14:sldId id="506"/>
            <p14:sldId id="507"/>
            <p14:sldId id="508"/>
            <p14:sldId id="515"/>
            <p14:sldId id="516"/>
            <p14:sldId id="517"/>
            <p14:sldId id="520"/>
            <p14:sldId id="521"/>
            <p14:sldId id="523"/>
            <p14:sldId id="524"/>
            <p14:sldId id="535"/>
            <p14:sldId id="528"/>
            <p14:sldId id="530"/>
            <p14:sldId id="537"/>
            <p14:sldId id="538"/>
            <p14:sldId id="539"/>
            <p14:sldId id="541"/>
            <p14:sldId id="542"/>
            <p14:sldId id="536"/>
            <p14:sldId id="495"/>
          </p14:sldIdLst>
        </p14:section>
      </p14:sectionLst>
    </p:ext>
    <p:ext uri="{EFAFB233-063F-42B5-8137-9DF3F51BA10A}">
      <p15:sldGuideLst xmlns:p15="http://schemas.microsoft.com/office/powerpoint/2012/main">
        <p15:guide id="1" orient="horz" pos="864">
          <p15:clr>
            <a:srgbClr val="A4A3A4"/>
          </p15:clr>
        </p15:guide>
        <p15:guide id="2" pos="2016">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0"/>
    <p:restoredTop sz="94328" autoAdjust="0"/>
  </p:normalViewPr>
  <p:slideViewPr>
    <p:cSldViewPr>
      <p:cViewPr varScale="1">
        <p:scale>
          <a:sx n="108" d="100"/>
          <a:sy n="108" d="100"/>
        </p:scale>
        <p:origin x="498" y="96"/>
      </p:cViewPr>
      <p:guideLst>
        <p:guide orient="horz" pos="864"/>
        <p:guide pos="2016"/>
      </p:guideLst>
    </p:cSldViewPr>
  </p:slideViewPr>
  <p:notesTextViewPr>
    <p:cViewPr>
      <p:scale>
        <a:sx n="1" d="1"/>
        <a:sy n="1" d="1"/>
      </p:scale>
      <p:origin x="0" y="0"/>
    </p:cViewPr>
  </p:notesTextViewPr>
  <p:sorterViewPr>
    <p:cViewPr>
      <p:scale>
        <a:sx n="100" d="100"/>
        <a:sy n="100" d="100"/>
      </p:scale>
      <p:origin x="0" y="8132"/>
    </p:cViewPr>
  </p:sorterViewPr>
  <p:notesViewPr>
    <p:cSldViewPr>
      <p:cViewPr>
        <p:scale>
          <a:sx n="100" d="100"/>
          <a:sy n="100" d="100"/>
        </p:scale>
        <p:origin x="-1493" y="-5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pPr>
              <a:defRPr/>
            </a:pPr>
            <a:fld id="{3790A56D-06FD-4D15-9B9D-4F5FDDE5A4B1}" type="datetimeFigureOut">
              <a:rPr lang="en-US"/>
              <a:pPr>
                <a:defRPr/>
              </a:pPr>
              <a:t>3/21/2017</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pPr>
              <a:defRPr/>
            </a:pPr>
            <a:fld id="{C3CDB994-3A9A-4670-87F8-B0DABD0C283B}" type="slidenum">
              <a:rPr lang="en-US"/>
              <a:pPr>
                <a:defRPr/>
              </a:pPr>
              <a:t>‹#›</a:t>
            </a:fld>
            <a:endParaRPr lang="en-US"/>
          </a:p>
        </p:txBody>
      </p:sp>
    </p:spTree>
    <p:extLst>
      <p:ext uri="{BB962C8B-B14F-4D97-AF65-F5344CB8AC3E}">
        <p14:creationId xmlns:p14="http://schemas.microsoft.com/office/powerpoint/2010/main" val="2855151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pPr>
              <a:defRPr/>
            </a:pPr>
            <a:fld id="{6F48AD0C-99A2-4A6D-806E-1DB915969E48}" type="datetimeFigureOut">
              <a:rPr lang="en-US"/>
              <a:pPr>
                <a:defRPr/>
              </a:pPr>
              <a:t>3/21/2017</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pPr>
              <a:defRPr/>
            </a:pPr>
            <a:fld id="{73DE858A-D2E4-4DF7-9BAE-9423AFFCD63A}" type="slidenum">
              <a:rPr lang="en-US"/>
              <a:pPr>
                <a:defRPr/>
              </a:pPr>
              <a:t>‹#›</a:t>
            </a:fld>
            <a:endParaRPr lang="en-US"/>
          </a:p>
        </p:txBody>
      </p:sp>
    </p:spTree>
    <p:extLst>
      <p:ext uri="{BB962C8B-B14F-4D97-AF65-F5344CB8AC3E}">
        <p14:creationId xmlns:p14="http://schemas.microsoft.com/office/powerpoint/2010/main" val="118633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6E4B7C1-C0C0-4784-BB82-E8FF8E6A59C2}"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One of the most important aspects of the policy is its request voluntary Safety Assessments for highly automated vehicles with respect to each of these 15 elements:</a:t>
            </a:r>
          </a:p>
          <a:p>
            <a:pPr marL="457200" indent="-457200">
              <a:buFont typeface="+mj-lt"/>
              <a:buAutoNum type="arabicPeriod"/>
            </a:pPr>
            <a:r>
              <a:rPr lang="en-US" altLang="en-US" smtClean="0">
                <a:ea typeface="ＭＳ Ｐゴシック" pitchFamily="34" charset="-128"/>
              </a:rPr>
              <a:t>Data </a:t>
            </a:r>
            <a:r>
              <a:rPr lang="en-US" altLang="en-US">
                <a:ea typeface="ＭＳ Ｐゴシック" pitchFamily="34" charset="-128"/>
              </a:rPr>
              <a:t>recording and sharing</a:t>
            </a:r>
          </a:p>
          <a:p>
            <a:pPr marL="457200" indent="-457200">
              <a:buFont typeface="+mj-lt"/>
              <a:buAutoNum type="arabicPeriod"/>
            </a:pPr>
            <a:r>
              <a:rPr lang="en-US" altLang="en-US">
                <a:ea typeface="ＭＳ Ｐゴシック" pitchFamily="34" charset="-128"/>
              </a:rPr>
              <a:t>Privacy</a:t>
            </a:r>
          </a:p>
          <a:p>
            <a:pPr marL="457200" indent="-457200">
              <a:buFont typeface="+mj-lt"/>
              <a:buAutoNum type="arabicPeriod"/>
            </a:pPr>
            <a:r>
              <a:rPr lang="en-US" altLang="en-US">
                <a:ea typeface="ＭＳ Ｐゴシック" pitchFamily="34" charset="-128"/>
              </a:rPr>
              <a:t>System safety</a:t>
            </a:r>
          </a:p>
          <a:p>
            <a:pPr marL="457200" indent="-457200">
              <a:buFont typeface="+mj-lt"/>
              <a:buAutoNum type="arabicPeriod"/>
            </a:pPr>
            <a:r>
              <a:rPr lang="en-US" altLang="en-US">
                <a:ea typeface="ＭＳ Ｐゴシック" pitchFamily="34" charset="-128"/>
              </a:rPr>
              <a:t>Vehicle cybersecurity</a:t>
            </a:r>
          </a:p>
          <a:p>
            <a:pPr marL="457200" indent="-457200">
              <a:buFont typeface="+mj-lt"/>
              <a:buAutoNum type="arabicPeriod"/>
            </a:pPr>
            <a:r>
              <a:rPr lang="en-US" altLang="en-US">
                <a:ea typeface="ＭＳ Ｐゴシック" pitchFamily="34" charset="-128"/>
              </a:rPr>
              <a:t>Human machine interference</a:t>
            </a:r>
          </a:p>
          <a:p>
            <a:pPr marL="457200" indent="-457200">
              <a:buFont typeface="+mj-lt"/>
              <a:buAutoNum type="arabicPeriod"/>
            </a:pPr>
            <a:r>
              <a:rPr lang="en-US" altLang="en-US">
                <a:ea typeface="ＭＳ Ｐゴシック" pitchFamily="34" charset="-128"/>
              </a:rPr>
              <a:t>Crashworthiness</a:t>
            </a:r>
          </a:p>
          <a:p>
            <a:pPr marL="457200" indent="-457200">
              <a:buFont typeface="+mj-lt"/>
              <a:buAutoNum type="arabicPeriod"/>
            </a:pPr>
            <a:r>
              <a:rPr lang="en-US" altLang="en-US">
                <a:ea typeface="ＭＳ Ｐゴシック" pitchFamily="34" charset="-128"/>
              </a:rPr>
              <a:t>Consumer education and training</a:t>
            </a:r>
          </a:p>
          <a:p>
            <a:pPr marL="457200" indent="-457200">
              <a:buFont typeface="+mj-lt"/>
              <a:buAutoNum type="arabicPeriod"/>
            </a:pPr>
            <a:r>
              <a:rPr lang="en-US" altLang="en-US">
                <a:ea typeface="ＭＳ Ｐゴシック" pitchFamily="34" charset="-128"/>
              </a:rPr>
              <a:t>Registration and </a:t>
            </a:r>
            <a:r>
              <a:rPr lang="en-US" altLang="en-US" smtClean="0">
                <a:ea typeface="ＭＳ Ｐゴシック" pitchFamily="34" charset="-128"/>
              </a:rPr>
              <a:t>certification</a:t>
            </a:r>
          </a:p>
          <a:p>
            <a:pPr marL="457200" indent="-457200">
              <a:buFont typeface="+mj-lt"/>
              <a:buAutoNum type="arabicPeriod" startAt="9"/>
            </a:pPr>
            <a:r>
              <a:rPr lang="en-US" altLang="en-US">
                <a:ea typeface="ＭＳ Ｐゴシック" pitchFamily="34" charset="-128"/>
              </a:rPr>
              <a:t>Post-crash behavior</a:t>
            </a:r>
          </a:p>
          <a:p>
            <a:pPr marL="457200" indent="-457200">
              <a:buFont typeface="+mj-lt"/>
              <a:buAutoNum type="arabicPeriod" startAt="9"/>
            </a:pPr>
            <a:r>
              <a:rPr lang="en-US" altLang="en-US">
                <a:ea typeface="ＭＳ Ｐゴシック" pitchFamily="34" charset="-128"/>
              </a:rPr>
              <a:t>Federal, state and local laws*</a:t>
            </a:r>
          </a:p>
          <a:p>
            <a:pPr marL="457200" indent="-457200">
              <a:buFont typeface="+mj-lt"/>
              <a:buAutoNum type="arabicPeriod" startAt="9"/>
            </a:pPr>
            <a:r>
              <a:rPr lang="en-US" altLang="en-US">
                <a:ea typeface="ＭＳ Ｐゴシック" pitchFamily="34" charset="-128"/>
              </a:rPr>
              <a:t>Ethical considerations</a:t>
            </a:r>
          </a:p>
          <a:p>
            <a:pPr marL="457200" indent="-457200">
              <a:buFont typeface="+mj-lt"/>
              <a:buAutoNum type="arabicPeriod" startAt="9"/>
            </a:pPr>
            <a:r>
              <a:rPr lang="en-US" altLang="en-US">
                <a:ea typeface="ＭＳ Ｐゴシック" pitchFamily="34" charset="-128"/>
              </a:rPr>
              <a:t>Operational design domain*</a:t>
            </a:r>
          </a:p>
          <a:p>
            <a:pPr marL="457200" indent="-457200">
              <a:buFont typeface="+mj-lt"/>
              <a:buAutoNum type="arabicPeriod" startAt="9"/>
            </a:pPr>
            <a:r>
              <a:rPr lang="en-US" altLang="en-US">
                <a:ea typeface="ＭＳ Ｐゴシック" pitchFamily="34" charset="-128"/>
              </a:rPr>
              <a:t>Object and event detection and response*</a:t>
            </a:r>
          </a:p>
          <a:p>
            <a:pPr marL="457200" indent="-457200">
              <a:buFont typeface="+mj-lt"/>
              <a:buAutoNum type="arabicPeriod" startAt="9"/>
            </a:pPr>
            <a:r>
              <a:rPr lang="en-US" altLang="en-US">
                <a:ea typeface="ＭＳ Ｐゴシック" pitchFamily="34" charset="-128"/>
              </a:rPr>
              <a:t>Fall back to minimal risk condition*</a:t>
            </a:r>
          </a:p>
          <a:p>
            <a:pPr marL="457200" indent="-457200">
              <a:buFont typeface="+mj-lt"/>
              <a:buAutoNum type="arabicPeriod" startAt="9"/>
            </a:pPr>
            <a:r>
              <a:rPr lang="en-US" altLang="en-US">
                <a:ea typeface="ＭＳ Ｐゴシック" pitchFamily="34" charset="-128"/>
              </a:rPr>
              <a:t>Validation </a:t>
            </a:r>
            <a:r>
              <a:rPr lang="en-US" altLang="en-US" smtClean="0">
                <a:ea typeface="ＭＳ Ｐゴシック" pitchFamily="34" charset="-128"/>
              </a:rPr>
              <a:t>methods</a:t>
            </a:r>
          </a:p>
          <a:p>
            <a:r>
              <a:rPr lang="en-US"/>
              <a:t>But it goes further than that in requesting safety assessments with respect to lesser-automated vehicles, specifically those at SAE </a:t>
            </a:r>
            <a:r>
              <a:rPr lang="en-US" smtClean="0"/>
              <a:t>Levels </a:t>
            </a:r>
            <a:r>
              <a:rPr lang="en-US"/>
              <a:t>2 or higher. </a:t>
            </a: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27DDD83-283B-4839-8074-041B45852550}"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altLang="en-US" smtClean="0">
                <a:ea typeface="ＭＳ Ｐゴシック" pitchFamily="34" charset="-128"/>
              </a:rPr>
              <a:t>In addition, NHTSA identified </a:t>
            </a:r>
            <a:r>
              <a:rPr lang="en-US" altLang="en-US">
                <a:ea typeface="ＭＳ Ｐゴシック" pitchFamily="34" charset="-128"/>
              </a:rPr>
              <a:t>four </a:t>
            </a:r>
            <a:r>
              <a:rPr lang="en-US" altLang="en-US" smtClean="0">
                <a:ea typeface="ＭＳ Ｐゴシック" pitchFamily="34" charset="-128"/>
              </a:rPr>
              <a:t>additional powers that it may seek through Act of Congress by amendment to </a:t>
            </a:r>
            <a:r>
              <a:rPr lang="en-US" altLang="en-US">
                <a:ea typeface="ＭＳ Ｐゴシック" pitchFamily="34" charset="-128"/>
              </a:rPr>
              <a:t>the National Traffic and Motor Vehicle Safety </a:t>
            </a:r>
            <a:r>
              <a:rPr lang="en-US" altLang="en-US" smtClean="0">
                <a:ea typeface="ＭＳ Ｐゴシック" pitchFamily="34" charset="-128"/>
              </a:rPr>
              <a:t>Act. </a:t>
            </a:r>
          </a:p>
          <a:p>
            <a:pPr algn="just"/>
            <a:r>
              <a:rPr lang="en-US" altLang="en-US" smtClean="0">
                <a:ea typeface="ＭＳ Ｐゴシック" pitchFamily="34" charset="-128"/>
              </a:rPr>
              <a:t>One is a Pre-deployment </a:t>
            </a:r>
            <a:r>
              <a:rPr lang="en-US" altLang="en-US">
                <a:ea typeface="ＭＳ Ｐゴシック" pitchFamily="34" charset="-128"/>
              </a:rPr>
              <a:t>approval </a:t>
            </a:r>
            <a:r>
              <a:rPr lang="en-US" altLang="en-US" smtClean="0">
                <a:ea typeface="ＭＳ Ｐゴシック" pitchFamily="34" charset="-128"/>
              </a:rPr>
              <a:t>process or pre-market approval, such that NHTSA would in fact serve as a market gatekeeper like the FDA does with medicine. This would be a </a:t>
            </a:r>
            <a:r>
              <a:rPr lang="en-US" smtClean="0"/>
              <a:t>radical </a:t>
            </a:r>
            <a:r>
              <a:rPr lang="en-US"/>
              <a:t>departure from </a:t>
            </a:r>
            <a:r>
              <a:rPr lang="en-US" smtClean="0"/>
              <a:t>NHTSA’s self-certification </a:t>
            </a:r>
            <a:r>
              <a:rPr lang="en-US"/>
              <a:t>scheme of safety </a:t>
            </a:r>
            <a:r>
              <a:rPr lang="en-US" smtClean="0"/>
              <a:t>standards. It would put NHTSA into the business of determining whether and when vehicle technologies can hit the road. </a:t>
            </a:r>
            <a:endParaRPr lang="en-US" altLang="en-US" smtClean="0">
              <a:ea typeface="ＭＳ Ｐゴシック" pitchFamily="34" charset="-128"/>
            </a:endParaRPr>
          </a:p>
          <a:p>
            <a:pPr algn="just"/>
            <a:r>
              <a:rPr lang="en-US" altLang="en-US" smtClean="0">
                <a:ea typeface="ＭＳ Ｐゴシック" pitchFamily="34" charset="-128"/>
              </a:rPr>
              <a:t>Another would be a cease </a:t>
            </a:r>
            <a:r>
              <a:rPr lang="en-US" altLang="en-US">
                <a:ea typeface="ＭＳ Ｐゴシック" pitchFamily="34" charset="-128"/>
              </a:rPr>
              <a:t>and desist power </a:t>
            </a:r>
            <a:r>
              <a:rPr lang="en-US" altLang="en-US" smtClean="0">
                <a:ea typeface="ＭＳ Ｐゴシック" pitchFamily="34" charset="-128"/>
              </a:rPr>
              <a:t>to use in </a:t>
            </a:r>
            <a:r>
              <a:rPr lang="en-US" altLang="en-US">
                <a:ea typeface="ＭＳ Ｐゴシック" pitchFamily="34" charset="-128"/>
              </a:rPr>
              <a:t>case of imminent </a:t>
            </a:r>
            <a:r>
              <a:rPr lang="en-US" altLang="en-US" smtClean="0">
                <a:ea typeface="ＭＳ Ｐゴシック" pitchFamily="34" charset="-128"/>
              </a:rPr>
              <a:t>hazard. This would have the effect of strengthening NHTSA’s position to act if hazard is suspected.  </a:t>
            </a:r>
          </a:p>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27DDD83-283B-4839-8074-041B45852550}"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altLang="en-US">
                <a:ea typeface="ＭＳ Ｐゴシック" pitchFamily="34" charset="-128"/>
              </a:rPr>
              <a:t>The policy acknowledges </a:t>
            </a:r>
            <a:r>
              <a:rPr lang="en-US" altLang="en-US" smtClean="0">
                <a:ea typeface="ＭＳ Ｐゴシック" pitchFamily="34" charset="-128"/>
              </a:rPr>
              <a:t>the respective </a:t>
            </a:r>
            <a:r>
              <a:rPr lang="en-US" altLang="en-US">
                <a:ea typeface="ＭＳ Ｐゴシック" pitchFamily="34" charset="-128"/>
              </a:rPr>
              <a:t>federal and state </a:t>
            </a:r>
            <a:r>
              <a:rPr lang="en-US" altLang="en-US" smtClean="0">
                <a:ea typeface="ＭＳ Ｐゴシック" pitchFamily="34" charset="-128"/>
              </a:rPr>
              <a:t>responsibilities that I described earlier. </a:t>
            </a:r>
            <a:endParaRPr lang="en-US" altLang="en-US">
              <a:ea typeface="ＭＳ Ｐゴシック" pitchFamily="34" charset="-128"/>
            </a:endParaRPr>
          </a:p>
          <a:p>
            <a:pPr algn="just"/>
            <a:r>
              <a:rPr lang="en-US" altLang="en-US" smtClean="0">
                <a:ea typeface="ＭＳ Ｐゴシック" pitchFamily="34" charset="-128"/>
              </a:rPr>
              <a:t>And it recommends </a:t>
            </a:r>
            <a:r>
              <a:rPr lang="en-US" altLang="en-US">
                <a:ea typeface="ＭＳ Ｐゴシック" pitchFamily="34" charset="-128"/>
              </a:rPr>
              <a:t>a model regulatory framework </a:t>
            </a:r>
            <a:r>
              <a:rPr lang="en-US" altLang="en-US" smtClean="0">
                <a:ea typeface="ＭＳ Ｐゴシック" pitchFamily="34" charset="-128"/>
              </a:rPr>
              <a:t>for </a:t>
            </a:r>
            <a:r>
              <a:rPr lang="en-US" altLang="en-US">
                <a:ea typeface="ＭＳ Ｐゴシック" pitchFamily="34" charset="-128"/>
              </a:rPr>
              <a:t>states that wish to regulate procedures and conditions for testing, deployment and operations of highly automated vehicles</a:t>
            </a:r>
          </a:p>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27DDD83-283B-4839-8074-041B45852550}"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altLang="en-US">
                <a:ea typeface="ＭＳ Ｐゴシック" pitchFamily="34" charset="-128"/>
              </a:rPr>
              <a:t>The policy acknowledges </a:t>
            </a:r>
            <a:r>
              <a:rPr lang="en-US" altLang="en-US" smtClean="0">
                <a:ea typeface="ＭＳ Ｐゴシック" pitchFamily="34" charset="-128"/>
              </a:rPr>
              <a:t>the respective </a:t>
            </a:r>
            <a:r>
              <a:rPr lang="en-US" altLang="en-US">
                <a:ea typeface="ＭＳ Ｐゴシック" pitchFamily="34" charset="-128"/>
              </a:rPr>
              <a:t>federal and state </a:t>
            </a:r>
            <a:r>
              <a:rPr lang="en-US" altLang="en-US" smtClean="0">
                <a:ea typeface="ＭＳ Ｐゴシック" pitchFamily="34" charset="-128"/>
              </a:rPr>
              <a:t>responsibilities that I described earlier. </a:t>
            </a:r>
            <a:endParaRPr lang="en-US" altLang="en-US">
              <a:ea typeface="ＭＳ Ｐゴシック" pitchFamily="34" charset="-128"/>
            </a:endParaRPr>
          </a:p>
          <a:p>
            <a:pPr algn="just"/>
            <a:r>
              <a:rPr lang="en-US" altLang="en-US" smtClean="0">
                <a:ea typeface="ＭＳ Ｐゴシック" pitchFamily="34" charset="-128"/>
              </a:rPr>
              <a:t>And it recommends </a:t>
            </a:r>
            <a:r>
              <a:rPr lang="en-US" altLang="en-US">
                <a:ea typeface="ＭＳ Ｐゴシック" pitchFamily="34" charset="-128"/>
              </a:rPr>
              <a:t>a model regulatory framework </a:t>
            </a:r>
            <a:r>
              <a:rPr lang="en-US" altLang="en-US" smtClean="0">
                <a:ea typeface="ＭＳ Ｐゴシック" pitchFamily="34" charset="-128"/>
              </a:rPr>
              <a:t>for </a:t>
            </a:r>
            <a:r>
              <a:rPr lang="en-US" altLang="en-US">
                <a:ea typeface="ＭＳ Ｐゴシック" pitchFamily="34" charset="-128"/>
              </a:rPr>
              <a:t>states that wish to regulate procedures and conditions for testing, deployment and operations of highly automated vehicles</a:t>
            </a:r>
          </a:p>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27DDD83-283B-4839-8074-041B45852550}"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I’ll briefly cover Michigan’s pending autonomous vehicle legislation, which was approved by the Michigan Senate on September 7</a:t>
            </a:r>
            <a:r>
              <a:rPr lang="en-US" altLang="en-US" baseline="30000" smtClean="0"/>
              <a:t>th</a:t>
            </a:r>
            <a:r>
              <a:rPr lang="en-US" altLang="en-US"/>
              <a:t> </a:t>
            </a:r>
            <a:r>
              <a:rPr lang="en-US" altLang="en-US" smtClean="0"/>
              <a:t>and is generally in keeping with the new Federal Policy recommendations. </a:t>
            </a:r>
          </a:p>
          <a:p>
            <a:r>
              <a:rPr lang="en-US" altLang="en-US" smtClean="0"/>
              <a:t>The legislation is comprised of 4 bills, numbers 995, 996, 997 and 998. </a:t>
            </a:r>
          </a:p>
          <a:p>
            <a:r>
              <a:rPr lang="en-US" altLang="en-US" smtClean="0"/>
              <a:t>Most significantly, the bills in one sweeping statement would permit driverless vehicles on Michigan roads generally without conditions or bureacratic entanglements, though subject to federal safety requirements and of course manufacturers’ due consideration for general product liability principles and the insurabilty of vehicles. </a:t>
            </a:r>
          </a:p>
          <a:p>
            <a:r>
              <a:rPr lang="en-US" altLang="en-US" smtClean="0"/>
              <a:t>The bills are currently in the House of Representatives, awaiting a floor vote with some modifications. One change that the house is considering would permit the deployment of autonomous vehicles not only by traditional car makers, which is a noteworthy limitation in the Senate version, but also by new entrants that fulfill federal safety requirements, have operated autonomous vehicles for more than 1,000,0000 miles and that satisfy a 10,000,000 dollar insurance requirement or that provide proof of self insurance of that magnitude. </a:t>
            </a:r>
          </a:p>
          <a:p>
            <a:r>
              <a:rPr lang="en-US" altLang="en-US" smtClean="0"/>
              <a:t>Once these bills are enacted – and its fair to assume they will be -- Michigan will have taken an historic leap toward deployment of autonomous vehicles, and it will assure its place as one of the world’s epicenters for this new technology.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50" indent="-285711" eaLnBrk="0" hangingPunct="0">
              <a:spcBef>
                <a:spcPct val="30000"/>
              </a:spcBef>
              <a:defRPr sz="1200">
                <a:solidFill>
                  <a:schemeClr val="tx1"/>
                </a:solidFill>
                <a:latin typeface="Calibri" pitchFamily="34" charset="0"/>
              </a:defRPr>
            </a:lvl2pPr>
            <a:lvl3pPr marL="1142845" indent="-228569" eaLnBrk="0" hangingPunct="0">
              <a:spcBef>
                <a:spcPct val="30000"/>
              </a:spcBef>
              <a:defRPr sz="1200">
                <a:solidFill>
                  <a:schemeClr val="tx1"/>
                </a:solidFill>
                <a:latin typeface="Calibri" pitchFamily="34" charset="0"/>
              </a:defRPr>
            </a:lvl3pPr>
            <a:lvl4pPr marL="1599983" indent="-228569" eaLnBrk="0" hangingPunct="0">
              <a:spcBef>
                <a:spcPct val="30000"/>
              </a:spcBef>
              <a:defRPr sz="1200">
                <a:solidFill>
                  <a:schemeClr val="tx1"/>
                </a:solidFill>
                <a:latin typeface="Calibri" pitchFamily="34" charset="0"/>
              </a:defRPr>
            </a:lvl4pPr>
            <a:lvl5pPr marL="2057121" indent="-228569" eaLnBrk="0" hangingPunct="0">
              <a:spcBef>
                <a:spcPct val="30000"/>
              </a:spcBef>
              <a:defRPr sz="1200">
                <a:solidFill>
                  <a:schemeClr val="tx1"/>
                </a:solidFill>
                <a:latin typeface="Calibri" pitchFamily="34" charset="0"/>
              </a:defRPr>
            </a:lvl5pPr>
            <a:lvl6pPr marL="2514259" indent="-228569" eaLnBrk="0" fontAlgn="base" hangingPunct="0">
              <a:spcBef>
                <a:spcPct val="30000"/>
              </a:spcBef>
              <a:spcAft>
                <a:spcPct val="0"/>
              </a:spcAft>
              <a:defRPr sz="1200">
                <a:solidFill>
                  <a:schemeClr val="tx1"/>
                </a:solidFill>
                <a:latin typeface="Calibri" pitchFamily="34" charset="0"/>
              </a:defRPr>
            </a:lvl6pPr>
            <a:lvl7pPr marL="2971397" indent="-228569" eaLnBrk="0" fontAlgn="base" hangingPunct="0">
              <a:spcBef>
                <a:spcPct val="30000"/>
              </a:spcBef>
              <a:spcAft>
                <a:spcPct val="0"/>
              </a:spcAft>
              <a:defRPr sz="1200">
                <a:solidFill>
                  <a:schemeClr val="tx1"/>
                </a:solidFill>
                <a:latin typeface="Calibri" pitchFamily="34" charset="0"/>
              </a:defRPr>
            </a:lvl7pPr>
            <a:lvl8pPr marL="3428535" indent="-228569" eaLnBrk="0" fontAlgn="base" hangingPunct="0">
              <a:spcBef>
                <a:spcPct val="30000"/>
              </a:spcBef>
              <a:spcAft>
                <a:spcPct val="0"/>
              </a:spcAft>
              <a:defRPr sz="1200">
                <a:solidFill>
                  <a:schemeClr val="tx1"/>
                </a:solidFill>
                <a:latin typeface="Calibri" pitchFamily="34" charset="0"/>
              </a:defRPr>
            </a:lvl8pPr>
            <a:lvl9pPr marL="3885672" indent="-22856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C5E3C9-5160-44DE-A5A1-3D76598A3348}" type="slidenum">
              <a:rPr lang="en-US" altLang="en-US" smtClean="0"/>
              <a:pPr eaLnBrk="1" hangingPunct="1">
                <a:spcBef>
                  <a:spcPct val="0"/>
                </a:spcBef>
              </a:pPr>
              <a:t>14</a:t>
            </a:fld>
            <a:endParaRPr lang="en-US" altLang="en-US" smtClean="0"/>
          </a:p>
        </p:txBody>
      </p:sp>
    </p:spTree>
    <p:extLst>
      <p:ext uri="{BB962C8B-B14F-4D97-AF65-F5344CB8AC3E}">
        <p14:creationId xmlns:p14="http://schemas.microsoft.com/office/powerpoint/2010/main" val="315057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I’ll like to highlight some features of the other bills…bills 996, 997 and 998. </a:t>
            </a:r>
          </a:p>
          <a:p>
            <a:pPr algn="just" eaLnBrk="1" hangingPunct="1">
              <a:buFont typeface="Arial" panose="020B0604020202020204" pitchFamily="34" charset="0"/>
              <a:buChar char="•"/>
              <a:defRPr/>
            </a:pPr>
            <a:r>
              <a:rPr lang="en-US" altLang="en-US" u="sng" smtClean="0">
                <a:ea typeface="ＭＳ Ｐゴシック" pitchFamily="34" charset="-128"/>
              </a:rPr>
              <a:t>996 </a:t>
            </a:r>
            <a:r>
              <a:rPr lang="en-US" altLang="en-US" smtClean="0">
                <a:ea typeface="ＭＳ Ｐゴシック" pitchFamily="34" charset="-128"/>
              </a:rPr>
              <a:t>Permits </a:t>
            </a:r>
            <a:r>
              <a:rPr lang="en-US" altLang="en-US">
                <a:ea typeface="ＭＳ Ｐゴシック" pitchFamily="34" charset="-128"/>
              </a:rPr>
              <a:t>self-certifying vehicle manufacturers to deploy </a:t>
            </a:r>
            <a:r>
              <a:rPr lang="en-US" altLang="en-US" smtClean="0">
                <a:ea typeface="ＭＳ Ｐゴシック" pitchFamily="34" charset="-128"/>
              </a:rPr>
              <a:t>so-called “SAVE </a:t>
            </a:r>
            <a:r>
              <a:rPr lang="en-US" altLang="en-US">
                <a:ea typeface="ＭＳ Ｐゴシック" pitchFamily="34" charset="-128"/>
              </a:rPr>
              <a:t>projects,” which are on-demand automated motor vehicle networks within certain types of </a:t>
            </a:r>
            <a:r>
              <a:rPr lang="en-US" altLang="en-US" smtClean="0">
                <a:ea typeface="ＭＳ Ｐゴシック" pitchFamily="34" charset="-128"/>
              </a:rPr>
              <a:t>geographic areas including municipal </a:t>
            </a:r>
            <a:r>
              <a:rPr lang="en-US" altLang="en-US">
                <a:ea typeface="ＭＳ Ｐゴシック" pitchFamily="34" charset="-128"/>
              </a:rPr>
              <a:t>and regional authority areas, university campuses, senior citizen </a:t>
            </a:r>
            <a:r>
              <a:rPr lang="en-US" altLang="en-US" smtClean="0">
                <a:ea typeface="ＭＳ Ｐゴシック" pitchFamily="34" charset="-128"/>
              </a:rPr>
              <a:t>developments or similar areas. Notably non-manufacturers may not participate in SAVE projects and manufacturers may only participate so long as vehicles are equipped with automated driving systems, crash notification technology, and a data recording system. These requirements pertain only to SAVE projects, and perhaps reflect the idea that SAVE projects could be deployed early and therefore be useful for data gathering with respect to vehicle incidents. </a:t>
            </a:r>
            <a:endParaRPr lang="en-US" altLang="en-US">
              <a:ea typeface="ＭＳ Ｐゴシック" pitchFamily="34" charset="-128"/>
            </a:endParaRPr>
          </a:p>
          <a:p>
            <a:pPr algn="just" eaLnBrk="1" hangingPunct="1">
              <a:defRPr/>
            </a:pPr>
            <a:endParaRPr lang="en-US" altLang="en-US">
              <a:ea typeface="ＭＳ Ｐゴシック" pitchFamily="34" charset="-128"/>
            </a:endParaRPr>
          </a:p>
          <a:p>
            <a:pPr algn="just" eaLnBrk="1" hangingPunct="1">
              <a:defRPr/>
            </a:pPr>
            <a:r>
              <a:rPr lang="en-US" altLang="en-US" u="sng" smtClean="0">
                <a:ea typeface="ＭＳ Ｐゴシック" pitchFamily="34" charset="-128"/>
              </a:rPr>
              <a:t>997 </a:t>
            </a:r>
            <a:r>
              <a:rPr lang="en-US" altLang="en-US" smtClean="0">
                <a:ea typeface="ＭＳ Ｐゴシック" pitchFamily="34" charset="-128"/>
              </a:rPr>
              <a:t>Excludes </a:t>
            </a:r>
            <a:r>
              <a:rPr lang="en-US" altLang="en-US">
                <a:ea typeface="ＭＳ Ｐゴシック" pitchFamily="34" charset="-128"/>
              </a:rPr>
              <a:t>roads </a:t>
            </a:r>
            <a:r>
              <a:rPr lang="en-US" altLang="en-US" smtClean="0">
                <a:ea typeface="ＭＳ Ｐゴシック" pitchFamily="34" charset="-128"/>
              </a:rPr>
              <a:t>that are within </a:t>
            </a:r>
            <a:r>
              <a:rPr lang="en-US" altLang="en-US">
                <a:ea typeface="ＭＳ Ｐゴシック" pitchFamily="34" charset="-128"/>
              </a:rPr>
              <a:t>a mobility research center from </a:t>
            </a:r>
            <a:r>
              <a:rPr lang="en-US" altLang="en-US" smtClean="0">
                <a:ea typeface="ＭＳ Ｐゴシック" pitchFamily="34" charset="-128"/>
              </a:rPr>
              <a:t>the Michigan </a:t>
            </a:r>
            <a:r>
              <a:rPr lang="en-US" altLang="en-US">
                <a:ea typeface="ＭＳ Ｐゴシック" pitchFamily="34" charset="-128"/>
              </a:rPr>
              <a:t>Vehicle Code provisions </a:t>
            </a:r>
            <a:r>
              <a:rPr lang="en-US" altLang="en-US" smtClean="0">
                <a:ea typeface="ＭＳ Ｐゴシック" pitchFamily="34" charset="-128"/>
              </a:rPr>
              <a:t>that are normally applicable </a:t>
            </a:r>
            <a:r>
              <a:rPr lang="en-US" altLang="en-US">
                <a:ea typeface="ＭＳ Ｐゴシック" pitchFamily="34" charset="-128"/>
              </a:rPr>
              <a:t>to private roads open to the general </a:t>
            </a:r>
            <a:r>
              <a:rPr lang="en-US" altLang="en-US" smtClean="0">
                <a:ea typeface="ＭＳ Ｐゴシック" pitchFamily="34" charset="-128"/>
              </a:rPr>
              <a:t>public. This provision makes possible the </a:t>
            </a:r>
            <a:r>
              <a:rPr lang="en-US" altLang="en-US">
                <a:ea typeface="ＭＳ Ｐゴシック" pitchFamily="34" charset="-128"/>
              </a:rPr>
              <a:t>planned American Center for Mobility </a:t>
            </a:r>
            <a:r>
              <a:rPr lang="en-US" altLang="en-US" smtClean="0">
                <a:ea typeface="ＭＳ Ｐゴシック" pitchFamily="34" charset="-128"/>
              </a:rPr>
              <a:t>at old Willow Run Airport, which will be a  335 acre autonomous vehicle test center. </a:t>
            </a:r>
            <a:endParaRPr lang="en-US" altLang="en-US">
              <a:ea typeface="ＭＳ Ｐゴシック" pitchFamily="34" charset="-128"/>
            </a:endParaRPr>
          </a:p>
          <a:p>
            <a:pPr algn="just" eaLnBrk="1" hangingPunct="1">
              <a:defRPr/>
            </a:pPr>
            <a:r>
              <a:rPr lang="en-US" altLang="en-US" u="sng" smtClean="0">
                <a:ea typeface="ＭＳ Ｐゴシック" pitchFamily="34" charset="-128"/>
              </a:rPr>
              <a:t>998 </a:t>
            </a:r>
            <a:r>
              <a:rPr lang="en-US" altLang="en-US" smtClean="0">
                <a:ea typeface="ＭＳ Ｐゴシック" pitchFamily="34" charset="-128"/>
              </a:rPr>
              <a:t>Finally, 998 Limits </a:t>
            </a:r>
            <a:r>
              <a:rPr lang="en-US" altLang="en-US">
                <a:ea typeface="ＭＳ Ｐゴシック" pitchFamily="34" charset="-128"/>
              </a:rPr>
              <a:t>the civil liability of motor vehicle mechanics or motor vehicle repair facilities that repair an </a:t>
            </a:r>
            <a:r>
              <a:rPr lang="en-US" altLang="en-US" smtClean="0">
                <a:ea typeface="ＭＳ Ｐゴシック" pitchFamily="34" charset="-128"/>
              </a:rPr>
              <a:t>autonomous vehicle. </a:t>
            </a: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50" indent="-285711" eaLnBrk="0" hangingPunct="0">
              <a:spcBef>
                <a:spcPct val="30000"/>
              </a:spcBef>
              <a:defRPr sz="1200">
                <a:solidFill>
                  <a:schemeClr val="tx1"/>
                </a:solidFill>
                <a:latin typeface="Calibri" pitchFamily="34" charset="0"/>
              </a:defRPr>
            </a:lvl2pPr>
            <a:lvl3pPr marL="1142845" indent="-228569" eaLnBrk="0" hangingPunct="0">
              <a:spcBef>
                <a:spcPct val="30000"/>
              </a:spcBef>
              <a:defRPr sz="1200">
                <a:solidFill>
                  <a:schemeClr val="tx1"/>
                </a:solidFill>
                <a:latin typeface="Calibri" pitchFamily="34" charset="0"/>
              </a:defRPr>
            </a:lvl3pPr>
            <a:lvl4pPr marL="1599983" indent="-228569" eaLnBrk="0" hangingPunct="0">
              <a:spcBef>
                <a:spcPct val="30000"/>
              </a:spcBef>
              <a:defRPr sz="1200">
                <a:solidFill>
                  <a:schemeClr val="tx1"/>
                </a:solidFill>
                <a:latin typeface="Calibri" pitchFamily="34" charset="0"/>
              </a:defRPr>
            </a:lvl4pPr>
            <a:lvl5pPr marL="2057121" indent="-228569" eaLnBrk="0" hangingPunct="0">
              <a:spcBef>
                <a:spcPct val="30000"/>
              </a:spcBef>
              <a:defRPr sz="1200">
                <a:solidFill>
                  <a:schemeClr val="tx1"/>
                </a:solidFill>
                <a:latin typeface="Calibri" pitchFamily="34" charset="0"/>
              </a:defRPr>
            </a:lvl5pPr>
            <a:lvl6pPr marL="2514259" indent="-228569" eaLnBrk="0" fontAlgn="base" hangingPunct="0">
              <a:spcBef>
                <a:spcPct val="30000"/>
              </a:spcBef>
              <a:spcAft>
                <a:spcPct val="0"/>
              </a:spcAft>
              <a:defRPr sz="1200">
                <a:solidFill>
                  <a:schemeClr val="tx1"/>
                </a:solidFill>
                <a:latin typeface="Calibri" pitchFamily="34" charset="0"/>
              </a:defRPr>
            </a:lvl6pPr>
            <a:lvl7pPr marL="2971397" indent="-228569" eaLnBrk="0" fontAlgn="base" hangingPunct="0">
              <a:spcBef>
                <a:spcPct val="30000"/>
              </a:spcBef>
              <a:spcAft>
                <a:spcPct val="0"/>
              </a:spcAft>
              <a:defRPr sz="1200">
                <a:solidFill>
                  <a:schemeClr val="tx1"/>
                </a:solidFill>
                <a:latin typeface="Calibri" pitchFamily="34" charset="0"/>
              </a:defRPr>
            </a:lvl7pPr>
            <a:lvl8pPr marL="3428535" indent="-228569" eaLnBrk="0" fontAlgn="base" hangingPunct="0">
              <a:spcBef>
                <a:spcPct val="30000"/>
              </a:spcBef>
              <a:spcAft>
                <a:spcPct val="0"/>
              </a:spcAft>
              <a:defRPr sz="1200">
                <a:solidFill>
                  <a:schemeClr val="tx1"/>
                </a:solidFill>
                <a:latin typeface="Calibri" pitchFamily="34" charset="0"/>
              </a:defRPr>
            </a:lvl8pPr>
            <a:lvl9pPr marL="3885672" indent="-22856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F11804-E6AF-4EE7-A71A-6F245B8FEB56}" type="slidenum">
              <a:rPr lang="en-US" altLang="en-US" smtClean="0"/>
              <a:pPr eaLnBrk="1" hangingPunct="1">
                <a:spcBef>
                  <a:spcPct val="0"/>
                </a:spcBef>
              </a:pPr>
              <a:t>15</a:t>
            </a:fld>
            <a:endParaRPr lang="en-US" altLang="en-US" smtClean="0"/>
          </a:p>
        </p:txBody>
      </p:sp>
    </p:spTree>
    <p:extLst>
      <p:ext uri="{BB962C8B-B14F-4D97-AF65-F5344CB8AC3E}">
        <p14:creationId xmlns:p14="http://schemas.microsoft.com/office/powerpoint/2010/main" val="1192455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I’ll like to highlight some features of the other bills…bills 996, 997 and 998. </a:t>
            </a:r>
          </a:p>
          <a:p>
            <a:pPr algn="just" eaLnBrk="1" hangingPunct="1">
              <a:buFont typeface="Arial" panose="020B0604020202020204" pitchFamily="34" charset="0"/>
              <a:buChar char="•"/>
              <a:defRPr/>
            </a:pPr>
            <a:r>
              <a:rPr lang="en-US" altLang="en-US" u="sng" smtClean="0">
                <a:ea typeface="ＭＳ Ｐゴシック" pitchFamily="34" charset="-128"/>
              </a:rPr>
              <a:t>996 </a:t>
            </a:r>
            <a:r>
              <a:rPr lang="en-US" altLang="en-US" smtClean="0">
                <a:ea typeface="ＭＳ Ｐゴシック" pitchFamily="34" charset="-128"/>
              </a:rPr>
              <a:t>Permits </a:t>
            </a:r>
            <a:r>
              <a:rPr lang="en-US" altLang="en-US">
                <a:ea typeface="ＭＳ Ｐゴシック" pitchFamily="34" charset="-128"/>
              </a:rPr>
              <a:t>self-certifying vehicle manufacturers to deploy </a:t>
            </a:r>
            <a:r>
              <a:rPr lang="en-US" altLang="en-US" smtClean="0">
                <a:ea typeface="ＭＳ Ｐゴシック" pitchFamily="34" charset="-128"/>
              </a:rPr>
              <a:t>so-called “SAVE </a:t>
            </a:r>
            <a:r>
              <a:rPr lang="en-US" altLang="en-US">
                <a:ea typeface="ＭＳ Ｐゴシック" pitchFamily="34" charset="-128"/>
              </a:rPr>
              <a:t>projects,” which are on-demand automated motor vehicle networks within certain types of </a:t>
            </a:r>
            <a:r>
              <a:rPr lang="en-US" altLang="en-US" smtClean="0">
                <a:ea typeface="ＭＳ Ｐゴシック" pitchFamily="34" charset="-128"/>
              </a:rPr>
              <a:t>geographic areas including municipal </a:t>
            </a:r>
            <a:r>
              <a:rPr lang="en-US" altLang="en-US">
                <a:ea typeface="ＭＳ Ｐゴシック" pitchFamily="34" charset="-128"/>
              </a:rPr>
              <a:t>and regional authority areas, university campuses, senior citizen </a:t>
            </a:r>
            <a:r>
              <a:rPr lang="en-US" altLang="en-US" smtClean="0">
                <a:ea typeface="ＭＳ Ｐゴシック" pitchFamily="34" charset="-128"/>
              </a:rPr>
              <a:t>developments or similar areas. Notably non-manufacturers may not participate in SAVE projects and manufacturers may only participate so long as vehicles are equipped with automated driving systems, crash notification technology, and a data recording system. These requirements pertain only to SAVE projects, and perhaps reflect the idea that SAVE projects could be deployed early and therefore be useful for data gathering with respect to vehicle incidents. </a:t>
            </a:r>
            <a:endParaRPr lang="en-US" altLang="en-US">
              <a:ea typeface="ＭＳ Ｐゴシック" pitchFamily="34" charset="-128"/>
            </a:endParaRPr>
          </a:p>
          <a:p>
            <a:pPr algn="just" eaLnBrk="1" hangingPunct="1">
              <a:defRPr/>
            </a:pPr>
            <a:endParaRPr lang="en-US" altLang="en-US">
              <a:ea typeface="ＭＳ Ｐゴシック" pitchFamily="34" charset="-128"/>
            </a:endParaRPr>
          </a:p>
          <a:p>
            <a:pPr algn="just" eaLnBrk="1" hangingPunct="1">
              <a:defRPr/>
            </a:pPr>
            <a:r>
              <a:rPr lang="en-US" altLang="en-US" u="sng" smtClean="0">
                <a:ea typeface="ＭＳ Ｐゴシック" pitchFamily="34" charset="-128"/>
              </a:rPr>
              <a:t>997 </a:t>
            </a:r>
            <a:r>
              <a:rPr lang="en-US" altLang="en-US" smtClean="0">
                <a:ea typeface="ＭＳ Ｐゴシック" pitchFamily="34" charset="-128"/>
              </a:rPr>
              <a:t>Excludes </a:t>
            </a:r>
            <a:r>
              <a:rPr lang="en-US" altLang="en-US">
                <a:ea typeface="ＭＳ Ｐゴシック" pitchFamily="34" charset="-128"/>
              </a:rPr>
              <a:t>roads </a:t>
            </a:r>
            <a:r>
              <a:rPr lang="en-US" altLang="en-US" smtClean="0">
                <a:ea typeface="ＭＳ Ｐゴシック" pitchFamily="34" charset="-128"/>
              </a:rPr>
              <a:t>that are within </a:t>
            </a:r>
            <a:r>
              <a:rPr lang="en-US" altLang="en-US">
                <a:ea typeface="ＭＳ Ｐゴシック" pitchFamily="34" charset="-128"/>
              </a:rPr>
              <a:t>a mobility research center from </a:t>
            </a:r>
            <a:r>
              <a:rPr lang="en-US" altLang="en-US" smtClean="0">
                <a:ea typeface="ＭＳ Ｐゴシック" pitchFamily="34" charset="-128"/>
              </a:rPr>
              <a:t>the Michigan </a:t>
            </a:r>
            <a:r>
              <a:rPr lang="en-US" altLang="en-US">
                <a:ea typeface="ＭＳ Ｐゴシック" pitchFamily="34" charset="-128"/>
              </a:rPr>
              <a:t>Vehicle Code provisions </a:t>
            </a:r>
            <a:r>
              <a:rPr lang="en-US" altLang="en-US" smtClean="0">
                <a:ea typeface="ＭＳ Ｐゴシック" pitchFamily="34" charset="-128"/>
              </a:rPr>
              <a:t>that are normally applicable </a:t>
            </a:r>
            <a:r>
              <a:rPr lang="en-US" altLang="en-US">
                <a:ea typeface="ＭＳ Ｐゴシック" pitchFamily="34" charset="-128"/>
              </a:rPr>
              <a:t>to private roads open to the general </a:t>
            </a:r>
            <a:r>
              <a:rPr lang="en-US" altLang="en-US" smtClean="0">
                <a:ea typeface="ＭＳ Ｐゴシック" pitchFamily="34" charset="-128"/>
              </a:rPr>
              <a:t>public. This provision makes possible the </a:t>
            </a:r>
            <a:r>
              <a:rPr lang="en-US" altLang="en-US">
                <a:ea typeface="ＭＳ Ｐゴシック" pitchFamily="34" charset="-128"/>
              </a:rPr>
              <a:t>planned American Center for Mobility </a:t>
            </a:r>
            <a:r>
              <a:rPr lang="en-US" altLang="en-US" smtClean="0">
                <a:ea typeface="ＭＳ Ｐゴシック" pitchFamily="34" charset="-128"/>
              </a:rPr>
              <a:t>at old Willow Run Airport, which will be a  335 acre autonomous vehicle test center. </a:t>
            </a:r>
            <a:endParaRPr lang="en-US" altLang="en-US">
              <a:ea typeface="ＭＳ Ｐゴシック" pitchFamily="34" charset="-128"/>
            </a:endParaRPr>
          </a:p>
          <a:p>
            <a:pPr algn="just" eaLnBrk="1" hangingPunct="1">
              <a:defRPr/>
            </a:pPr>
            <a:r>
              <a:rPr lang="en-US" altLang="en-US" u="sng" smtClean="0">
                <a:ea typeface="ＭＳ Ｐゴシック" pitchFamily="34" charset="-128"/>
              </a:rPr>
              <a:t>998 </a:t>
            </a:r>
            <a:r>
              <a:rPr lang="en-US" altLang="en-US" smtClean="0">
                <a:ea typeface="ＭＳ Ｐゴシック" pitchFamily="34" charset="-128"/>
              </a:rPr>
              <a:t>Finally, 998 Limits </a:t>
            </a:r>
            <a:r>
              <a:rPr lang="en-US" altLang="en-US">
                <a:ea typeface="ＭＳ Ｐゴシック" pitchFamily="34" charset="-128"/>
              </a:rPr>
              <a:t>the civil liability of motor vehicle mechanics or motor vehicle repair facilities that repair an </a:t>
            </a:r>
            <a:r>
              <a:rPr lang="en-US" altLang="en-US" smtClean="0">
                <a:ea typeface="ＭＳ Ｐゴシック" pitchFamily="34" charset="-128"/>
              </a:rPr>
              <a:t>autonomous vehicle. </a:t>
            </a: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50" indent="-285711" eaLnBrk="0" hangingPunct="0">
              <a:spcBef>
                <a:spcPct val="30000"/>
              </a:spcBef>
              <a:defRPr sz="1200">
                <a:solidFill>
                  <a:schemeClr val="tx1"/>
                </a:solidFill>
                <a:latin typeface="Calibri" pitchFamily="34" charset="0"/>
              </a:defRPr>
            </a:lvl2pPr>
            <a:lvl3pPr marL="1142845" indent="-228569" eaLnBrk="0" hangingPunct="0">
              <a:spcBef>
                <a:spcPct val="30000"/>
              </a:spcBef>
              <a:defRPr sz="1200">
                <a:solidFill>
                  <a:schemeClr val="tx1"/>
                </a:solidFill>
                <a:latin typeface="Calibri" pitchFamily="34" charset="0"/>
              </a:defRPr>
            </a:lvl3pPr>
            <a:lvl4pPr marL="1599983" indent="-228569" eaLnBrk="0" hangingPunct="0">
              <a:spcBef>
                <a:spcPct val="30000"/>
              </a:spcBef>
              <a:defRPr sz="1200">
                <a:solidFill>
                  <a:schemeClr val="tx1"/>
                </a:solidFill>
                <a:latin typeface="Calibri" pitchFamily="34" charset="0"/>
              </a:defRPr>
            </a:lvl4pPr>
            <a:lvl5pPr marL="2057121" indent="-228569" eaLnBrk="0" hangingPunct="0">
              <a:spcBef>
                <a:spcPct val="30000"/>
              </a:spcBef>
              <a:defRPr sz="1200">
                <a:solidFill>
                  <a:schemeClr val="tx1"/>
                </a:solidFill>
                <a:latin typeface="Calibri" pitchFamily="34" charset="0"/>
              </a:defRPr>
            </a:lvl5pPr>
            <a:lvl6pPr marL="2514259" indent="-228569" eaLnBrk="0" fontAlgn="base" hangingPunct="0">
              <a:spcBef>
                <a:spcPct val="30000"/>
              </a:spcBef>
              <a:spcAft>
                <a:spcPct val="0"/>
              </a:spcAft>
              <a:defRPr sz="1200">
                <a:solidFill>
                  <a:schemeClr val="tx1"/>
                </a:solidFill>
                <a:latin typeface="Calibri" pitchFamily="34" charset="0"/>
              </a:defRPr>
            </a:lvl6pPr>
            <a:lvl7pPr marL="2971397" indent="-228569" eaLnBrk="0" fontAlgn="base" hangingPunct="0">
              <a:spcBef>
                <a:spcPct val="30000"/>
              </a:spcBef>
              <a:spcAft>
                <a:spcPct val="0"/>
              </a:spcAft>
              <a:defRPr sz="1200">
                <a:solidFill>
                  <a:schemeClr val="tx1"/>
                </a:solidFill>
                <a:latin typeface="Calibri" pitchFamily="34" charset="0"/>
              </a:defRPr>
            </a:lvl7pPr>
            <a:lvl8pPr marL="3428535" indent="-228569" eaLnBrk="0" fontAlgn="base" hangingPunct="0">
              <a:spcBef>
                <a:spcPct val="30000"/>
              </a:spcBef>
              <a:spcAft>
                <a:spcPct val="0"/>
              </a:spcAft>
              <a:defRPr sz="1200">
                <a:solidFill>
                  <a:schemeClr val="tx1"/>
                </a:solidFill>
                <a:latin typeface="Calibri" pitchFamily="34" charset="0"/>
              </a:defRPr>
            </a:lvl8pPr>
            <a:lvl9pPr marL="3885672" indent="-22856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F11804-E6AF-4EE7-A71A-6F245B8FEB56}" type="slidenum">
              <a:rPr lang="en-US" altLang="en-US" smtClean="0"/>
              <a:pPr eaLnBrk="1" hangingPunct="1">
                <a:spcBef>
                  <a:spcPct val="0"/>
                </a:spcBef>
              </a:pPr>
              <a:t>16</a:t>
            </a:fld>
            <a:endParaRPr lang="en-US" altLang="en-US" smtClean="0"/>
          </a:p>
        </p:txBody>
      </p:sp>
    </p:spTree>
    <p:extLst>
      <p:ext uri="{BB962C8B-B14F-4D97-AF65-F5344CB8AC3E}">
        <p14:creationId xmlns:p14="http://schemas.microsoft.com/office/powerpoint/2010/main" val="1192455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I’ll like to highlight some features of the other bills…bills 996, 997 and 998. </a:t>
            </a:r>
          </a:p>
          <a:p>
            <a:pPr algn="just" eaLnBrk="1" hangingPunct="1">
              <a:buFont typeface="Arial" panose="020B0604020202020204" pitchFamily="34" charset="0"/>
              <a:buChar char="•"/>
              <a:defRPr/>
            </a:pPr>
            <a:r>
              <a:rPr lang="en-US" altLang="en-US" u="sng" smtClean="0">
                <a:ea typeface="ＭＳ Ｐゴシック" pitchFamily="34" charset="-128"/>
              </a:rPr>
              <a:t>996 </a:t>
            </a:r>
            <a:r>
              <a:rPr lang="en-US" altLang="en-US" smtClean="0">
                <a:ea typeface="ＭＳ Ｐゴシック" pitchFamily="34" charset="-128"/>
              </a:rPr>
              <a:t>Permits </a:t>
            </a:r>
            <a:r>
              <a:rPr lang="en-US" altLang="en-US">
                <a:ea typeface="ＭＳ Ｐゴシック" pitchFamily="34" charset="-128"/>
              </a:rPr>
              <a:t>self-certifying vehicle manufacturers to deploy </a:t>
            </a:r>
            <a:r>
              <a:rPr lang="en-US" altLang="en-US" smtClean="0">
                <a:ea typeface="ＭＳ Ｐゴシック" pitchFamily="34" charset="-128"/>
              </a:rPr>
              <a:t>so-called “SAVE </a:t>
            </a:r>
            <a:r>
              <a:rPr lang="en-US" altLang="en-US">
                <a:ea typeface="ＭＳ Ｐゴシック" pitchFamily="34" charset="-128"/>
              </a:rPr>
              <a:t>projects,” which are on-demand automated motor vehicle networks within certain types of </a:t>
            </a:r>
            <a:r>
              <a:rPr lang="en-US" altLang="en-US" smtClean="0">
                <a:ea typeface="ＭＳ Ｐゴシック" pitchFamily="34" charset="-128"/>
              </a:rPr>
              <a:t>geographic areas including municipal </a:t>
            </a:r>
            <a:r>
              <a:rPr lang="en-US" altLang="en-US">
                <a:ea typeface="ＭＳ Ｐゴシック" pitchFamily="34" charset="-128"/>
              </a:rPr>
              <a:t>and regional authority areas, university campuses, senior citizen </a:t>
            </a:r>
            <a:r>
              <a:rPr lang="en-US" altLang="en-US" smtClean="0">
                <a:ea typeface="ＭＳ Ｐゴシック" pitchFamily="34" charset="-128"/>
              </a:rPr>
              <a:t>developments or similar areas. Notably non-manufacturers may not participate in SAVE projects and manufacturers may only participate so long as vehicles are equipped with automated driving systems, crash notification technology, and a data recording system. These requirements pertain only to SAVE projects, and perhaps reflect the idea that SAVE projects could be deployed early and therefore be useful for data gathering with respect to vehicle incidents. </a:t>
            </a:r>
            <a:endParaRPr lang="en-US" altLang="en-US">
              <a:ea typeface="ＭＳ Ｐゴシック" pitchFamily="34" charset="-128"/>
            </a:endParaRPr>
          </a:p>
          <a:p>
            <a:pPr algn="just" eaLnBrk="1" hangingPunct="1">
              <a:defRPr/>
            </a:pPr>
            <a:endParaRPr lang="en-US" altLang="en-US">
              <a:ea typeface="ＭＳ Ｐゴシック" pitchFamily="34" charset="-128"/>
            </a:endParaRPr>
          </a:p>
          <a:p>
            <a:pPr algn="just" eaLnBrk="1" hangingPunct="1">
              <a:defRPr/>
            </a:pPr>
            <a:r>
              <a:rPr lang="en-US" altLang="en-US" u="sng" smtClean="0">
                <a:ea typeface="ＭＳ Ｐゴシック" pitchFamily="34" charset="-128"/>
              </a:rPr>
              <a:t>997 </a:t>
            </a:r>
            <a:r>
              <a:rPr lang="en-US" altLang="en-US" smtClean="0">
                <a:ea typeface="ＭＳ Ｐゴシック" pitchFamily="34" charset="-128"/>
              </a:rPr>
              <a:t>Excludes </a:t>
            </a:r>
            <a:r>
              <a:rPr lang="en-US" altLang="en-US">
                <a:ea typeface="ＭＳ Ｐゴシック" pitchFamily="34" charset="-128"/>
              </a:rPr>
              <a:t>roads </a:t>
            </a:r>
            <a:r>
              <a:rPr lang="en-US" altLang="en-US" smtClean="0">
                <a:ea typeface="ＭＳ Ｐゴシック" pitchFamily="34" charset="-128"/>
              </a:rPr>
              <a:t>that are within </a:t>
            </a:r>
            <a:r>
              <a:rPr lang="en-US" altLang="en-US">
                <a:ea typeface="ＭＳ Ｐゴシック" pitchFamily="34" charset="-128"/>
              </a:rPr>
              <a:t>a mobility research center from </a:t>
            </a:r>
            <a:r>
              <a:rPr lang="en-US" altLang="en-US" smtClean="0">
                <a:ea typeface="ＭＳ Ｐゴシック" pitchFamily="34" charset="-128"/>
              </a:rPr>
              <a:t>the Michigan </a:t>
            </a:r>
            <a:r>
              <a:rPr lang="en-US" altLang="en-US">
                <a:ea typeface="ＭＳ Ｐゴシック" pitchFamily="34" charset="-128"/>
              </a:rPr>
              <a:t>Vehicle Code provisions </a:t>
            </a:r>
            <a:r>
              <a:rPr lang="en-US" altLang="en-US" smtClean="0">
                <a:ea typeface="ＭＳ Ｐゴシック" pitchFamily="34" charset="-128"/>
              </a:rPr>
              <a:t>that are normally applicable </a:t>
            </a:r>
            <a:r>
              <a:rPr lang="en-US" altLang="en-US">
                <a:ea typeface="ＭＳ Ｐゴシック" pitchFamily="34" charset="-128"/>
              </a:rPr>
              <a:t>to private roads open to the general </a:t>
            </a:r>
            <a:r>
              <a:rPr lang="en-US" altLang="en-US" smtClean="0">
                <a:ea typeface="ＭＳ Ｐゴシック" pitchFamily="34" charset="-128"/>
              </a:rPr>
              <a:t>public. This provision makes possible the </a:t>
            </a:r>
            <a:r>
              <a:rPr lang="en-US" altLang="en-US">
                <a:ea typeface="ＭＳ Ｐゴシック" pitchFamily="34" charset="-128"/>
              </a:rPr>
              <a:t>planned American Center for Mobility </a:t>
            </a:r>
            <a:r>
              <a:rPr lang="en-US" altLang="en-US" smtClean="0">
                <a:ea typeface="ＭＳ Ｐゴシック" pitchFamily="34" charset="-128"/>
              </a:rPr>
              <a:t>at old Willow Run Airport, which will be a  335 acre autonomous vehicle test center. </a:t>
            </a:r>
            <a:endParaRPr lang="en-US" altLang="en-US">
              <a:ea typeface="ＭＳ Ｐゴシック" pitchFamily="34" charset="-128"/>
            </a:endParaRPr>
          </a:p>
          <a:p>
            <a:pPr algn="just" eaLnBrk="1" hangingPunct="1">
              <a:defRPr/>
            </a:pPr>
            <a:r>
              <a:rPr lang="en-US" altLang="en-US" u="sng" smtClean="0">
                <a:ea typeface="ＭＳ Ｐゴシック" pitchFamily="34" charset="-128"/>
              </a:rPr>
              <a:t>998 </a:t>
            </a:r>
            <a:r>
              <a:rPr lang="en-US" altLang="en-US" smtClean="0">
                <a:ea typeface="ＭＳ Ｐゴシック" pitchFamily="34" charset="-128"/>
              </a:rPr>
              <a:t>Finally, 998 Limits </a:t>
            </a:r>
            <a:r>
              <a:rPr lang="en-US" altLang="en-US">
                <a:ea typeface="ＭＳ Ｐゴシック" pitchFamily="34" charset="-128"/>
              </a:rPr>
              <a:t>the civil liability of motor vehicle mechanics or motor vehicle repair facilities that repair an </a:t>
            </a:r>
            <a:r>
              <a:rPr lang="en-US" altLang="en-US" smtClean="0">
                <a:ea typeface="ＭＳ Ｐゴシック" pitchFamily="34" charset="-128"/>
              </a:rPr>
              <a:t>autonomous vehicle. </a:t>
            </a: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50" indent="-285711" eaLnBrk="0" hangingPunct="0">
              <a:spcBef>
                <a:spcPct val="30000"/>
              </a:spcBef>
              <a:defRPr sz="1200">
                <a:solidFill>
                  <a:schemeClr val="tx1"/>
                </a:solidFill>
                <a:latin typeface="Calibri" pitchFamily="34" charset="0"/>
              </a:defRPr>
            </a:lvl2pPr>
            <a:lvl3pPr marL="1142845" indent="-228569" eaLnBrk="0" hangingPunct="0">
              <a:spcBef>
                <a:spcPct val="30000"/>
              </a:spcBef>
              <a:defRPr sz="1200">
                <a:solidFill>
                  <a:schemeClr val="tx1"/>
                </a:solidFill>
                <a:latin typeface="Calibri" pitchFamily="34" charset="0"/>
              </a:defRPr>
            </a:lvl3pPr>
            <a:lvl4pPr marL="1599983" indent="-228569" eaLnBrk="0" hangingPunct="0">
              <a:spcBef>
                <a:spcPct val="30000"/>
              </a:spcBef>
              <a:defRPr sz="1200">
                <a:solidFill>
                  <a:schemeClr val="tx1"/>
                </a:solidFill>
                <a:latin typeface="Calibri" pitchFamily="34" charset="0"/>
              </a:defRPr>
            </a:lvl4pPr>
            <a:lvl5pPr marL="2057121" indent="-228569" eaLnBrk="0" hangingPunct="0">
              <a:spcBef>
                <a:spcPct val="30000"/>
              </a:spcBef>
              <a:defRPr sz="1200">
                <a:solidFill>
                  <a:schemeClr val="tx1"/>
                </a:solidFill>
                <a:latin typeface="Calibri" pitchFamily="34" charset="0"/>
              </a:defRPr>
            </a:lvl5pPr>
            <a:lvl6pPr marL="2514259" indent="-228569" eaLnBrk="0" fontAlgn="base" hangingPunct="0">
              <a:spcBef>
                <a:spcPct val="30000"/>
              </a:spcBef>
              <a:spcAft>
                <a:spcPct val="0"/>
              </a:spcAft>
              <a:defRPr sz="1200">
                <a:solidFill>
                  <a:schemeClr val="tx1"/>
                </a:solidFill>
                <a:latin typeface="Calibri" pitchFamily="34" charset="0"/>
              </a:defRPr>
            </a:lvl6pPr>
            <a:lvl7pPr marL="2971397" indent="-228569" eaLnBrk="0" fontAlgn="base" hangingPunct="0">
              <a:spcBef>
                <a:spcPct val="30000"/>
              </a:spcBef>
              <a:spcAft>
                <a:spcPct val="0"/>
              </a:spcAft>
              <a:defRPr sz="1200">
                <a:solidFill>
                  <a:schemeClr val="tx1"/>
                </a:solidFill>
                <a:latin typeface="Calibri" pitchFamily="34" charset="0"/>
              </a:defRPr>
            </a:lvl7pPr>
            <a:lvl8pPr marL="3428535" indent="-228569" eaLnBrk="0" fontAlgn="base" hangingPunct="0">
              <a:spcBef>
                <a:spcPct val="30000"/>
              </a:spcBef>
              <a:spcAft>
                <a:spcPct val="0"/>
              </a:spcAft>
              <a:defRPr sz="1200">
                <a:solidFill>
                  <a:schemeClr val="tx1"/>
                </a:solidFill>
                <a:latin typeface="Calibri" pitchFamily="34" charset="0"/>
              </a:defRPr>
            </a:lvl8pPr>
            <a:lvl9pPr marL="3885672" indent="-22856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F11804-E6AF-4EE7-A71A-6F245B8FEB56}" type="slidenum">
              <a:rPr lang="en-US" altLang="en-US" smtClean="0"/>
              <a:pPr eaLnBrk="1" hangingPunct="1">
                <a:spcBef>
                  <a:spcPct val="0"/>
                </a:spcBef>
              </a:pPr>
              <a:t>17</a:t>
            </a:fld>
            <a:endParaRPr lang="en-US" altLang="en-US" smtClean="0"/>
          </a:p>
        </p:txBody>
      </p:sp>
    </p:spTree>
    <p:extLst>
      <p:ext uri="{BB962C8B-B14F-4D97-AF65-F5344CB8AC3E}">
        <p14:creationId xmlns:p14="http://schemas.microsoft.com/office/powerpoint/2010/main" val="1192455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I’ll like to highlight some features of the other bills…bills 996, 997 and 998. </a:t>
            </a:r>
          </a:p>
          <a:p>
            <a:pPr algn="just" eaLnBrk="1" hangingPunct="1">
              <a:buFont typeface="Arial" panose="020B0604020202020204" pitchFamily="34" charset="0"/>
              <a:buChar char="•"/>
              <a:defRPr/>
            </a:pPr>
            <a:r>
              <a:rPr lang="en-US" altLang="en-US" u="sng" smtClean="0">
                <a:ea typeface="ＭＳ Ｐゴシック" pitchFamily="34" charset="-128"/>
              </a:rPr>
              <a:t>996 </a:t>
            </a:r>
            <a:r>
              <a:rPr lang="en-US" altLang="en-US" smtClean="0">
                <a:ea typeface="ＭＳ Ｐゴシック" pitchFamily="34" charset="-128"/>
              </a:rPr>
              <a:t>Permits </a:t>
            </a:r>
            <a:r>
              <a:rPr lang="en-US" altLang="en-US">
                <a:ea typeface="ＭＳ Ｐゴシック" pitchFamily="34" charset="-128"/>
              </a:rPr>
              <a:t>self-certifying vehicle manufacturers to deploy </a:t>
            </a:r>
            <a:r>
              <a:rPr lang="en-US" altLang="en-US" smtClean="0">
                <a:ea typeface="ＭＳ Ｐゴシック" pitchFamily="34" charset="-128"/>
              </a:rPr>
              <a:t>so-called “SAVE </a:t>
            </a:r>
            <a:r>
              <a:rPr lang="en-US" altLang="en-US">
                <a:ea typeface="ＭＳ Ｐゴシック" pitchFamily="34" charset="-128"/>
              </a:rPr>
              <a:t>projects,” which are on-demand automated motor vehicle networks within certain types of </a:t>
            </a:r>
            <a:r>
              <a:rPr lang="en-US" altLang="en-US" smtClean="0">
                <a:ea typeface="ＭＳ Ｐゴシック" pitchFamily="34" charset="-128"/>
              </a:rPr>
              <a:t>geographic areas including municipal </a:t>
            </a:r>
            <a:r>
              <a:rPr lang="en-US" altLang="en-US">
                <a:ea typeface="ＭＳ Ｐゴシック" pitchFamily="34" charset="-128"/>
              </a:rPr>
              <a:t>and regional authority areas, university campuses, senior citizen </a:t>
            </a:r>
            <a:r>
              <a:rPr lang="en-US" altLang="en-US" smtClean="0">
                <a:ea typeface="ＭＳ Ｐゴシック" pitchFamily="34" charset="-128"/>
              </a:rPr>
              <a:t>developments or similar areas. Notably non-manufacturers may not participate in SAVE projects and manufacturers may only participate so long as vehicles are equipped with automated driving systems, crash notification technology, and a data recording system. These requirements pertain only to SAVE projects, and perhaps reflect the idea that SAVE projects could be deployed early and therefore be useful for data gathering with respect to vehicle incidents. </a:t>
            </a:r>
            <a:endParaRPr lang="en-US" altLang="en-US">
              <a:ea typeface="ＭＳ Ｐゴシック" pitchFamily="34" charset="-128"/>
            </a:endParaRPr>
          </a:p>
          <a:p>
            <a:pPr algn="just" eaLnBrk="1" hangingPunct="1">
              <a:defRPr/>
            </a:pPr>
            <a:endParaRPr lang="en-US" altLang="en-US">
              <a:ea typeface="ＭＳ Ｐゴシック" pitchFamily="34" charset="-128"/>
            </a:endParaRPr>
          </a:p>
          <a:p>
            <a:pPr algn="just" eaLnBrk="1" hangingPunct="1">
              <a:defRPr/>
            </a:pPr>
            <a:r>
              <a:rPr lang="en-US" altLang="en-US" u="sng" smtClean="0">
                <a:ea typeface="ＭＳ Ｐゴシック" pitchFamily="34" charset="-128"/>
              </a:rPr>
              <a:t>997 </a:t>
            </a:r>
            <a:r>
              <a:rPr lang="en-US" altLang="en-US" smtClean="0">
                <a:ea typeface="ＭＳ Ｐゴシック" pitchFamily="34" charset="-128"/>
              </a:rPr>
              <a:t>Excludes </a:t>
            </a:r>
            <a:r>
              <a:rPr lang="en-US" altLang="en-US">
                <a:ea typeface="ＭＳ Ｐゴシック" pitchFamily="34" charset="-128"/>
              </a:rPr>
              <a:t>roads </a:t>
            </a:r>
            <a:r>
              <a:rPr lang="en-US" altLang="en-US" smtClean="0">
                <a:ea typeface="ＭＳ Ｐゴシック" pitchFamily="34" charset="-128"/>
              </a:rPr>
              <a:t>that are within </a:t>
            </a:r>
            <a:r>
              <a:rPr lang="en-US" altLang="en-US">
                <a:ea typeface="ＭＳ Ｐゴシック" pitchFamily="34" charset="-128"/>
              </a:rPr>
              <a:t>a mobility research center from </a:t>
            </a:r>
            <a:r>
              <a:rPr lang="en-US" altLang="en-US" smtClean="0">
                <a:ea typeface="ＭＳ Ｐゴシック" pitchFamily="34" charset="-128"/>
              </a:rPr>
              <a:t>the Michigan </a:t>
            </a:r>
            <a:r>
              <a:rPr lang="en-US" altLang="en-US">
                <a:ea typeface="ＭＳ Ｐゴシック" pitchFamily="34" charset="-128"/>
              </a:rPr>
              <a:t>Vehicle Code provisions </a:t>
            </a:r>
            <a:r>
              <a:rPr lang="en-US" altLang="en-US" smtClean="0">
                <a:ea typeface="ＭＳ Ｐゴシック" pitchFamily="34" charset="-128"/>
              </a:rPr>
              <a:t>that are normally applicable </a:t>
            </a:r>
            <a:r>
              <a:rPr lang="en-US" altLang="en-US">
                <a:ea typeface="ＭＳ Ｐゴシック" pitchFamily="34" charset="-128"/>
              </a:rPr>
              <a:t>to private roads open to the general </a:t>
            </a:r>
            <a:r>
              <a:rPr lang="en-US" altLang="en-US" smtClean="0">
                <a:ea typeface="ＭＳ Ｐゴシック" pitchFamily="34" charset="-128"/>
              </a:rPr>
              <a:t>public. This provision makes possible the </a:t>
            </a:r>
            <a:r>
              <a:rPr lang="en-US" altLang="en-US">
                <a:ea typeface="ＭＳ Ｐゴシック" pitchFamily="34" charset="-128"/>
              </a:rPr>
              <a:t>planned American Center for Mobility </a:t>
            </a:r>
            <a:r>
              <a:rPr lang="en-US" altLang="en-US" smtClean="0">
                <a:ea typeface="ＭＳ Ｐゴシック" pitchFamily="34" charset="-128"/>
              </a:rPr>
              <a:t>at old Willow Run Airport, which will be a  335 acre autonomous vehicle test center. </a:t>
            </a:r>
            <a:endParaRPr lang="en-US" altLang="en-US">
              <a:ea typeface="ＭＳ Ｐゴシック" pitchFamily="34" charset="-128"/>
            </a:endParaRPr>
          </a:p>
          <a:p>
            <a:pPr algn="just" eaLnBrk="1" hangingPunct="1">
              <a:defRPr/>
            </a:pPr>
            <a:r>
              <a:rPr lang="en-US" altLang="en-US" u="sng" smtClean="0">
                <a:ea typeface="ＭＳ Ｐゴシック" pitchFamily="34" charset="-128"/>
              </a:rPr>
              <a:t>998 </a:t>
            </a:r>
            <a:r>
              <a:rPr lang="en-US" altLang="en-US" smtClean="0">
                <a:ea typeface="ＭＳ Ｐゴシック" pitchFamily="34" charset="-128"/>
              </a:rPr>
              <a:t>Finally, 998 Limits </a:t>
            </a:r>
            <a:r>
              <a:rPr lang="en-US" altLang="en-US">
                <a:ea typeface="ＭＳ Ｐゴシック" pitchFamily="34" charset="-128"/>
              </a:rPr>
              <a:t>the civil liability of motor vehicle mechanics or motor vehicle repair facilities that repair an </a:t>
            </a:r>
            <a:r>
              <a:rPr lang="en-US" altLang="en-US" smtClean="0">
                <a:ea typeface="ＭＳ Ｐゴシック" pitchFamily="34" charset="-128"/>
              </a:rPr>
              <a:t>autonomous vehicle. </a:t>
            </a: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50" indent="-285711" eaLnBrk="0" hangingPunct="0">
              <a:spcBef>
                <a:spcPct val="30000"/>
              </a:spcBef>
              <a:defRPr sz="1200">
                <a:solidFill>
                  <a:schemeClr val="tx1"/>
                </a:solidFill>
                <a:latin typeface="Calibri" pitchFamily="34" charset="0"/>
              </a:defRPr>
            </a:lvl2pPr>
            <a:lvl3pPr marL="1142845" indent="-228569" eaLnBrk="0" hangingPunct="0">
              <a:spcBef>
                <a:spcPct val="30000"/>
              </a:spcBef>
              <a:defRPr sz="1200">
                <a:solidFill>
                  <a:schemeClr val="tx1"/>
                </a:solidFill>
                <a:latin typeface="Calibri" pitchFamily="34" charset="0"/>
              </a:defRPr>
            </a:lvl3pPr>
            <a:lvl4pPr marL="1599983" indent="-228569" eaLnBrk="0" hangingPunct="0">
              <a:spcBef>
                <a:spcPct val="30000"/>
              </a:spcBef>
              <a:defRPr sz="1200">
                <a:solidFill>
                  <a:schemeClr val="tx1"/>
                </a:solidFill>
                <a:latin typeface="Calibri" pitchFamily="34" charset="0"/>
              </a:defRPr>
            </a:lvl4pPr>
            <a:lvl5pPr marL="2057121" indent="-228569" eaLnBrk="0" hangingPunct="0">
              <a:spcBef>
                <a:spcPct val="30000"/>
              </a:spcBef>
              <a:defRPr sz="1200">
                <a:solidFill>
                  <a:schemeClr val="tx1"/>
                </a:solidFill>
                <a:latin typeface="Calibri" pitchFamily="34" charset="0"/>
              </a:defRPr>
            </a:lvl5pPr>
            <a:lvl6pPr marL="2514259" indent="-228569" eaLnBrk="0" fontAlgn="base" hangingPunct="0">
              <a:spcBef>
                <a:spcPct val="30000"/>
              </a:spcBef>
              <a:spcAft>
                <a:spcPct val="0"/>
              </a:spcAft>
              <a:defRPr sz="1200">
                <a:solidFill>
                  <a:schemeClr val="tx1"/>
                </a:solidFill>
                <a:latin typeface="Calibri" pitchFamily="34" charset="0"/>
              </a:defRPr>
            </a:lvl6pPr>
            <a:lvl7pPr marL="2971397" indent="-228569" eaLnBrk="0" fontAlgn="base" hangingPunct="0">
              <a:spcBef>
                <a:spcPct val="30000"/>
              </a:spcBef>
              <a:spcAft>
                <a:spcPct val="0"/>
              </a:spcAft>
              <a:defRPr sz="1200">
                <a:solidFill>
                  <a:schemeClr val="tx1"/>
                </a:solidFill>
                <a:latin typeface="Calibri" pitchFamily="34" charset="0"/>
              </a:defRPr>
            </a:lvl7pPr>
            <a:lvl8pPr marL="3428535" indent="-228569" eaLnBrk="0" fontAlgn="base" hangingPunct="0">
              <a:spcBef>
                <a:spcPct val="30000"/>
              </a:spcBef>
              <a:spcAft>
                <a:spcPct val="0"/>
              </a:spcAft>
              <a:defRPr sz="1200">
                <a:solidFill>
                  <a:schemeClr val="tx1"/>
                </a:solidFill>
                <a:latin typeface="Calibri" pitchFamily="34" charset="0"/>
              </a:defRPr>
            </a:lvl8pPr>
            <a:lvl9pPr marL="3885672" indent="-22856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F11804-E6AF-4EE7-A71A-6F245B8FEB56}" type="slidenum">
              <a:rPr lang="en-US" altLang="en-US" smtClean="0"/>
              <a:pPr eaLnBrk="1" hangingPunct="1">
                <a:spcBef>
                  <a:spcPct val="0"/>
                </a:spcBef>
              </a:pPr>
              <a:t>18</a:t>
            </a:fld>
            <a:endParaRPr lang="en-US" altLang="en-US" smtClean="0"/>
          </a:p>
        </p:txBody>
      </p:sp>
    </p:spTree>
    <p:extLst>
      <p:ext uri="{BB962C8B-B14F-4D97-AF65-F5344CB8AC3E}">
        <p14:creationId xmlns:p14="http://schemas.microsoft.com/office/powerpoint/2010/main" val="1192455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I’ll like to highlight some features of the other bills…bills 996, 997 and 998. </a:t>
            </a:r>
          </a:p>
          <a:p>
            <a:pPr algn="just" eaLnBrk="1" hangingPunct="1">
              <a:buFont typeface="Arial" panose="020B0604020202020204" pitchFamily="34" charset="0"/>
              <a:buChar char="•"/>
              <a:defRPr/>
            </a:pPr>
            <a:r>
              <a:rPr lang="en-US" altLang="en-US" u="sng" smtClean="0">
                <a:ea typeface="ＭＳ Ｐゴシック" pitchFamily="34" charset="-128"/>
              </a:rPr>
              <a:t>996 </a:t>
            </a:r>
            <a:r>
              <a:rPr lang="en-US" altLang="en-US" smtClean="0">
                <a:ea typeface="ＭＳ Ｐゴシック" pitchFamily="34" charset="-128"/>
              </a:rPr>
              <a:t>Permits </a:t>
            </a:r>
            <a:r>
              <a:rPr lang="en-US" altLang="en-US">
                <a:ea typeface="ＭＳ Ｐゴシック" pitchFamily="34" charset="-128"/>
              </a:rPr>
              <a:t>self-certifying vehicle manufacturers to deploy </a:t>
            </a:r>
            <a:r>
              <a:rPr lang="en-US" altLang="en-US" smtClean="0">
                <a:ea typeface="ＭＳ Ｐゴシック" pitchFamily="34" charset="-128"/>
              </a:rPr>
              <a:t>so-called “SAVE </a:t>
            </a:r>
            <a:r>
              <a:rPr lang="en-US" altLang="en-US">
                <a:ea typeface="ＭＳ Ｐゴシック" pitchFamily="34" charset="-128"/>
              </a:rPr>
              <a:t>projects,” which are on-demand automated motor vehicle networks within certain types of </a:t>
            </a:r>
            <a:r>
              <a:rPr lang="en-US" altLang="en-US" smtClean="0">
                <a:ea typeface="ＭＳ Ｐゴシック" pitchFamily="34" charset="-128"/>
              </a:rPr>
              <a:t>geographic areas including municipal </a:t>
            </a:r>
            <a:r>
              <a:rPr lang="en-US" altLang="en-US">
                <a:ea typeface="ＭＳ Ｐゴシック" pitchFamily="34" charset="-128"/>
              </a:rPr>
              <a:t>and regional authority areas, university campuses, senior citizen </a:t>
            </a:r>
            <a:r>
              <a:rPr lang="en-US" altLang="en-US" smtClean="0">
                <a:ea typeface="ＭＳ Ｐゴシック" pitchFamily="34" charset="-128"/>
              </a:rPr>
              <a:t>developments or similar areas. Notably non-manufacturers may not participate in SAVE projects and manufacturers may only participate so long as vehicles are equipped with automated driving systems, crash notification technology, and a data recording system. These requirements pertain only to SAVE projects, and perhaps reflect the idea that SAVE projects could be deployed early and therefore be useful for data gathering with respect to vehicle incidents. </a:t>
            </a:r>
            <a:endParaRPr lang="en-US" altLang="en-US">
              <a:ea typeface="ＭＳ Ｐゴシック" pitchFamily="34" charset="-128"/>
            </a:endParaRPr>
          </a:p>
          <a:p>
            <a:pPr algn="just" eaLnBrk="1" hangingPunct="1">
              <a:defRPr/>
            </a:pPr>
            <a:endParaRPr lang="en-US" altLang="en-US">
              <a:ea typeface="ＭＳ Ｐゴシック" pitchFamily="34" charset="-128"/>
            </a:endParaRPr>
          </a:p>
          <a:p>
            <a:pPr algn="just" eaLnBrk="1" hangingPunct="1">
              <a:defRPr/>
            </a:pPr>
            <a:r>
              <a:rPr lang="en-US" altLang="en-US" u="sng" smtClean="0">
                <a:ea typeface="ＭＳ Ｐゴシック" pitchFamily="34" charset="-128"/>
              </a:rPr>
              <a:t>997 </a:t>
            </a:r>
            <a:r>
              <a:rPr lang="en-US" altLang="en-US" smtClean="0">
                <a:ea typeface="ＭＳ Ｐゴシック" pitchFamily="34" charset="-128"/>
              </a:rPr>
              <a:t>Excludes </a:t>
            </a:r>
            <a:r>
              <a:rPr lang="en-US" altLang="en-US">
                <a:ea typeface="ＭＳ Ｐゴシック" pitchFamily="34" charset="-128"/>
              </a:rPr>
              <a:t>roads </a:t>
            </a:r>
            <a:r>
              <a:rPr lang="en-US" altLang="en-US" smtClean="0">
                <a:ea typeface="ＭＳ Ｐゴシック" pitchFamily="34" charset="-128"/>
              </a:rPr>
              <a:t>that are within </a:t>
            </a:r>
            <a:r>
              <a:rPr lang="en-US" altLang="en-US">
                <a:ea typeface="ＭＳ Ｐゴシック" pitchFamily="34" charset="-128"/>
              </a:rPr>
              <a:t>a mobility research center from </a:t>
            </a:r>
            <a:r>
              <a:rPr lang="en-US" altLang="en-US" smtClean="0">
                <a:ea typeface="ＭＳ Ｐゴシック" pitchFamily="34" charset="-128"/>
              </a:rPr>
              <a:t>the Michigan </a:t>
            </a:r>
            <a:r>
              <a:rPr lang="en-US" altLang="en-US">
                <a:ea typeface="ＭＳ Ｐゴシック" pitchFamily="34" charset="-128"/>
              </a:rPr>
              <a:t>Vehicle Code provisions </a:t>
            </a:r>
            <a:r>
              <a:rPr lang="en-US" altLang="en-US" smtClean="0">
                <a:ea typeface="ＭＳ Ｐゴシック" pitchFamily="34" charset="-128"/>
              </a:rPr>
              <a:t>that are normally applicable </a:t>
            </a:r>
            <a:r>
              <a:rPr lang="en-US" altLang="en-US">
                <a:ea typeface="ＭＳ Ｐゴシック" pitchFamily="34" charset="-128"/>
              </a:rPr>
              <a:t>to private roads open to the general </a:t>
            </a:r>
            <a:r>
              <a:rPr lang="en-US" altLang="en-US" smtClean="0">
                <a:ea typeface="ＭＳ Ｐゴシック" pitchFamily="34" charset="-128"/>
              </a:rPr>
              <a:t>public. This provision makes possible the </a:t>
            </a:r>
            <a:r>
              <a:rPr lang="en-US" altLang="en-US">
                <a:ea typeface="ＭＳ Ｐゴシック" pitchFamily="34" charset="-128"/>
              </a:rPr>
              <a:t>planned American Center for Mobility </a:t>
            </a:r>
            <a:r>
              <a:rPr lang="en-US" altLang="en-US" smtClean="0">
                <a:ea typeface="ＭＳ Ｐゴシック" pitchFamily="34" charset="-128"/>
              </a:rPr>
              <a:t>at old Willow Run Airport, which will be a  335 acre autonomous vehicle test center. </a:t>
            </a:r>
            <a:endParaRPr lang="en-US" altLang="en-US">
              <a:ea typeface="ＭＳ Ｐゴシック" pitchFamily="34" charset="-128"/>
            </a:endParaRPr>
          </a:p>
          <a:p>
            <a:pPr algn="just" eaLnBrk="1" hangingPunct="1">
              <a:defRPr/>
            </a:pPr>
            <a:r>
              <a:rPr lang="en-US" altLang="en-US" u="sng" smtClean="0">
                <a:ea typeface="ＭＳ Ｐゴシック" pitchFamily="34" charset="-128"/>
              </a:rPr>
              <a:t>998 </a:t>
            </a:r>
            <a:r>
              <a:rPr lang="en-US" altLang="en-US" smtClean="0">
                <a:ea typeface="ＭＳ Ｐゴシック" pitchFamily="34" charset="-128"/>
              </a:rPr>
              <a:t>Finally, 998 Limits </a:t>
            </a:r>
            <a:r>
              <a:rPr lang="en-US" altLang="en-US">
                <a:ea typeface="ＭＳ Ｐゴシック" pitchFamily="34" charset="-128"/>
              </a:rPr>
              <a:t>the civil liability of motor vehicle mechanics or motor vehicle repair facilities that repair an </a:t>
            </a:r>
            <a:r>
              <a:rPr lang="en-US" altLang="en-US" smtClean="0">
                <a:ea typeface="ＭＳ Ｐゴシック" pitchFamily="34" charset="-128"/>
              </a:rPr>
              <a:t>autonomous vehicle. </a:t>
            </a: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50" indent="-285711" eaLnBrk="0" hangingPunct="0">
              <a:spcBef>
                <a:spcPct val="30000"/>
              </a:spcBef>
              <a:defRPr sz="1200">
                <a:solidFill>
                  <a:schemeClr val="tx1"/>
                </a:solidFill>
                <a:latin typeface="Calibri" pitchFamily="34" charset="0"/>
              </a:defRPr>
            </a:lvl2pPr>
            <a:lvl3pPr marL="1142845" indent="-228569" eaLnBrk="0" hangingPunct="0">
              <a:spcBef>
                <a:spcPct val="30000"/>
              </a:spcBef>
              <a:defRPr sz="1200">
                <a:solidFill>
                  <a:schemeClr val="tx1"/>
                </a:solidFill>
                <a:latin typeface="Calibri" pitchFamily="34" charset="0"/>
              </a:defRPr>
            </a:lvl3pPr>
            <a:lvl4pPr marL="1599983" indent="-228569" eaLnBrk="0" hangingPunct="0">
              <a:spcBef>
                <a:spcPct val="30000"/>
              </a:spcBef>
              <a:defRPr sz="1200">
                <a:solidFill>
                  <a:schemeClr val="tx1"/>
                </a:solidFill>
                <a:latin typeface="Calibri" pitchFamily="34" charset="0"/>
              </a:defRPr>
            </a:lvl4pPr>
            <a:lvl5pPr marL="2057121" indent="-228569" eaLnBrk="0" hangingPunct="0">
              <a:spcBef>
                <a:spcPct val="30000"/>
              </a:spcBef>
              <a:defRPr sz="1200">
                <a:solidFill>
                  <a:schemeClr val="tx1"/>
                </a:solidFill>
                <a:latin typeface="Calibri" pitchFamily="34" charset="0"/>
              </a:defRPr>
            </a:lvl5pPr>
            <a:lvl6pPr marL="2514259" indent="-228569" eaLnBrk="0" fontAlgn="base" hangingPunct="0">
              <a:spcBef>
                <a:spcPct val="30000"/>
              </a:spcBef>
              <a:spcAft>
                <a:spcPct val="0"/>
              </a:spcAft>
              <a:defRPr sz="1200">
                <a:solidFill>
                  <a:schemeClr val="tx1"/>
                </a:solidFill>
                <a:latin typeface="Calibri" pitchFamily="34" charset="0"/>
              </a:defRPr>
            </a:lvl6pPr>
            <a:lvl7pPr marL="2971397" indent="-228569" eaLnBrk="0" fontAlgn="base" hangingPunct="0">
              <a:spcBef>
                <a:spcPct val="30000"/>
              </a:spcBef>
              <a:spcAft>
                <a:spcPct val="0"/>
              </a:spcAft>
              <a:defRPr sz="1200">
                <a:solidFill>
                  <a:schemeClr val="tx1"/>
                </a:solidFill>
                <a:latin typeface="Calibri" pitchFamily="34" charset="0"/>
              </a:defRPr>
            </a:lvl7pPr>
            <a:lvl8pPr marL="3428535" indent="-228569" eaLnBrk="0" fontAlgn="base" hangingPunct="0">
              <a:spcBef>
                <a:spcPct val="30000"/>
              </a:spcBef>
              <a:spcAft>
                <a:spcPct val="0"/>
              </a:spcAft>
              <a:defRPr sz="1200">
                <a:solidFill>
                  <a:schemeClr val="tx1"/>
                </a:solidFill>
                <a:latin typeface="Calibri" pitchFamily="34" charset="0"/>
              </a:defRPr>
            </a:lvl8pPr>
            <a:lvl9pPr marL="3885672" indent="-22856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F11804-E6AF-4EE7-A71A-6F245B8FEB56}" type="slidenum">
              <a:rPr lang="en-US" altLang="en-US" smtClean="0"/>
              <a:pPr eaLnBrk="1" hangingPunct="1">
                <a:spcBef>
                  <a:spcPct val="0"/>
                </a:spcBef>
              </a:pPr>
              <a:t>19</a:t>
            </a:fld>
            <a:endParaRPr lang="en-US" altLang="en-US" smtClean="0"/>
          </a:p>
        </p:txBody>
      </p:sp>
    </p:spTree>
    <p:extLst>
      <p:ext uri="{BB962C8B-B14F-4D97-AF65-F5344CB8AC3E}">
        <p14:creationId xmlns:p14="http://schemas.microsoft.com/office/powerpoint/2010/main" val="119245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Thanks very much, Tom. </a:t>
            </a:r>
          </a:p>
          <a:p>
            <a:r>
              <a:rPr lang="en-US" altLang="en-US" smtClean="0"/>
              <a:t>It’s a great honor to be here this morning . </a:t>
            </a:r>
          </a:p>
          <a:p>
            <a:r>
              <a:rPr lang="en-US" altLang="en-US" smtClean="0"/>
              <a:t>I’d like to first present our credentials, for 2 reasons. One is that we’re proud as a firm to be avidly representing clients on automated vehicle matters, and the second is that by describing to you what we’re doing I can give you a window into the issues and opportunities that are unfolding in this area. </a:t>
            </a:r>
          </a:p>
          <a:p>
            <a:r>
              <a:rPr lang="en-US" altLang="en-US" smtClean="0"/>
              <a:t>Then, I’ll move on to talk about the federal regulatory scheme relating to this area, and the government’s new Federal Automated Vehicle Policy., which is an important signal as to the government’s intention to significantly regulate automated vehicles.  </a:t>
            </a:r>
          </a:p>
          <a:p>
            <a:r>
              <a:rPr lang="en-US" altLang="en-US" smtClean="0"/>
              <a:t>And then after that, I’ll cover Michigan’s proposed autonomous vehicle legislation., which would be a huge leap forward for Michigan.  </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D361DA-AA75-442C-A644-62D558D53565}"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I’ll like to highlight some features of the other bills…bills 996, 997 and 998. </a:t>
            </a:r>
          </a:p>
          <a:p>
            <a:pPr algn="just" eaLnBrk="1" hangingPunct="1">
              <a:buFont typeface="Arial" panose="020B0604020202020204" pitchFamily="34" charset="0"/>
              <a:buChar char="•"/>
              <a:defRPr/>
            </a:pPr>
            <a:r>
              <a:rPr lang="en-US" altLang="en-US" u="sng" smtClean="0">
                <a:ea typeface="ＭＳ Ｐゴシック" pitchFamily="34" charset="-128"/>
              </a:rPr>
              <a:t>996 </a:t>
            </a:r>
            <a:r>
              <a:rPr lang="en-US" altLang="en-US" smtClean="0">
                <a:ea typeface="ＭＳ Ｐゴシック" pitchFamily="34" charset="-128"/>
              </a:rPr>
              <a:t>Permits </a:t>
            </a:r>
            <a:r>
              <a:rPr lang="en-US" altLang="en-US">
                <a:ea typeface="ＭＳ Ｐゴシック" pitchFamily="34" charset="-128"/>
              </a:rPr>
              <a:t>self-certifying vehicle manufacturers to deploy </a:t>
            </a:r>
            <a:r>
              <a:rPr lang="en-US" altLang="en-US" smtClean="0">
                <a:ea typeface="ＭＳ Ｐゴシック" pitchFamily="34" charset="-128"/>
              </a:rPr>
              <a:t>so-called “SAVE </a:t>
            </a:r>
            <a:r>
              <a:rPr lang="en-US" altLang="en-US">
                <a:ea typeface="ＭＳ Ｐゴシック" pitchFamily="34" charset="-128"/>
              </a:rPr>
              <a:t>projects,” which are on-demand automated motor vehicle networks within certain types of </a:t>
            </a:r>
            <a:r>
              <a:rPr lang="en-US" altLang="en-US" smtClean="0">
                <a:ea typeface="ＭＳ Ｐゴシック" pitchFamily="34" charset="-128"/>
              </a:rPr>
              <a:t>geographic areas including municipal </a:t>
            </a:r>
            <a:r>
              <a:rPr lang="en-US" altLang="en-US">
                <a:ea typeface="ＭＳ Ｐゴシック" pitchFamily="34" charset="-128"/>
              </a:rPr>
              <a:t>and regional authority areas, university campuses, senior citizen </a:t>
            </a:r>
            <a:r>
              <a:rPr lang="en-US" altLang="en-US" smtClean="0">
                <a:ea typeface="ＭＳ Ｐゴシック" pitchFamily="34" charset="-128"/>
              </a:rPr>
              <a:t>developments or similar areas. Notably non-manufacturers may not participate in SAVE projects and manufacturers may only participate so long as vehicles are equipped with automated driving systems, crash notification technology, and a data recording system. These requirements pertain only to SAVE projects, and perhaps reflect the idea that SAVE projects could be deployed early and therefore be useful for data gathering with respect to vehicle incidents. </a:t>
            </a:r>
            <a:endParaRPr lang="en-US" altLang="en-US">
              <a:ea typeface="ＭＳ Ｐゴシック" pitchFamily="34" charset="-128"/>
            </a:endParaRPr>
          </a:p>
          <a:p>
            <a:pPr algn="just" eaLnBrk="1" hangingPunct="1">
              <a:defRPr/>
            </a:pPr>
            <a:endParaRPr lang="en-US" altLang="en-US">
              <a:ea typeface="ＭＳ Ｐゴシック" pitchFamily="34" charset="-128"/>
            </a:endParaRPr>
          </a:p>
          <a:p>
            <a:pPr algn="just" eaLnBrk="1" hangingPunct="1">
              <a:defRPr/>
            </a:pPr>
            <a:r>
              <a:rPr lang="en-US" altLang="en-US" u="sng" smtClean="0">
                <a:ea typeface="ＭＳ Ｐゴシック" pitchFamily="34" charset="-128"/>
              </a:rPr>
              <a:t>997 </a:t>
            </a:r>
            <a:r>
              <a:rPr lang="en-US" altLang="en-US" smtClean="0">
                <a:ea typeface="ＭＳ Ｐゴシック" pitchFamily="34" charset="-128"/>
              </a:rPr>
              <a:t>Excludes </a:t>
            </a:r>
            <a:r>
              <a:rPr lang="en-US" altLang="en-US">
                <a:ea typeface="ＭＳ Ｐゴシック" pitchFamily="34" charset="-128"/>
              </a:rPr>
              <a:t>roads </a:t>
            </a:r>
            <a:r>
              <a:rPr lang="en-US" altLang="en-US" smtClean="0">
                <a:ea typeface="ＭＳ Ｐゴシック" pitchFamily="34" charset="-128"/>
              </a:rPr>
              <a:t>that are within </a:t>
            </a:r>
            <a:r>
              <a:rPr lang="en-US" altLang="en-US">
                <a:ea typeface="ＭＳ Ｐゴシック" pitchFamily="34" charset="-128"/>
              </a:rPr>
              <a:t>a mobility research center from </a:t>
            </a:r>
            <a:r>
              <a:rPr lang="en-US" altLang="en-US" smtClean="0">
                <a:ea typeface="ＭＳ Ｐゴシック" pitchFamily="34" charset="-128"/>
              </a:rPr>
              <a:t>the Michigan </a:t>
            </a:r>
            <a:r>
              <a:rPr lang="en-US" altLang="en-US">
                <a:ea typeface="ＭＳ Ｐゴシック" pitchFamily="34" charset="-128"/>
              </a:rPr>
              <a:t>Vehicle Code provisions </a:t>
            </a:r>
            <a:r>
              <a:rPr lang="en-US" altLang="en-US" smtClean="0">
                <a:ea typeface="ＭＳ Ｐゴシック" pitchFamily="34" charset="-128"/>
              </a:rPr>
              <a:t>that are normally applicable </a:t>
            </a:r>
            <a:r>
              <a:rPr lang="en-US" altLang="en-US">
                <a:ea typeface="ＭＳ Ｐゴシック" pitchFamily="34" charset="-128"/>
              </a:rPr>
              <a:t>to private roads open to the general </a:t>
            </a:r>
            <a:r>
              <a:rPr lang="en-US" altLang="en-US" smtClean="0">
                <a:ea typeface="ＭＳ Ｐゴシック" pitchFamily="34" charset="-128"/>
              </a:rPr>
              <a:t>public. This provision makes possible the </a:t>
            </a:r>
            <a:r>
              <a:rPr lang="en-US" altLang="en-US">
                <a:ea typeface="ＭＳ Ｐゴシック" pitchFamily="34" charset="-128"/>
              </a:rPr>
              <a:t>planned American Center for Mobility </a:t>
            </a:r>
            <a:r>
              <a:rPr lang="en-US" altLang="en-US" smtClean="0">
                <a:ea typeface="ＭＳ Ｐゴシック" pitchFamily="34" charset="-128"/>
              </a:rPr>
              <a:t>at old Willow Run Airport, which will be a  335 acre autonomous vehicle test center. </a:t>
            </a:r>
            <a:endParaRPr lang="en-US" altLang="en-US">
              <a:ea typeface="ＭＳ Ｐゴシック" pitchFamily="34" charset="-128"/>
            </a:endParaRPr>
          </a:p>
          <a:p>
            <a:pPr algn="just" eaLnBrk="1" hangingPunct="1">
              <a:defRPr/>
            </a:pPr>
            <a:r>
              <a:rPr lang="en-US" altLang="en-US" u="sng" smtClean="0">
                <a:ea typeface="ＭＳ Ｐゴシック" pitchFamily="34" charset="-128"/>
              </a:rPr>
              <a:t>998 </a:t>
            </a:r>
            <a:r>
              <a:rPr lang="en-US" altLang="en-US" smtClean="0">
                <a:ea typeface="ＭＳ Ｐゴシック" pitchFamily="34" charset="-128"/>
              </a:rPr>
              <a:t>Finally, 998 Limits </a:t>
            </a:r>
            <a:r>
              <a:rPr lang="en-US" altLang="en-US">
                <a:ea typeface="ＭＳ Ｐゴシック" pitchFamily="34" charset="-128"/>
              </a:rPr>
              <a:t>the civil liability of motor vehicle mechanics or motor vehicle repair facilities that repair an </a:t>
            </a:r>
            <a:r>
              <a:rPr lang="en-US" altLang="en-US" smtClean="0">
                <a:ea typeface="ＭＳ Ｐゴシック" pitchFamily="34" charset="-128"/>
              </a:rPr>
              <a:t>autonomous vehicle. </a:t>
            </a: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50" indent="-285711" eaLnBrk="0" hangingPunct="0">
              <a:spcBef>
                <a:spcPct val="30000"/>
              </a:spcBef>
              <a:defRPr sz="1200">
                <a:solidFill>
                  <a:schemeClr val="tx1"/>
                </a:solidFill>
                <a:latin typeface="Calibri" pitchFamily="34" charset="0"/>
              </a:defRPr>
            </a:lvl2pPr>
            <a:lvl3pPr marL="1142845" indent="-228569" eaLnBrk="0" hangingPunct="0">
              <a:spcBef>
                <a:spcPct val="30000"/>
              </a:spcBef>
              <a:defRPr sz="1200">
                <a:solidFill>
                  <a:schemeClr val="tx1"/>
                </a:solidFill>
                <a:latin typeface="Calibri" pitchFamily="34" charset="0"/>
              </a:defRPr>
            </a:lvl3pPr>
            <a:lvl4pPr marL="1599983" indent="-228569" eaLnBrk="0" hangingPunct="0">
              <a:spcBef>
                <a:spcPct val="30000"/>
              </a:spcBef>
              <a:defRPr sz="1200">
                <a:solidFill>
                  <a:schemeClr val="tx1"/>
                </a:solidFill>
                <a:latin typeface="Calibri" pitchFamily="34" charset="0"/>
              </a:defRPr>
            </a:lvl4pPr>
            <a:lvl5pPr marL="2057121" indent="-228569" eaLnBrk="0" hangingPunct="0">
              <a:spcBef>
                <a:spcPct val="30000"/>
              </a:spcBef>
              <a:defRPr sz="1200">
                <a:solidFill>
                  <a:schemeClr val="tx1"/>
                </a:solidFill>
                <a:latin typeface="Calibri" pitchFamily="34" charset="0"/>
              </a:defRPr>
            </a:lvl5pPr>
            <a:lvl6pPr marL="2514259" indent="-228569" eaLnBrk="0" fontAlgn="base" hangingPunct="0">
              <a:spcBef>
                <a:spcPct val="30000"/>
              </a:spcBef>
              <a:spcAft>
                <a:spcPct val="0"/>
              </a:spcAft>
              <a:defRPr sz="1200">
                <a:solidFill>
                  <a:schemeClr val="tx1"/>
                </a:solidFill>
                <a:latin typeface="Calibri" pitchFamily="34" charset="0"/>
              </a:defRPr>
            </a:lvl6pPr>
            <a:lvl7pPr marL="2971397" indent="-228569" eaLnBrk="0" fontAlgn="base" hangingPunct="0">
              <a:spcBef>
                <a:spcPct val="30000"/>
              </a:spcBef>
              <a:spcAft>
                <a:spcPct val="0"/>
              </a:spcAft>
              <a:defRPr sz="1200">
                <a:solidFill>
                  <a:schemeClr val="tx1"/>
                </a:solidFill>
                <a:latin typeface="Calibri" pitchFamily="34" charset="0"/>
              </a:defRPr>
            </a:lvl7pPr>
            <a:lvl8pPr marL="3428535" indent="-228569" eaLnBrk="0" fontAlgn="base" hangingPunct="0">
              <a:spcBef>
                <a:spcPct val="30000"/>
              </a:spcBef>
              <a:spcAft>
                <a:spcPct val="0"/>
              </a:spcAft>
              <a:defRPr sz="1200">
                <a:solidFill>
                  <a:schemeClr val="tx1"/>
                </a:solidFill>
                <a:latin typeface="Calibri" pitchFamily="34" charset="0"/>
              </a:defRPr>
            </a:lvl8pPr>
            <a:lvl9pPr marL="3885672" indent="-22856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F11804-E6AF-4EE7-A71A-6F245B8FEB56}" type="slidenum">
              <a:rPr lang="en-US" altLang="en-US" smtClean="0"/>
              <a:pPr eaLnBrk="1" hangingPunct="1">
                <a:spcBef>
                  <a:spcPct val="0"/>
                </a:spcBef>
              </a:pPr>
              <a:t>20</a:t>
            </a:fld>
            <a:endParaRPr lang="en-US" altLang="en-US" smtClean="0"/>
          </a:p>
        </p:txBody>
      </p:sp>
    </p:spTree>
    <p:extLst>
      <p:ext uri="{BB962C8B-B14F-4D97-AF65-F5344CB8AC3E}">
        <p14:creationId xmlns:p14="http://schemas.microsoft.com/office/powerpoint/2010/main" val="1192455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MDOT </a:t>
            </a:r>
            <a:r>
              <a:rPr lang="en-US" altLang="en-US" smtClean="0">
                <a:ea typeface="ＭＳ Ｐゴシック" pitchFamily="34" charset="-128"/>
              </a:rPr>
              <a:t>is specifically interested </a:t>
            </a:r>
            <a:r>
              <a:rPr lang="en-US" altLang="en-US">
                <a:ea typeface="ＭＳ Ｐゴシック" pitchFamily="34" charset="-128"/>
              </a:rPr>
              <a:t>in technologies related to </a:t>
            </a:r>
            <a:r>
              <a:rPr lang="en-US" altLang="en-US" smtClean="0">
                <a:ea typeface="ＭＳ Ｐゴシック" pitchFamily="34" charset="-128"/>
              </a:rPr>
              <a:t>communication and interaction between vehicles and roadways</a:t>
            </a:r>
            <a:r>
              <a:rPr lang="en-US" altLang="en-US">
                <a:ea typeface="ＭＳ Ｐゴシック" pitchFamily="34" charset="-128"/>
              </a:rPr>
              <a:t>, construction or traffic </a:t>
            </a:r>
            <a:r>
              <a:rPr lang="en-US" altLang="en-US" smtClean="0">
                <a:ea typeface="ＭＳ Ｐゴシック" pitchFamily="34" charset="-128"/>
              </a:rPr>
              <a:t>signs, traffic </a:t>
            </a:r>
            <a:r>
              <a:rPr lang="en-US" altLang="en-US">
                <a:ea typeface="ＭＳ Ｐゴシック" pitchFamily="34" charset="-128"/>
              </a:rPr>
              <a:t>barrels </a:t>
            </a:r>
            <a:r>
              <a:rPr lang="en-US" altLang="en-US" smtClean="0">
                <a:ea typeface="ＭＳ Ｐゴシック" pitchFamily="34" charset="-128"/>
              </a:rPr>
              <a:t>and traffic barriers. </a:t>
            </a:r>
          </a:p>
          <a:p>
            <a:r>
              <a:rPr lang="en-US" altLang="en-US" smtClean="0">
                <a:ea typeface="ＭＳ Ｐゴシック" pitchFamily="34" charset="-128"/>
              </a:rPr>
              <a:t>I think this is exciting because it means that we’ll see technology testing on Michigan roads in the near future. </a:t>
            </a:r>
            <a:endParaRPr lang="en-US" altLang="en-US">
              <a:ea typeface="ＭＳ Ｐゴシック" pitchFamily="34" charset="-128"/>
            </a:endParaRPr>
          </a:p>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50" indent="-285711" eaLnBrk="0" hangingPunct="0">
              <a:spcBef>
                <a:spcPct val="30000"/>
              </a:spcBef>
              <a:defRPr sz="1200">
                <a:solidFill>
                  <a:schemeClr val="tx1"/>
                </a:solidFill>
                <a:latin typeface="Calibri" pitchFamily="34" charset="0"/>
              </a:defRPr>
            </a:lvl2pPr>
            <a:lvl3pPr marL="1142845" indent="-228569" eaLnBrk="0" hangingPunct="0">
              <a:spcBef>
                <a:spcPct val="30000"/>
              </a:spcBef>
              <a:defRPr sz="1200">
                <a:solidFill>
                  <a:schemeClr val="tx1"/>
                </a:solidFill>
                <a:latin typeface="Calibri" pitchFamily="34" charset="0"/>
              </a:defRPr>
            </a:lvl3pPr>
            <a:lvl4pPr marL="1599983" indent="-228569" eaLnBrk="0" hangingPunct="0">
              <a:spcBef>
                <a:spcPct val="30000"/>
              </a:spcBef>
              <a:defRPr sz="1200">
                <a:solidFill>
                  <a:schemeClr val="tx1"/>
                </a:solidFill>
                <a:latin typeface="Calibri" pitchFamily="34" charset="0"/>
              </a:defRPr>
            </a:lvl4pPr>
            <a:lvl5pPr marL="2057121" indent="-228569" eaLnBrk="0" hangingPunct="0">
              <a:spcBef>
                <a:spcPct val="30000"/>
              </a:spcBef>
              <a:defRPr sz="1200">
                <a:solidFill>
                  <a:schemeClr val="tx1"/>
                </a:solidFill>
                <a:latin typeface="Calibri" pitchFamily="34" charset="0"/>
              </a:defRPr>
            </a:lvl5pPr>
            <a:lvl6pPr marL="2514259" indent="-228569" eaLnBrk="0" fontAlgn="base" hangingPunct="0">
              <a:spcBef>
                <a:spcPct val="30000"/>
              </a:spcBef>
              <a:spcAft>
                <a:spcPct val="0"/>
              </a:spcAft>
              <a:defRPr sz="1200">
                <a:solidFill>
                  <a:schemeClr val="tx1"/>
                </a:solidFill>
                <a:latin typeface="Calibri" pitchFamily="34" charset="0"/>
              </a:defRPr>
            </a:lvl6pPr>
            <a:lvl7pPr marL="2971397" indent="-228569" eaLnBrk="0" fontAlgn="base" hangingPunct="0">
              <a:spcBef>
                <a:spcPct val="30000"/>
              </a:spcBef>
              <a:spcAft>
                <a:spcPct val="0"/>
              </a:spcAft>
              <a:defRPr sz="1200">
                <a:solidFill>
                  <a:schemeClr val="tx1"/>
                </a:solidFill>
                <a:latin typeface="Calibri" pitchFamily="34" charset="0"/>
              </a:defRPr>
            </a:lvl7pPr>
            <a:lvl8pPr marL="3428535" indent="-228569" eaLnBrk="0" fontAlgn="base" hangingPunct="0">
              <a:spcBef>
                <a:spcPct val="30000"/>
              </a:spcBef>
              <a:spcAft>
                <a:spcPct val="0"/>
              </a:spcAft>
              <a:defRPr sz="1200">
                <a:solidFill>
                  <a:schemeClr val="tx1"/>
                </a:solidFill>
                <a:latin typeface="Calibri" pitchFamily="34" charset="0"/>
              </a:defRPr>
            </a:lvl8pPr>
            <a:lvl9pPr marL="3885672" indent="-22856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F11804-E6AF-4EE7-A71A-6F245B8FEB56}" type="slidenum">
              <a:rPr lang="en-US" altLang="en-US" smtClean="0"/>
              <a:pPr eaLnBrk="1" hangingPunct="1">
                <a:spcBef>
                  <a:spcPct val="0"/>
                </a:spcBef>
              </a:pPr>
              <a:t>21</a:t>
            </a:fld>
            <a:endParaRPr lang="en-US" altLang="en-US" smtClean="0"/>
          </a:p>
        </p:txBody>
      </p:sp>
    </p:spTree>
    <p:extLst>
      <p:ext uri="{BB962C8B-B14F-4D97-AF65-F5344CB8AC3E}">
        <p14:creationId xmlns:p14="http://schemas.microsoft.com/office/powerpoint/2010/main" val="710565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3AF8B5-CF02-4FE1-834D-52B6C9195BAC}"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Firstly, this guy. I’ve spent my career as a lawyer in automotive, first with Chrysler, then as automotive general counsel for Johnson Controls, chief legal officer of Dura Automotive and now in private practice with Dykema. During the course of my career, I’ve taken particular interest in the industry’s developing financial and commerical scenarios. And so in 2004 I began advising and writing about the automotive bankruptcies that then took place in 2008.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060F32-A20C-4B4B-8F16-D2632BE466B6}"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And a few years ago, I began analyzing the potential legal and regulatory issues regarding autonomous and connected vehicles, and that led to publication last year of a law review article called “Current Law and Potential Legal Issues Pertaining to Automated, Autonomous and Connected Vehicles</a:t>
            </a:r>
            <a:r>
              <a:rPr lang="en-US" altLang="en-US" smtClean="0"/>
              <a:t>.”</a:t>
            </a:r>
          </a:p>
          <a:p>
            <a:r>
              <a:rPr lang="en-US" altLang="en-US" smtClean="0"/>
              <a:t>My colleagues have also published and spoken on a variety of advanced vehicle technology topics, including the article depicted on the right regarding legal issues pertaining to artificial intelligence, and also connectivity, data privacy and technology topics.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F11804-E6AF-4EE7-A71A-6F245B8FEB56}"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a firm, we’re advising car makers, suppliers, insurance companies, technology providers, and investors  on a variety of matters. </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D361DA-AA75-442C-A644-62D558D53565}"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Ok…now for the meat of the matter. I want to start with a quick overview of how the federal safety regulatory scheme operates...to lay a foundation.  </a:t>
            </a:r>
          </a:p>
          <a:p>
            <a:r>
              <a:rPr lang="en-US" smtClean="0"/>
              <a:t>The Department </a:t>
            </a:r>
            <a:r>
              <a:rPr lang="en-US"/>
              <a:t>of Transportation </a:t>
            </a:r>
            <a:r>
              <a:rPr lang="en-US" smtClean="0"/>
              <a:t>oversees </a:t>
            </a:r>
            <a:r>
              <a:rPr lang="en-US"/>
              <a:t>NHTSA </a:t>
            </a:r>
            <a:r>
              <a:rPr lang="en-US" smtClean="0"/>
              <a:t>– the National Highway Transportation and Safety Administration, which was established in 1970. NHTSA’s job is </a:t>
            </a:r>
            <a:r>
              <a:rPr lang="en-US"/>
              <a:t>to maximize highway </a:t>
            </a:r>
            <a:r>
              <a:rPr lang="en-US" smtClean="0"/>
              <a:t>safety and as its missions statement says “</a:t>
            </a:r>
            <a:r>
              <a:rPr lang="en-US"/>
              <a:t>to save lives, prevent injuries, and reduce economic costs due to road traffic </a:t>
            </a:r>
            <a:r>
              <a:rPr lang="en-US" smtClean="0"/>
              <a:t>crashes.” </a:t>
            </a:r>
          </a:p>
          <a:p>
            <a:r>
              <a:rPr lang="en-US" smtClean="0"/>
              <a:t>About 38,000 </a:t>
            </a:r>
            <a:r>
              <a:rPr lang="en-US"/>
              <a:t>people were killed on U.S. roads in 2015, and roughly 4.4 million </a:t>
            </a:r>
            <a:r>
              <a:rPr lang="en-US" smtClean="0"/>
              <a:t>were injured. That was an 8 </a:t>
            </a:r>
            <a:r>
              <a:rPr lang="en-US"/>
              <a:t>percent </a:t>
            </a:r>
            <a:r>
              <a:rPr lang="en-US" smtClean="0"/>
              <a:t>increase from </a:t>
            </a:r>
            <a:r>
              <a:rPr lang="en-US"/>
              <a:t>2014, compared with </a:t>
            </a:r>
            <a:r>
              <a:rPr lang="en-US" smtClean="0"/>
              <a:t>less </a:t>
            </a:r>
            <a:r>
              <a:rPr lang="en-US"/>
              <a:t>than </a:t>
            </a:r>
            <a:r>
              <a:rPr lang="en-US" smtClean="0"/>
              <a:t>a one half of one percent increase </a:t>
            </a:r>
            <a:r>
              <a:rPr lang="en-US"/>
              <a:t>between 2013 and 2014 and a 3 percent drop the previous year.  </a:t>
            </a:r>
          </a:p>
          <a:p>
            <a:r>
              <a:rPr lang="en-US" smtClean="0"/>
              <a:t>All in, that was the largest jump in fatalities and injuries in 50 years. </a:t>
            </a:r>
          </a:p>
          <a:p>
            <a:r>
              <a:rPr lang="en-US" smtClean="0"/>
              <a:t>These statistics and the recall incidents that have been so controversial over the past few years mean that NHTSA is under a great deal of pressure to live up to its mission, and as much interested in accelerating the deployment of safety-centric technology as it is in ensuring that the technology is safe when it’s deployed. </a:t>
            </a:r>
            <a:endParaRPr lang="en-US"/>
          </a:p>
          <a:p>
            <a:endParaRPr lang="en-US"/>
          </a:p>
          <a:p>
            <a:endParaRPr lang="en-US"/>
          </a:p>
        </p:txBody>
      </p:sp>
      <p:sp>
        <p:nvSpPr>
          <p:cNvPr id="4" name="Slide Number Placeholder 3"/>
          <p:cNvSpPr>
            <a:spLocks noGrp="1"/>
          </p:cNvSpPr>
          <p:nvPr>
            <p:ph type="sldNum" sz="quarter" idx="10"/>
          </p:nvPr>
        </p:nvSpPr>
        <p:spPr/>
        <p:txBody>
          <a:bodyPr/>
          <a:lstStyle/>
          <a:p>
            <a:pPr>
              <a:defRPr/>
            </a:pPr>
            <a:fld id="{73DE858A-D2E4-4DF7-9BAE-9423AFFCD63A}" type="slidenum">
              <a:rPr lang="en-US" smtClean="0"/>
              <a:pPr>
                <a:defRPr/>
              </a:pPr>
              <a:t>6</a:t>
            </a:fld>
            <a:endParaRPr lang="en-US"/>
          </a:p>
        </p:txBody>
      </p:sp>
    </p:spTree>
    <p:extLst>
      <p:ext uri="{BB962C8B-B14F-4D97-AF65-F5344CB8AC3E}">
        <p14:creationId xmlns:p14="http://schemas.microsoft.com/office/powerpoint/2010/main" val="76238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NHTSA has several powers. </a:t>
            </a:r>
            <a:r>
              <a:rPr lang="en-US"/>
              <a:t>One is to </a:t>
            </a:r>
            <a:r>
              <a:rPr lang="en-US" smtClean="0"/>
              <a:t>establish </a:t>
            </a:r>
            <a:r>
              <a:rPr lang="en-US"/>
              <a:t>vehicle safety standards for new motor </a:t>
            </a:r>
            <a:r>
              <a:rPr lang="en-US" smtClean="0"/>
              <a:t>vehicles. But car makers self-certify their compliance with safety standards, so NHTSA doesn’t currently operate at all like the FDA, which of course must approve medications before they’re sent to market. And as you know that’s typically a time-consuming process. </a:t>
            </a:r>
          </a:p>
          <a:p>
            <a:r>
              <a:rPr lang="en-US" smtClean="0"/>
              <a:t>NHTSA can also require recalls of vehicles that </a:t>
            </a:r>
            <a:r>
              <a:rPr lang="en-US"/>
              <a:t>do not comply with </a:t>
            </a:r>
            <a:r>
              <a:rPr lang="en-US" smtClean="0"/>
              <a:t>standards or that NHTSA determines have a safety defect.  </a:t>
            </a:r>
          </a:p>
          <a:p>
            <a:r>
              <a:rPr lang="en-US" smtClean="0"/>
              <a:t>In 2013, NHTSA announced </a:t>
            </a:r>
            <a:r>
              <a:rPr lang="en-US"/>
              <a:t>its interest in regulating autonomous vehicles, </a:t>
            </a:r>
            <a:r>
              <a:rPr lang="en-US" smtClean="0"/>
              <a:t>and its interest in supporting </a:t>
            </a:r>
            <a:r>
              <a:rPr lang="en-US"/>
              <a:t>the </a:t>
            </a:r>
            <a:r>
              <a:rPr lang="en-US" smtClean="0"/>
              <a:t>adoption </a:t>
            </a:r>
            <a:r>
              <a:rPr lang="en-US"/>
              <a:t>of </a:t>
            </a:r>
            <a:r>
              <a:rPr lang="en-US" smtClean="0"/>
              <a:t>autonomous vehicle technology</a:t>
            </a:r>
            <a:r>
              <a:rPr lang="en-US"/>
              <a:t>. </a:t>
            </a:r>
          </a:p>
          <a:p>
            <a:r>
              <a:rPr lang="en-US" smtClean="0"/>
              <a:t>Where NHTSA regulates, the states may not. So, in lawyers terms, NHTSA’s regulations regarding automated vehicles would </a:t>
            </a:r>
            <a:r>
              <a:rPr lang="en-US" u="sng" smtClean="0"/>
              <a:t>preempt </a:t>
            </a:r>
            <a:r>
              <a:rPr lang="en-US" u="sng"/>
              <a:t>contrary state regulation. </a:t>
            </a:r>
          </a:p>
          <a:p>
            <a:endParaRPr lang="en-US"/>
          </a:p>
        </p:txBody>
      </p:sp>
      <p:sp>
        <p:nvSpPr>
          <p:cNvPr id="4" name="Slide Number Placeholder 3"/>
          <p:cNvSpPr>
            <a:spLocks noGrp="1"/>
          </p:cNvSpPr>
          <p:nvPr>
            <p:ph type="sldNum" sz="quarter" idx="10"/>
          </p:nvPr>
        </p:nvSpPr>
        <p:spPr/>
        <p:txBody>
          <a:bodyPr/>
          <a:lstStyle/>
          <a:p>
            <a:pPr>
              <a:defRPr/>
            </a:pPr>
            <a:fld id="{73DE858A-D2E4-4DF7-9BAE-9423AFFCD63A}" type="slidenum">
              <a:rPr lang="en-US" smtClean="0"/>
              <a:pPr>
                <a:defRPr/>
              </a:pPr>
              <a:t>7</a:t>
            </a:fld>
            <a:endParaRPr lang="en-US"/>
          </a:p>
        </p:txBody>
      </p:sp>
    </p:spTree>
    <p:extLst>
      <p:ext uri="{BB962C8B-B14F-4D97-AF65-F5344CB8AC3E}">
        <p14:creationId xmlns:p14="http://schemas.microsoft.com/office/powerpoint/2010/main" val="276559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smtClean="0"/>
              <a:t>This means that states can issue </a:t>
            </a:r>
            <a:r>
              <a:rPr lang="en-US" altLang="en-US"/>
              <a:t>supplemental regulations </a:t>
            </a:r>
            <a:r>
              <a:rPr lang="en-US" altLang="en-US" smtClean="0"/>
              <a:t>when they’re not </a:t>
            </a:r>
            <a:r>
              <a:rPr lang="en-US" altLang="en-US"/>
              <a:t>in conflict with </a:t>
            </a:r>
            <a:r>
              <a:rPr lang="en-US" altLang="en-US" smtClean="0"/>
              <a:t>NHTSA’s federal </a:t>
            </a:r>
            <a:r>
              <a:rPr lang="en-US" altLang="en-US"/>
              <a:t>standards </a:t>
            </a:r>
            <a:r>
              <a:rPr lang="en-US" altLang="en-US" smtClean="0"/>
              <a:t>. </a:t>
            </a:r>
          </a:p>
          <a:p>
            <a:pPr lvl="1"/>
            <a:r>
              <a:rPr lang="en-US" altLang="en-US" smtClean="0"/>
              <a:t>And it leaves to the states the power to regulate vehicle </a:t>
            </a:r>
            <a:r>
              <a:rPr lang="en-US" altLang="en-US"/>
              <a:t>use </a:t>
            </a:r>
            <a:r>
              <a:rPr lang="en-US" altLang="en-US" smtClean="0"/>
              <a:t>– different than vehicle safety standards – involving things like operator licensing, operator </a:t>
            </a:r>
            <a:r>
              <a:rPr lang="en-US" altLang="en-US"/>
              <a:t>restrictions, safety </a:t>
            </a:r>
            <a:r>
              <a:rPr lang="en-US" altLang="en-US" smtClean="0"/>
              <a:t>inspections and vehicle registration, as well as the allocation of liability. </a:t>
            </a:r>
            <a:endParaRPr lang="en-US" altLang="en-US"/>
          </a:p>
          <a:p>
            <a:endParaRPr lang="en-US"/>
          </a:p>
        </p:txBody>
      </p:sp>
      <p:sp>
        <p:nvSpPr>
          <p:cNvPr id="4" name="Slide Number Placeholder 3"/>
          <p:cNvSpPr>
            <a:spLocks noGrp="1"/>
          </p:cNvSpPr>
          <p:nvPr>
            <p:ph type="sldNum" sz="quarter" idx="10"/>
          </p:nvPr>
        </p:nvSpPr>
        <p:spPr/>
        <p:txBody>
          <a:bodyPr/>
          <a:lstStyle/>
          <a:p>
            <a:pPr>
              <a:defRPr/>
            </a:pPr>
            <a:fld id="{73DE858A-D2E4-4DF7-9BAE-9423AFFCD63A}" type="slidenum">
              <a:rPr lang="en-US" smtClean="0"/>
              <a:pPr>
                <a:defRPr/>
              </a:pPr>
              <a:t>8</a:t>
            </a:fld>
            <a:endParaRPr lang="en-US"/>
          </a:p>
        </p:txBody>
      </p:sp>
    </p:spTree>
    <p:extLst>
      <p:ext uri="{BB962C8B-B14F-4D97-AF65-F5344CB8AC3E}">
        <p14:creationId xmlns:p14="http://schemas.microsoft.com/office/powerpoint/2010/main" val="80370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buFont typeface="Arial" panose="020B0604020202020204" pitchFamily="34" charset="0"/>
              <a:buChar char="•"/>
              <a:defRPr/>
            </a:pPr>
            <a:r>
              <a:rPr lang="en-US"/>
              <a:t>Moving to recent important developments, NHTSA </a:t>
            </a:r>
            <a:r>
              <a:rPr lang="en-US" altLang="en-US" smtClean="0">
                <a:ea typeface="ＭＳ Ｐゴシック" pitchFamily="34" charset="-128"/>
              </a:rPr>
              <a:t>issued </a:t>
            </a:r>
            <a:r>
              <a:rPr lang="en-US" altLang="en-US">
                <a:ea typeface="ＭＳ Ｐゴシック" pitchFamily="34" charset="-128"/>
              </a:rPr>
              <a:t>its Federal </a:t>
            </a:r>
            <a:r>
              <a:rPr lang="en-US" altLang="en-US" smtClean="0">
                <a:ea typeface="ＭＳ Ｐゴシック" pitchFamily="34" charset="-128"/>
              </a:rPr>
              <a:t>Automated </a:t>
            </a:r>
            <a:r>
              <a:rPr lang="en-US" altLang="en-US">
                <a:ea typeface="ＭＳ Ｐゴシック" pitchFamily="34" charset="-128"/>
              </a:rPr>
              <a:t>Vehicles Policy </a:t>
            </a:r>
            <a:r>
              <a:rPr lang="en-US" altLang="en-US" smtClean="0">
                <a:ea typeface="ＭＳ Ｐゴシック" pitchFamily="34" charset="-128"/>
              </a:rPr>
              <a:t>last month, and it pertains </a:t>
            </a:r>
            <a:r>
              <a:rPr lang="en-US" altLang="en-US">
                <a:ea typeface="ＭＳ Ｐゴシック" pitchFamily="34" charset="-128"/>
              </a:rPr>
              <a:t>to both highly automated vehicles and lesser-automated </a:t>
            </a:r>
            <a:r>
              <a:rPr lang="en-US" altLang="en-US" smtClean="0">
                <a:ea typeface="ＭＳ Ｐゴシック" pitchFamily="34" charset="-128"/>
              </a:rPr>
              <a:t>vehicles in a way that I’ll explain in a moment. </a:t>
            </a:r>
            <a:endParaRPr lang="en-US" altLang="en-US">
              <a:ea typeface="ＭＳ Ｐゴシック" pitchFamily="34" charset="-128"/>
            </a:endParaRPr>
          </a:p>
          <a:p>
            <a:pPr algn="just" eaLnBrk="1" hangingPunct="1">
              <a:buFont typeface="Arial" panose="020B0604020202020204" pitchFamily="34" charset="0"/>
              <a:buChar char="•"/>
              <a:defRPr/>
            </a:pPr>
            <a:r>
              <a:rPr lang="en-US" altLang="en-US">
                <a:ea typeface="ＭＳ Ｐゴシック" pitchFamily="34" charset="-128"/>
              </a:rPr>
              <a:t>The policy was issued as </a:t>
            </a:r>
            <a:r>
              <a:rPr lang="en-US" altLang="en-US" smtClean="0">
                <a:ea typeface="ＭＳ Ｐゴシック" pitchFamily="34" charset="-128"/>
              </a:rPr>
              <a:t>guidance </a:t>
            </a:r>
            <a:r>
              <a:rPr lang="en-US" altLang="en-US">
                <a:ea typeface="ＭＳ Ｐゴシック" pitchFamily="34" charset="-128"/>
              </a:rPr>
              <a:t>rather than </a:t>
            </a:r>
            <a:r>
              <a:rPr lang="en-US" altLang="en-US" smtClean="0">
                <a:ea typeface="ＭＳ Ｐゴシック" pitchFamily="34" charset="-128"/>
              </a:rPr>
              <a:t>as regulations, but it will be tremendously influential over the automotive industry going forward because of the risks to car makers’ relationships with NHTSA if they don’t abide by it. </a:t>
            </a:r>
            <a:endParaRPr lang="en-US" altLang="en-US">
              <a:ea typeface="ＭＳ Ｐゴシック" pitchFamily="34" charset="-128"/>
            </a:endParaRPr>
          </a:p>
          <a:p>
            <a:pPr algn="just"/>
            <a:r>
              <a:rPr lang="en-US" altLang="en-US" smtClean="0">
                <a:ea typeface="ＭＳ Ｐゴシック" pitchFamily="34" charset="-128"/>
              </a:rPr>
              <a:t>In the policy, NHTSA makes it resoundingly clear that it will </a:t>
            </a:r>
            <a:r>
              <a:rPr lang="en-US" altLang="en-US">
                <a:ea typeface="ＭＳ Ｐゴシック" pitchFamily="34" charset="-128"/>
              </a:rPr>
              <a:t>investigate any </a:t>
            </a:r>
            <a:r>
              <a:rPr lang="en-US" altLang="en-US" smtClean="0">
                <a:ea typeface="ＭＳ Ｐゴシック" pitchFamily="34" charset="-128"/>
              </a:rPr>
              <a:t>hint of a safety </a:t>
            </a:r>
            <a:r>
              <a:rPr lang="en-US" altLang="en-US">
                <a:ea typeface="ＭＳ Ｐゴシック" pitchFamily="34" charset="-128"/>
              </a:rPr>
              <a:t>concern associated with highly automated vehicles and </a:t>
            </a:r>
            <a:r>
              <a:rPr lang="en-US" altLang="en-US" smtClean="0">
                <a:ea typeface="ＭＳ Ｐゴシック" pitchFamily="34" charset="-128"/>
              </a:rPr>
              <a:t>it will exercise </a:t>
            </a:r>
            <a:r>
              <a:rPr lang="en-US" altLang="en-US">
                <a:ea typeface="ＭＳ Ｐゴシック" pitchFamily="34" charset="-128"/>
              </a:rPr>
              <a:t>its enforcement authority to the fullest </a:t>
            </a:r>
            <a:r>
              <a:rPr lang="en-US" altLang="en-US" smtClean="0">
                <a:ea typeface="ＭＳ Ｐゴシック" pitchFamily="34" charset="-128"/>
              </a:rPr>
              <a:t>extent. So, NHTSA is signaling that it will serve as a guard dog as technology and its commercialization advances, while at the same time it is saying that it wants to be supportive of the deployment of new technologies. </a:t>
            </a:r>
          </a:p>
          <a:p>
            <a:pPr algn="just"/>
            <a:r>
              <a:rPr lang="en-US" smtClean="0">
                <a:ea typeface="ＭＳ Ｐゴシック" pitchFamily="34" charset="-128"/>
              </a:rPr>
              <a:t>NHTSA also makes clear that it will treat s</a:t>
            </a:r>
            <a:r>
              <a:rPr lang="en-US" smtClean="0"/>
              <a:t>oftware </a:t>
            </a:r>
            <a:r>
              <a:rPr lang="en-US"/>
              <a:t>in </a:t>
            </a:r>
            <a:r>
              <a:rPr lang="en-US" smtClean="0"/>
              <a:t>vehicles as </a:t>
            </a:r>
            <a:r>
              <a:rPr lang="en-US"/>
              <a:t>“motor vehicle equipment</a:t>
            </a:r>
            <a:r>
              <a:rPr lang="en-US" smtClean="0"/>
              <a:t>” subject to its regulations, and that it will issue further guidance as to whether external software – outside of vehicles -- that connects </a:t>
            </a:r>
            <a:r>
              <a:rPr lang="en-US"/>
              <a:t>to and operates vehicle systems </a:t>
            </a:r>
            <a:r>
              <a:rPr lang="en-US" smtClean="0"/>
              <a:t>will be considered within its jurisdiction. </a:t>
            </a:r>
          </a:p>
          <a:p>
            <a:pPr algn="just"/>
            <a:r>
              <a:rPr lang="en-US" smtClean="0"/>
              <a:t>The policy is subject to stakeholder comment until November 22, and many including the Motor Equipment Manufacturers’ Association are working on that. </a:t>
            </a:r>
            <a:endParaRPr lang="en-US"/>
          </a:p>
          <a:p>
            <a:pPr lvl="1"/>
            <a:endParaRPr lang="en-US" altLang="en-US">
              <a:ea typeface="ＭＳ Ｐゴシック" pitchFamily="34" charset="-128"/>
            </a:endParaRPr>
          </a:p>
          <a:p>
            <a:pPr lvl="1"/>
            <a:endParaRPr lang="en-US"/>
          </a:p>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F11804-E6AF-4EE7-A71A-6F245B8FEB56}"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6"/>
          <p:cNvSpPr>
            <a:spLocks noChangeArrowheads="1"/>
          </p:cNvSpPr>
          <p:nvPr/>
        </p:nvSpPr>
        <p:spPr bwMode="auto">
          <a:xfrm>
            <a:off x="0" y="1968500"/>
            <a:ext cx="9145588" cy="2359025"/>
          </a:xfrm>
          <a:prstGeom prst="rect">
            <a:avLst/>
          </a:prstGeom>
          <a:solidFill>
            <a:srgbClr val="0D26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600">
                <a:solidFill>
                  <a:schemeClr val="tx1"/>
                </a:solidFill>
                <a:latin typeface="Arial"/>
                <a:ea typeface="ＭＳ Ｐゴシック" pitchFamily="34" charset="-128"/>
              </a:defRPr>
            </a:lvl1pPr>
            <a:lvl2pPr marL="742950" indent="-285750" eaLnBrk="0" hangingPunct="0">
              <a:defRPr sz="2600">
                <a:solidFill>
                  <a:schemeClr val="tx1"/>
                </a:solidFill>
                <a:latin typeface="Arial"/>
                <a:ea typeface="ＭＳ Ｐゴシック" pitchFamily="34" charset="-128"/>
              </a:defRPr>
            </a:lvl2pPr>
            <a:lvl3pPr marL="1143000" indent="-228600" eaLnBrk="0" hangingPunct="0">
              <a:defRPr sz="2600">
                <a:solidFill>
                  <a:schemeClr val="tx1"/>
                </a:solidFill>
                <a:latin typeface="Arial"/>
                <a:ea typeface="ＭＳ Ｐゴシック" pitchFamily="34" charset="-128"/>
              </a:defRPr>
            </a:lvl3pPr>
            <a:lvl4pPr marL="1600200" indent="-228600" eaLnBrk="0" hangingPunct="0">
              <a:defRPr sz="2600">
                <a:solidFill>
                  <a:schemeClr val="tx1"/>
                </a:solidFill>
                <a:latin typeface="Arial"/>
                <a:ea typeface="ＭＳ Ｐゴシック" pitchFamily="34" charset="-128"/>
              </a:defRPr>
            </a:lvl4pPr>
            <a:lvl5pPr marL="2057400" indent="-228600" eaLnBrk="0" hangingPunct="0">
              <a:defRPr sz="2600">
                <a:solidFill>
                  <a:schemeClr val="tx1"/>
                </a:solidFill>
                <a:latin typeface="Arial"/>
                <a:ea typeface="ＭＳ Ｐゴシック" pitchFamily="34" charset="-128"/>
              </a:defRPr>
            </a:lvl5pPr>
            <a:lvl6pPr marL="2514600" indent="-228600" defTabSz="650875"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650875"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650875"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650875" eaLnBrk="0" fontAlgn="base" hangingPunct="0">
              <a:spcBef>
                <a:spcPct val="0"/>
              </a:spcBef>
              <a:spcAft>
                <a:spcPct val="0"/>
              </a:spcAft>
              <a:defRPr sz="2600">
                <a:solidFill>
                  <a:schemeClr val="tx1"/>
                </a:solidFill>
                <a:latin typeface="Arial"/>
                <a:ea typeface="ＭＳ Ｐゴシック" pitchFamily="34" charset="-128"/>
              </a:defRPr>
            </a:lvl9pPr>
          </a:lstStyle>
          <a:p>
            <a:pPr eaLnBrk="1" fontAlgn="auto" hangingPunct="1">
              <a:spcBef>
                <a:spcPct val="0"/>
              </a:spcBef>
              <a:spcAft>
                <a:spcPct val="0"/>
              </a:spcAft>
              <a:defRPr/>
            </a:pPr>
            <a:endParaRPr lang="en-US" altLang="en-US">
              <a:cs typeface="+mn-cs"/>
            </a:endParaRPr>
          </a:p>
        </p:txBody>
      </p:sp>
      <p:graphicFrame>
        <p:nvGraphicFramePr>
          <p:cNvPr id="5" name="Table 4"/>
          <p:cNvGraphicFramePr>
            <a:graphicFrameLocks noGrp="1"/>
          </p:cNvGraphicFramePr>
          <p:nvPr/>
        </p:nvGraphicFramePr>
        <p:xfrm>
          <a:off x="0" y="469900"/>
          <a:ext cx="9144000" cy="1498600"/>
        </p:xfrm>
        <a:graphic>
          <a:graphicData uri="http://schemas.openxmlformats.org/drawingml/2006/table">
            <a:tbl>
              <a:tblPr/>
              <a:tblGrid>
                <a:gridCol w="9144000">
                  <a:extLst>
                    <a:ext uri="{9D8B030D-6E8A-4147-A177-3AD203B41FA5}">
                      <a16:colId xmlns:a16="http://schemas.microsoft.com/office/drawing/2014/main" val="20000"/>
                    </a:ext>
                  </a:extLst>
                </a:gridCol>
              </a:tblGrid>
              <a:tr h="1498600">
                <a:tc>
                  <a:txBody>
                    <a:bodyPr/>
                    <a:lstStyle/>
                    <a:p>
                      <a:pPr marL="0" marR="0" lvl="0" indent="0" algn="l" defTabSz="320675" rtl="0" eaLnBrk="1" fontAlgn="base" latinLnBrk="0" hangingPunct="1">
                        <a:lnSpc>
                          <a:spcPct val="100000"/>
                        </a:lnSpc>
                        <a:spcBef>
                          <a:spcPct val="0"/>
                        </a:spcBef>
                        <a:spcAft>
                          <a:spcPct val="0"/>
                        </a:spcAft>
                        <a:buClr>
                          <a:srgbClr val="85B6F4"/>
                        </a:buClr>
                        <a:buSzTx/>
                        <a:buFontTx/>
                        <a:buNone/>
                      </a:pPr>
                      <a:endParaRPr kumimoji="0" lang="en-US" sz="1000" b="1" i="0" u="none" strike="noStrike" cap="none" normalizeH="0" baseline="0" smtClean="0">
                        <a:ln>
                          <a:noFill/>
                        </a:ln>
                        <a:solidFill>
                          <a:srgbClr val="FFFFFF"/>
                        </a:solidFill>
                        <a:latin typeface="Arial"/>
                        <a:ea typeface="ＭＳ Ｐゴシック" pitchFamily="-128" charset="-128"/>
                      </a:endParaRPr>
                    </a:p>
                  </a:txBody>
                  <a:tcPr marL="91296" marR="91296" marT="45795" marB="45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sp>
        <p:nvSpPr>
          <p:cNvPr id="6" name="Rectangle 5"/>
          <p:cNvSpPr>
            <a:spLocks noChangeArrowheads="1"/>
          </p:cNvSpPr>
          <p:nvPr/>
        </p:nvSpPr>
        <p:spPr bwMode="auto">
          <a:xfrm>
            <a:off x="0" y="1968500"/>
            <a:ext cx="9144000" cy="4445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defTabSz="457200" eaLnBrk="0" hangingPunct="0">
              <a:defRPr sz="2600">
                <a:solidFill>
                  <a:schemeClr val="tx1"/>
                </a:solidFill>
                <a:latin typeface="Arial"/>
                <a:ea typeface="ＭＳ Ｐゴシック" pitchFamily="34" charset="-128"/>
              </a:defRPr>
            </a:lvl1pPr>
            <a:lvl2pPr marL="742950" indent="-285750" defTabSz="457200" eaLnBrk="0" hangingPunct="0">
              <a:defRPr sz="2600">
                <a:solidFill>
                  <a:schemeClr val="tx1"/>
                </a:solidFill>
                <a:latin typeface="Arial"/>
                <a:ea typeface="ＭＳ Ｐゴシック" pitchFamily="34" charset="-128"/>
              </a:defRPr>
            </a:lvl2pPr>
            <a:lvl3pPr marL="1143000" indent="-228600" defTabSz="457200" eaLnBrk="0" hangingPunct="0">
              <a:defRPr sz="2600">
                <a:solidFill>
                  <a:schemeClr val="tx1"/>
                </a:solidFill>
                <a:latin typeface="Arial"/>
                <a:ea typeface="ＭＳ Ｐゴシック" pitchFamily="34" charset="-128"/>
              </a:defRPr>
            </a:lvl3pPr>
            <a:lvl4pPr marL="1600200" indent="-228600" defTabSz="457200" eaLnBrk="0" hangingPunct="0">
              <a:defRPr sz="2600">
                <a:solidFill>
                  <a:schemeClr val="tx1"/>
                </a:solidFill>
                <a:latin typeface="Arial"/>
                <a:ea typeface="ＭＳ Ｐゴシック" pitchFamily="34" charset="-128"/>
              </a:defRPr>
            </a:lvl4pPr>
            <a:lvl5pPr marL="2057400" indent="-228600" defTabSz="457200" eaLnBrk="0" hangingPunct="0">
              <a:defRPr sz="2600">
                <a:solidFill>
                  <a:schemeClr val="tx1"/>
                </a:solidFill>
                <a:latin typeface="Arial"/>
                <a:ea typeface="ＭＳ Ｐゴシック" pitchFamily="34" charset="-128"/>
              </a:defRPr>
            </a:lvl5pPr>
            <a:lvl6pPr marL="2514600" indent="-228600" defTabSz="457200"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457200"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457200"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457200"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endParaRPr lang="en-US" altLang="en-US" sz="1800">
              <a:solidFill>
                <a:srgbClr val="FFFFFF"/>
              </a:solidFill>
              <a:latin typeface="Calibri" pitchFamily="34" charset="0"/>
              <a:cs typeface="+mn-cs"/>
            </a:endParaRPr>
          </a:p>
        </p:txBody>
      </p:sp>
      <p:sp>
        <p:nvSpPr>
          <p:cNvPr id="7" name="TextBox 30"/>
          <p:cNvSpPr txBox="1">
            <a:spLocks noChangeArrowheads="1"/>
          </p:cNvSpPr>
          <p:nvPr/>
        </p:nvSpPr>
        <p:spPr bwMode="auto">
          <a:xfrm>
            <a:off x="3532188" y="6130925"/>
            <a:ext cx="49260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a:solidFill>
                  <a:schemeClr val="tx1"/>
                </a:solidFill>
                <a:latin typeface="Calibri" pitchFamily="34" charset="0"/>
                <a:cs typeface="Arial"/>
              </a:defRPr>
            </a:lvl1pPr>
            <a:lvl2pPr marL="742950" indent="-285750" defTabSz="457200" eaLnBrk="0" hangingPunct="0">
              <a:defRPr>
                <a:solidFill>
                  <a:schemeClr val="tx1"/>
                </a:solidFill>
                <a:latin typeface="Calibri" pitchFamily="34" charset="0"/>
                <a:cs typeface="Arial"/>
              </a:defRPr>
            </a:lvl2pPr>
            <a:lvl3pPr marL="1143000" indent="-228600" defTabSz="457200" eaLnBrk="0" hangingPunct="0">
              <a:defRPr>
                <a:solidFill>
                  <a:schemeClr val="tx1"/>
                </a:solidFill>
                <a:latin typeface="Calibri" pitchFamily="34" charset="0"/>
                <a:cs typeface="Arial"/>
              </a:defRPr>
            </a:lvl3pPr>
            <a:lvl4pPr marL="1600200" indent="-228600" defTabSz="457200" eaLnBrk="0" hangingPunct="0">
              <a:defRPr>
                <a:solidFill>
                  <a:schemeClr val="tx1"/>
                </a:solidFill>
                <a:latin typeface="Calibri" pitchFamily="34" charset="0"/>
                <a:cs typeface="Arial"/>
              </a:defRPr>
            </a:lvl4pPr>
            <a:lvl5pPr marL="2057400" indent="-228600" defTabSz="457200" eaLnBrk="0" hangingPunct="0">
              <a:defRPr>
                <a:solidFill>
                  <a:schemeClr val="tx1"/>
                </a:solidFill>
                <a:latin typeface="Calibri" pitchFamily="34" charset="0"/>
                <a:cs typeface="Arial"/>
              </a:defRPr>
            </a:lvl5pPr>
            <a:lvl6pPr marL="2514600" indent="-228600" defTabSz="457200" eaLnBrk="0" fontAlgn="base" hangingPunct="0">
              <a:spcBef>
                <a:spcPct val="0"/>
              </a:spcBef>
              <a:spcAft>
                <a:spcPct val="0"/>
              </a:spcAft>
              <a:defRPr>
                <a:solidFill>
                  <a:schemeClr val="tx1"/>
                </a:solidFill>
                <a:latin typeface="Calibri" pitchFamily="34" charset="0"/>
                <a:cs typeface="Arial"/>
              </a:defRPr>
            </a:lvl6pPr>
            <a:lvl7pPr marL="2971800" indent="-228600" defTabSz="457200" eaLnBrk="0" fontAlgn="base" hangingPunct="0">
              <a:spcBef>
                <a:spcPct val="0"/>
              </a:spcBef>
              <a:spcAft>
                <a:spcPct val="0"/>
              </a:spcAft>
              <a:defRPr>
                <a:solidFill>
                  <a:schemeClr val="tx1"/>
                </a:solidFill>
                <a:latin typeface="Calibri" pitchFamily="34" charset="0"/>
                <a:cs typeface="Arial"/>
              </a:defRPr>
            </a:lvl7pPr>
            <a:lvl8pPr marL="3429000" indent="-228600" defTabSz="457200" eaLnBrk="0" fontAlgn="base" hangingPunct="0">
              <a:spcBef>
                <a:spcPct val="0"/>
              </a:spcBef>
              <a:spcAft>
                <a:spcPct val="0"/>
              </a:spcAft>
              <a:defRPr>
                <a:solidFill>
                  <a:schemeClr val="tx1"/>
                </a:solidFill>
                <a:latin typeface="Calibri" pitchFamily="34" charset="0"/>
                <a:cs typeface="Arial"/>
              </a:defRPr>
            </a:lvl8pPr>
            <a:lvl9pPr marL="3886200" indent="-228600" defTabSz="457200" eaLnBrk="0" fontAlgn="base" hangingPunct="0">
              <a:spcBef>
                <a:spcPct val="0"/>
              </a:spcBef>
              <a:spcAft>
                <a:spcPct val="0"/>
              </a:spcAft>
              <a:defRPr>
                <a:solidFill>
                  <a:schemeClr val="tx1"/>
                </a:solidFill>
                <a:latin typeface="Calibri" pitchFamily="34" charset="0"/>
                <a:cs typeface="Arial"/>
              </a:defRPr>
            </a:lvl9pPr>
          </a:lstStyle>
          <a:p>
            <a:pPr algn="r">
              <a:defRPr/>
            </a:pPr>
            <a:r>
              <a:rPr lang="en-US" altLang="en-US" sz="900" smtClean="0">
                <a:solidFill>
                  <a:srgbClr val="535353"/>
                </a:solidFill>
                <a:latin typeface="Arial"/>
                <a:ea typeface="ＭＳ Ｐゴシック" pitchFamily="34" charset="-128"/>
              </a:rPr>
              <a:t>California | Illinois | Michigan | Minnesota | Texas | Washington, D.C. </a:t>
            </a:r>
          </a:p>
          <a:p>
            <a:pPr algn="r">
              <a:lnSpc>
                <a:spcPct val="120000"/>
              </a:lnSpc>
              <a:defRPr/>
            </a:pPr>
            <a:r>
              <a:rPr lang="en-US" altLang="en-US" sz="1000" b="1" smtClean="0">
                <a:solidFill>
                  <a:srgbClr val="535353"/>
                </a:solidFill>
                <a:latin typeface="Arial"/>
                <a:ea typeface="ＭＳ Ｐゴシック" pitchFamily="34" charset="-128"/>
              </a:rPr>
              <a:t>www.dykema.com</a:t>
            </a:r>
          </a:p>
          <a:p>
            <a:pPr>
              <a:defRPr/>
            </a:pPr>
            <a:endParaRPr lang="en-US" altLang="en-US" sz="1000" b="1" smtClean="0">
              <a:solidFill>
                <a:srgbClr val="535353"/>
              </a:solidFill>
              <a:latin typeface="Arial"/>
              <a:ea typeface="ＭＳ Ｐゴシック" pitchFamily="34" charset="-128"/>
            </a:endParaRPr>
          </a:p>
        </p:txBody>
      </p:sp>
      <p:pic>
        <p:nvPicPr>
          <p:cNvPr id="8" name="Picture 33" descr="dykema-log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958013" y="804863"/>
            <a:ext cx="1500187"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home-bottom.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4398963"/>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0"/>
          <p:cNvSpPr txBox="1">
            <a:spLocks noChangeArrowheads="1"/>
          </p:cNvSpPr>
          <p:nvPr/>
        </p:nvSpPr>
        <p:spPr bwMode="auto">
          <a:xfrm>
            <a:off x="5695950" y="1439863"/>
            <a:ext cx="2762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2600">
                <a:solidFill>
                  <a:schemeClr val="tx1"/>
                </a:solidFill>
                <a:latin typeface="Arial"/>
                <a:ea typeface="ＭＳ Ｐゴシック" pitchFamily="34" charset="-128"/>
              </a:defRPr>
            </a:lvl1pPr>
            <a:lvl2pPr marL="742950" indent="-285750" defTabSz="457200" eaLnBrk="0" hangingPunct="0">
              <a:defRPr sz="2600">
                <a:solidFill>
                  <a:schemeClr val="tx1"/>
                </a:solidFill>
                <a:latin typeface="Arial"/>
                <a:ea typeface="ＭＳ Ｐゴシック" pitchFamily="34" charset="-128"/>
              </a:defRPr>
            </a:lvl2pPr>
            <a:lvl3pPr marL="1143000" indent="-228600" defTabSz="457200" eaLnBrk="0" hangingPunct="0">
              <a:defRPr sz="2600">
                <a:solidFill>
                  <a:schemeClr val="tx1"/>
                </a:solidFill>
                <a:latin typeface="Arial"/>
                <a:ea typeface="ＭＳ Ｐゴシック" pitchFamily="34" charset="-128"/>
              </a:defRPr>
            </a:lvl3pPr>
            <a:lvl4pPr marL="1600200" indent="-228600" defTabSz="457200" eaLnBrk="0" hangingPunct="0">
              <a:defRPr sz="2600">
                <a:solidFill>
                  <a:schemeClr val="tx1"/>
                </a:solidFill>
                <a:latin typeface="Arial"/>
                <a:ea typeface="ＭＳ Ｐゴシック" pitchFamily="34" charset="-128"/>
              </a:defRPr>
            </a:lvl4pPr>
            <a:lvl5pPr marL="2057400" indent="-228600" defTabSz="457200" eaLnBrk="0" hangingPunct="0">
              <a:defRPr sz="2600">
                <a:solidFill>
                  <a:schemeClr val="tx1"/>
                </a:solidFill>
                <a:latin typeface="Arial"/>
                <a:ea typeface="ＭＳ Ｐゴシック" pitchFamily="34" charset="-128"/>
              </a:defRPr>
            </a:lvl5pPr>
            <a:lvl6pPr marL="2514600" indent="-228600" defTabSz="457200"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457200"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457200"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457200" eaLnBrk="0" fontAlgn="base" hangingPunct="0">
              <a:spcBef>
                <a:spcPct val="0"/>
              </a:spcBef>
              <a:spcAft>
                <a:spcPct val="0"/>
              </a:spcAft>
              <a:defRPr sz="2600">
                <a:solidFill>
                  <a:schemeClr val="tx1"/>
                </a:solidFill>
                <a:latin typeface="Arial"/>
                <a:ea typeface="ＭＳ Ｐゴシック" pitchFamily="34" charset="-128"/>
              </a:defRPr>
            </a:lvl9pPr>
          </a:lstStyle>
          <a:p>
            <a:pPr algn="r" eaLnBrk="1" fontAlgn="auto" hangingPunct="1">
              <a:spcBef>
                <a:spcPct val="0"/>
              </a:spcBef>
              <a:spcAft>
                <a:spcPct val="0"/>
              </a:spcAft>
              <a:defRPr/>
            </a:pPr>
            <a:r>
              <a:rPr lang="en-US" sz="1100" smtClean="0">
                <a:solidFill>
                  <a:srgbClr val="535353"/>
                </a:solidFill>
                <a:cs typeface="+mn-cs"/>
              </a:rPr>
              <a:t>Exceptional service. Dykema delivers.</a:t>
            </a:r>
          </a:p>
        </p:txBody>
      </p:sp>
      <p:pic>
        <p:nvPicPr>
          <p:cNvPr id="11" name="Picture 24" descr="pptbnne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4327525"/>
            <a:ext cx="914558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4"/>
          <p:cNvSpPr>
            <a:spLocks noChangeArrowheads="1"/>
          </p:cNvSpPr>
          <p:nvPr/>
        </p:nvSpPr>
        <p:spPr bwMode="auto">
          <a:xfrm>
            <a:off x="1588" y="4310063"/>
            <a:ext cx="9144000" cy="4603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defTabSz="457200" eaLnBrk="0" hangingPunct="0">
              <a:defRPr sz="2600">
                <a:solidFill>
                  <a:schemeClr val="tx1"/>
                </a:solidFill>
                <a:latin typeface="Arial"/>
                <a:ea typeface="ＭＳ Ｐゴシック" pitchFamily="34" charset="-128"/>
              </a:defRPr>
            </a:lvl1pPr>
            <a:lvl2pPr marL="742950" indent="-285750" defTabSz="457200" eaLnBrk="0" hangingPunct="0">
              <a:defRPr sz="2600">
                <a:solidFill>
                  <a:schemeClr val="tx1"/>
                </a:solidFill>
                <a:latin typeface="Arial"/>
                <a:ea typeface="ＭＳ Ｐゴシック" pitchFamily="34" charset="-128"/>
              </a:defRPr>
            </a:lvl2pPr>
            <a:lvl3pPr marL="1143000" indent="-228600" defTabSz="457200" eaLnBrk="0" hangingPunct="0">
              <a:defRPr sz="2600">
                <a:solidFill>
                  <a:schemeClr val="tx1"/>
                </a:solidFill>
                <a:latin typeface="Arial"/>
                <a:ea typeface="ＭＳ Ｐゴシック" pitchFamily="34" charset="-128"/>
              </a:defRPr>
            </a:lvl3pPr>
            <a:lvl4pPr marL="1600200" indent="-228600" defTabSz="457200" eaLnBrk="0" hangingPunct="0">
              <a:defRPr sz="2600">
                <a:solidFill>
                  <a:schemeClr val="tx1"/>
                </a:solidFill>
                <a:latin typeface="Arial"/>
                <a:ea typeface="ＭＳ Ｐゴシック" pitchFamily="34" charset="-128"/>
              </a:defRPr>
            </a:lvl4pPr>
            <a:lvl5pPr marL="2057400" indent="-228600" defTabSz="457200" eaLnBrk="0" hangingPunct="0">
              <a:defRPr sz="2600">
                <a:solidFill>
                  <a:schemeClr val="tx1"/>
                </a:solidFill>
                <a:latin typeface="Arial"/>
                <a:ea typeface="ＭＳ Ｐゴシック" pitchFamily="34" charset="-128"/>
              </a:defRPr>
            </a:lvl5pPr>
            <a:lvl6pPr marL="2514600" indent="-228600" defTabSz="457200"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457200"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457200"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457200"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endParaRPr lang="en-US" altLang="en-US" sz="1800">
              <a:solidFill>
                <a:srgbClr val="FFFFFF"/>
              </a:solidFill>
              <a:latin typeface="Calibri" pitchFamily="34" charset="0"/>
              <a:cs typeface="+mn-cs"/>
            </a:endParaRPr>
          </a:p>
        </p:txBody>
      </p:sp>
      <p:sp>
        <p:nvSpPr>
          <p:cNvPr id="28699" name="Rectangle 27"/>
          <p:cNvSpPr>
            <a:spLocks noGrp="1" noChangeArrowheads="1"/>
          </p:cNvSpPr>
          <p:nvPr>
            <p:ph type="ctrTitle"/>
          </p:nvPr>
        </p:nvSpPr>
        <p:spPr>
          <a:xfrm>
            <a:off x="685800" y="2541485"/>
            <a:ext cx="7772400" cy="688975"/>
          </a:xfrm>
        </p:spPr>
        <p:txBody>
          <a:bodyPr wrap="none" lIns="0" tIns="0" rIns="0" bIns="0"/>
          <a:lstStyle>
            <a:lvl1pPr algn="r">
              <a:defRPr sz="3600" smtClean="0">
                <a:solidFill>
                  <a:schemeClr val="tx1"/>
                </a:solidFill>
                <a:ea typeface="ＭＳ Ｐゴシック" pitchFamily="-128" charset="-128"/>
              </a:defRPr>
            </a:lvl1pPr>
          </a:lstStyle>
          <a:p>
            <a:r>
              <a:rPr lang="en-US" smtClean="0"/>
              <a:t>Click to edit Master title style</a:t>
            </a:r>
          </a:p>
        </p:txBody>
      </p:sp>
      <p:sp>
        <p:nvSpPr>
          <p:cNvPr id="28701" name="Rectangle 29"/>
          <p:cNvSpPr>
            <a:spLocks noGrp="1" noChangeArrowheads="1"/>
          </p:cNvSpPr>
          <p:nvPr>
            <p:ph type="subTitle" idx="1"/>
          </p:nvPr>
        </p:nvSpPr>
        <p:spPr>
          <a:xfrm>
            <a:off x="1371600" y="3459060"/>
            <a:ext cx="7086600" cy="431800"/>
          </a:xfrm>
        </p:spPr>
        <p:txBody>
          <a:bodyPr lIns="91440" tIns="45720" rIns="91440" bIns="45720"/>
          <a:lstStyle>
            <a:lvl1pPr marL="0" indent="0" algn="r">
              <a:buFont typeface="Arial" charset="0"/>
              <a:buNone/>
              <a:defRPr smtClean="0">
                <a:solidFill>
                  <a:srgbClr val="85B6F4"/>
                </a:solidFill>
                <a:ea typeface="ＭＳ Ｐゴシック" pitchFamily="-128" charset="-128"/>
              </a:defRPr>
            </a:lvl1pPr>
          </a:lstStyle>
          <a:p>
            <a:r>
              <a:rPr lang="en-US" smtClean="0"/>
              <a:t>Click to edit Master subtitle style</a:t>
            </a:r>
          </a:p>
        </p:txBody>
      </p:sp>
    </p:spTree>
    <p:extLst>
      <p:ext uri="{BB962C8B-B14F-4D97-AF65-F5344CB8AC3E}">
        <p14:creationId xmlns:p14="http://schemas.microsoft.com/office/powerpoint/2010/main" val="38150427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6454775"/>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a:ea typeface="ＭＳ Ｐゴシック" pitchFamily="34" charset="-128"/>
              </a:defRPr>
            </a:lvl1pPr>
            <a:lvl2pPr marL="742950" indent="-285750" eaLnBrk="0" hangingPunct="0">
              <a:defRPr sz="2600">
                <a:solidFill>
                  <a:schemeClr val="tx1"/>
                </a:solidFill>
                <a:latin typeface="Arial"/>
                <a:ea typeface="ＭＳ Ｐゴシック" pitchFamily="34" charset="-128"/>
              </a:defRPr>
            </a:lvl2pPr>
            <a:lvl3pPr marL="1143000" indent="-228600" eaLnBrk="0" hangingPunct="0">
              <a:defRPr sz="2600">
                <a:solidFill>
                  <a:schemeClr val="tx1"/>
                </a:solidFill>
                <a:latin typeface="Arial"/>
                <a:ea typeface="ＭＳ Ｐゴシック" pitchFamily="34" charset="-128"/>
              </a:defRPr>
            </a:lvl3pPr>
            <a:lvl4pPr marL="1600200" indent="-228600" eaLnBrk="0" hangingPunct="0">
              <a:defRPr sz="2600">
                <a:solidFill>
                  <a:schemeClr val="tx1"/>
                </a:solidFill>
                <a:latin typeface="Arial"/>
                <a:ea typeface="ＭＳ Ｐゴシック" pitchFamily="34" charset="-128"/>
              </a:defRPr>
            </a:lvl4pPr>
            <a:lvl5pPr marL="2057400" indent="-228600" eaLnBrk="0" hangingPunct="0">
              <a:defRPr sz="2600">
                <a:solidFill>
                  <a:schemeClr val="tx1"/>
                </a:solidFill>
                <a:latin typeface="Arial"/>
                <a:ea typeface="ＭＳ Ｐゴシック" pitchFamily="34" charset="-128"/>
              </a:defRPr>
            </a:lvl5pPr>
            <a:lvl6pPr marL="2514600" indent="-228600" defTabSz="650875"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650875"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650875"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650875"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fld id="{EEE1E1C4-E8C8-4E19-99A0-BBDE9C512302}" type="slidenum">
              <a:rPr lang="en-US" sz="1000" smtClean="0">
                <a:cs typeface="+mn-cs"/>
              </a:rPr>
              <a:pPr algn="ctr" eaLnBrk="1" fontAlgn="auto" hangingPunct="1">
                <a:spcBef>
                  <a:spcPct val="0"/>
                </a:spcBef>
                <a:spcAft>
                  <a:spcPct val="0"/>
                </a:spcAft>
                <a:defRPr/>
              </a:pPr>
              <a:t>‹#›</a:t>
            </a:fld>
            <a:endParaRPr lang="en-US" sz="1000" smtClean="0">
              <a:cs typeface="+mn-cs"/>
            </a:endParaRPr>
          </a:p>
        </p:txBody>
      </p:sp>
      <p:sp>
        <p:nvSpPr>
          <p:cNvPr id="3" name="Picture Placeholder 2"/>
          <p:cNvSpPr>
            <a:spLocks noGrp="1"/>
          </p:cNvSpPr>
          <p:nvPr>
            <p:ph type="pic" idx="1"/>
          </p:nvPr>
        </p:nvSpPr>
        <p:spPr>
          <a:xfrm>
            <a:off x="1905000" y="1295400"/>
            <a:ext cx="5367544" cy="4038600"/>
          </a:xfrm>
        </p:spPr>
        <p:txBody>
          <a:bodyPr lIns="130211" tIns="65105" rIns="130211" bIns="65105" rtlCol="0">
            <a:normAutofit/>
          </a:bodyPr>
          <a:lstStyle>
            <a:lvl1pPr marL="0" indent="0">
              <a:buNone/>
              <a:defRPr sz="4600"/>
            </a:lvl1pPr>
            <a:lvl2pPr marL="651053" indent="0">
              <a:buNone/>
              <a:defRPr sz="4000"/>
            </a:lvl2pPr>
            <a:lvl3pPr marL="1302106" indent="0">
              <a:buNone/>
              <a:defRPr sz="3400"/>
            </a:lvl3pPr>
            <a:lvl4pPr marL="1953158" indent="0">
              <a:buNone/>
              <a:defRPr sz="2800"/>
            </a:lvl4pPr>
            <a:lvl5pPr marL="2604211" indent="0">
              <a:buNone/>
              <a:defRPr sz="2800"/>
            </a:lvl5pPr>
            <a:lvl6pPr marL="3255264" indent="0">
              <a:buNone/>
              <a:defRPr sz="2800"/>
            </a:lvl6pPr>
            <a:lvl7pPr marL="3906317" indent="0">
              <a:buNone/>
              <a:defRPr sz="2800"/>
            </a:lvl7pPr>
            <a:lvl8pPr marL="4557370" indent="0">
              <a:buNone/>
              <a:defRPr sz="2800"/>
            </a:lvl8pPr>
            <a:lvl9pPr marL="5208422" indent="0">
              <a:buNone/>
              <a:defRPr sz="2800"/>
            </a:lvl9pPr>
          </a:lstStyle>
          <a:p>
            <a:pPr lvl="0"/>
            <a:r>
              <a:rPr lang="en-US" noProof="0" smtClean="0"/>
              <a:t>Click icon to add picture</a:t>
            </a:r>
          </a:p>
        </p:txBody>
      </p:sp>
      <p:sp>
        <p:nvSpPr>
          <p:cNvPr id="4" name="Text Placeholder 3"/>
          <p:cNvSpPr>
            <a:spLocks noGrp="1"/>
          </p:cNvSpPr>
          <p:nvPr>
            <p:ph type="body" sz="half" idx="2"/>
          </p:nvPr>
        </p:nvSpPr>
        <p:spPr>
          <a:xfrm>
            <a:off x="838200" y="5410200"/>
            <a:ext cx="7801928" cy="457200"/>
          </a:xfrm>
        </p:spPr>
        <p:txBody>
          <a:bodyPr/>
          <a:lstStyle>
            <a:lvl1pPr marL="0" indent="0" algn="ctr">
              <a:buNone/>
              <a:defRPr sz="2000"/>
            </a:lvl1pPr>
            <a:lvl2pPr marL="651053" indent="0">
              <a:buNone/>
              <a:defRPr sz="1700"/>
            </a:lvl2pPr>
            <a:lvl3pPr marL="1302106" indent="0">
              <a:buNone/>
              <a:defRPr sz="1400"/>
            </a:lvl3pPr>
            <a:lvl4pPr marL="1953158" indent="0">
              <a:buNone/>
              <a:defRPr sz="1300"/>
            </a:lvl4pPr>
            <a:lvl5pPr marL="2604211" indent="0">
              <a:buNone/>
              <a:defRPr sz="1300"/>
            </a:lvl5pPr>
            <a:lvl6pPr marL="3255264" indent="0">
              <a:buNone/>
              <a:defRPr sz="1300"/>
            </a:lvl6pPr>
            <a:lvl7pPr marL="3906317" indent="0">
              <a:buNone/>
              <a:defRPr sz="1300"/>
            </a:lvl7pPr>
            <a:lvl8pPr marL="4557370" indent="0">
              <a:buNone/>
              <a:defRPr sz="1300"/>
            </a:lvl8pPr>
            <a:lvl9pPr marL="5208422" indent="0">
              <a:buNone/>
              <a:defRPr sz="1300"/>
            </a:lvl9pPr>
          </a:lstStyle>
          <a:p>
            <a:pPr lvl="0"/>
            <a:r>
              <a:rPr lang="en-US" smtClean="0"/>
              <a:t>Click to edit Master text styles</a:t>
            </a:r>
          </a:p>
        </p:txBody>
      </p:sp>
      <p:sp>
        <p:nvSpPr>
          <p:cNvPr id="5" name="Title 1"/>
          <p:cNvSpPr>
            <a:spLocks noGrp="1"/>
          </p:cNvSpPr>
          <p:nvPr>
            <p:ph type="title"/>
          </p:nvPr>
        </p:nvSpPr>
        <p:spPr>
          <a:xfrm>
            <a:off x="457200" y="355600"/>
            <a:ext cx="8229600" cy="698500"/>
          </a:xfrm>
        </p:spPr>
        <p:txBody>
          <a:bodyPr/>
          <a:lstStyle/>
          <a:p>
            <a:r>
              <a:rPr lang="en-US" smtClean="0"/>
              <a:t>Click to edit Master title style</a:t>
            </a:r>
            <a:endParaRPr lang="en-US"/>
          </a:p>
        </p:txBody>
      </p:sp>
    </p:spTree>
    <p:extLst>
      <p:ext uri="{BB962C8B-B14F-4D97-AF65-F5344CB8AC3E}">
        <p14:creationId xmlns:p14="http://schemas.microsoft.com/office/powerpoint/2010/main" val="19128311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454775"/>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a:ea typeface="ＭＳ Ｐゴシック" pitchFamily="34" charset="-128"/>
              </a:defRPr>
            </a:lvl1pPr>
            <a:lvl2pPr marL="742950" indent="-285750" eaLnBrk="0" hangingPunct="0">
              <a:defRPr sz="2600">
                <a:solidFill>
                  <a:schemeClr val="tx1"/>
                </a:solidFill>
                <a:latin typeface="Arial"/>
                <a:ea typeface="ＭＳ Ｐゴシック" pitchFamily="34" charset="-128"/>
              </a:defRPr>
            </a:lvl2pPr>
            <a:lvl3pPr marL="1143000" indent="-228600" eaLnBrk="0" hangingPunct="0">
              <a:defRPr sz="2600">
                <a:solidFill>
                  <a:schemeClr val="tx1"/>
                </a:solidFill>
                <a:latin typeface="Arial"/>
                <a:ea typeface="ＭＳ Ｐゴシック" pitchFamily="34" charset="-128"/>
              </a:defRPr>
            </a:lvl3pPr>
            <a:lvl4pPr marL="1600200" indent="-228600" eaLnBrk="0" hangingPunct="0">
              <a:defRPr sz="2600">
                <a:solidFill>
                  <a:schemeClr val="tx1"/>
                </a:solidFill>
                <a:latin typeface="Arial"/>
                <a:ea typeface="ＭＳ Ｐゴシック" pitchFamily="34" charset="-128"/>
              </a:defRPr>
            </a:lvl4pPr>
            <a:lvl5pPr marL="2057400" indent="-228600" eaLnBrk="0" hangingPunct="0">
              <a:defRPr sz="2600">
                <a:solidFill>
                  <a:schemeClr val="tx1"/>
                </a:solidFill>
                <a:latin typeface="Arial"/>
                <a:ea typeface="ＭＳ Ｐゴシック" pitchFamily="34" charset="-128"/>
              </a:defRPr>
            </a:lvl5pPr>
            <a:lvl6pPr marL="2514600" indent="-228600" defTabSz="650875"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650875"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650875"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650875"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fld id="{0A26CDA7-F954-4050-9080-A4E3CBDD5BE4}" type="slidenum">
              <a:rPr lang="en-US" sz="1000" smtClean="0">
                <a:cs typeface="+mn-cs"/>
              </a:rPr>
              <a:pPr algn="ctr" eaLnBrk="1" fontAlgn="auto" hangingPunct="1">
                <a:spcBef>
                  <a:spcPct val="0"/>
                </a:spcBef>
                <a:spcAft>
                  <a:spcPct val="0"/>
                </a:spcAft>
                <a:defRPr/>
              </a:pPr>
              <a:t>‹#›</a:t>
            </a:fld>
            <a:endParaRPr lang="en-US" sz="1000" smtClean="0">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05524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26"/>
          <p:cNvSpPr>
            <a:spLocks noChangeArrowheads="1"/>
          </p:cNvSpPr>
          <p:nvPr userDrawn="1"/>
        </p:nvSpPr>
        <p:spPr bwMode="auto">
          <a:xfrm>
            <a:off x="0" y="1968500"/>
            <a:ext cx="9145588" cy="3590925"/>
          </a:xfrm>
          <a:prstGeom prst="rect">
            <a:avLst/>
          </a:prstGeom>
          <a:solidFill>
            <a:srgbClr val="0D26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600">
                <a:solidFill>
                  <a:schemeClr val="tx1"/>
                </a:solidFill>
                <a:latin typeface="Arial"/>
                <a:ea typeface="ＭＳ Ｐゴシック" pitchFamily="34" charset="-128"/>
              </a:defRPr>
            </a:lvl1pPr>
            <a:lvl2pPr marL="742950" indent="-285750" eaLnBrk="0" hangingPunct="0">
              <a:defRPr sz="2600">
                <a:solidFill>
                  <a:schemeClr val="tx1"/>
                </a:solidFill>
                <a:latin typeface="Arial"/>
                <a:ea typeface="ＭＳ Ｐゴシック" pitchFamily="34" charset="-128"/>
              </a:defRPr>
            </a:lvl2pPr>
            <a:lvl3pPr marL="1143000" indent="-228600" eaLnBrk="0" hangingPunct="0">
              <a:defRPr sz="2600">
                <a:solidFill>
                  <a:schemeClr val="tx1"/>
                </a:solidFill>
                <a:latin typeface="Arial"/>
                <a:ea typeface="ＭＳ Ｐゴシック" pitchFamily="34" charset="-128"/>
              </a:defRPr>
            </a:lvl3pPr>
            <a:lvl4pPr marL="1600200" indent="-228600" eaLnBrk="0" hangingPunct="0">
              <a:defRPr sz="2600">
                <a:solidFill>
                  <a:schemeClr val="tx1"/>
                </a:solidFill>
                <a:latin typeface="Arial"/>
                <a:ea typeface="ＭＳ Ｐゴシック" pitchFamily="34" charset="-128"/>
              </a:defRPr>
            </a:lvl4pPr>
            <a:lvl5pPr marL="2057400" indent="-228600" eaLnBrk="0" hangingPunct="0">
              <a:defRPr sz="2600">
                <a:solidFill>
                  <a:schemeClr val="tx1"/>
                </a:solidFill>
                <a:latin typeface="Arial"/>
                <a:ea typeface="ＭＳ Ｐゴシック" pitchFamily="34" charset="-128"/>
              </a:defRPr>
            </a:lvl5pPr>
            <a:lvl6pPr marL="2514600" indent="-228600" defTabSz="650875"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650875"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650875"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650875" eaLnBrk="0" fontAlgn="base" hangingPunct="0">
              <a:spcBef>
                <a:spcPct val="0"/>
              </a:spcBef>
              <a:spcAft>
                <a:spcPct val="0"/>
              </a:spcAft>
              <a:defRPr sz="2600">
                <a:solidFill>
                  <a:schemeClr val="tx1"/>
                </a:solidFill>
                <a:latin typeface="Arial"/>
                <a:ea typeface="ＭＳ Ｐゴシック" pitchFamily="34" charset="-128"/>
              </a:defRPr>
            </a:lvl9pPr>
          </a:lstStyle>
          <a:p>
            <a:pPr eaLnBrk="1" fontAlgn="auto" hangingPunct="1">
              <a:spcBef>
                <a:spcPct val="0"/>
              </a:spcBef>
              <a:spcAft>
                <a:spcPct val="0"/>
              </a:spcAft>
              <a:defRPr/>
            </a:pPr>
            <a:endParaRPr lang="en-US" altLang="en-US" smtClean="0"/>
          </a:p>
        </p:txBody>
      </p:sp>
      <p:graphicFrame>
        <p:nvGraphicFramePr>
          <p:cNvPr id="5" name="Table 4"/>
          <p:cNvGraphicFramePr>
            <a:graphicFrameLocks noGrp="1"/>
          </p:cNvGraphicFramePr>
          <p:nvPr/>
        </p:nvGraphicFramePr>
        <p:xfrm>
          <a:off x="0" y="469900"/>
          <a:ext cx="9144000" cy="1498600"/>
        </p:xfrm>
        <a:graphic>
          <a:graphicData uri="http://schemas.openxmlformats.org/drawingml/2006/table">
            <a:tbl>
              <a:tblPr/>
              <a:tblGrid>
                <a:gridCol w="9144000">
                  <a:extLst>
                    <a:ext uri="{9D8B030D-6E8A-4147-A177-3AD203B41FA5}">
                      <a16:colId xmlns:a16="http://schemas.microsoft.com/office/drawing/2014/main" val="20000"/>
                    </a:ext>
                  </a:extLst>
                </a:gridCol>
              </a:tblGrid>
              <a:tr h="1498600">
                <a:tc>
                  <a:txBody>
                    <a:bodyPr/>
                    <a:lstStyle/>
                    <a:p>
                      <a:pPr marL="0" marR="0" lvl="0" indent="0" algn="l" defTabSz="320675" rtl="0" eaLnBrk="1" fontAlgn="base" latinLnBrk="0" hangingPunct="1">
                        <a:lnSpc>
                          <a:spcPct val="100000"/>
                        </a:lnSpc>
                        <a:spcBef>
                          <a:spcPct val="0"/>
                        </a:spcBef>
                        <a:spcAft>
                          <a:spcPct val="0"/>
                        </a:spcAft>
                        <a:buClr>
                          <a:srgbClr val="85B6F4"/>
                        </a:buClr>
                        <a:buSzTx/>
                        <a:buFontTx/>
                        <a:buNone/>
                      </a:pPr>
                      <a:endParaRPr kumimoji="0" lang="en-US" sz="1000" b="1" i="0" u="none" strike="noStrike" cap="none" normalizeH="0" baseline="0" smtClean="0">
                        <a:ln>
                          <a:noFill/>
                        </a:ln>
                        <a:solidFill>
                          <a:srgbClr val="FFFFFF"/>
                        </a:solidFill>
                        <a:latin typeface="Arial"/>
                        <a:ea typeface="ＭＳ Ｐゴシック" pitchFamily="-128" charset="-128"/>
                      </a:endParaRPr>
                    </a:p>
                  </a:txBody>
                  <a:tcPr marL="91296" marR="91296" marT="45795" marB="45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sp>
        <p:nvSpPr>
          <p:cNvPr id="6" name="Rectangle 5"/>
          <p:cNvSpPr>
            <a:spLocks noChangeArrowheads="1"/>
          </p:cNvSpPr>
          <p:nvPr userDrawn="1"/>
        </p:nvSpPr>
        <p:spPr bwMode="auto">
          <a:xfrm>
            <a:off x="0" y="1968500"/>
            <a:ext cx="9144000" cy="4445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defTabSz="457200" eaLnBrk="0" hangingPunct="0">
              <a:defRPr sz="2600">
                <a:solidFill>
                  <a:schemeClr val="tx1"/>
                </a:solidFill>
                <a:latin typeface="Arial"/>
                <a:ea typeface="ＭＳ Ｐゴシック" pitchFamily="34" charset="-128"/>
              </a:defRPr>
            </a:lvl1pPr>
            <a:lvl2pPr marL="742950" indent="-285750" defTabSz="457200" eaLnBrk="0" hangingPunct="0">
              <a:defRPr sz="2600">
                <a:solidFill>
                  <a:schemeClr val="tx1"/>
                </a:solidFill>
                <a:latin typeface="Arial"/>
                <a:ea typeface="ＭＳ Ｐゴシック" pitchFamily="34" charset="-128"/>
              </a:defRPr>
            </a:lvl2pPr>
            <a:lvl3pPr marL="1143000" indent="-228600" defTabSz="457200" eaLnBrk="0" hangingPunct="0">
              <a:defRPr sz="2600">
                <a:solidFill>
                  <a:schemeClr val="tx1"/>
                </a:solidFill>
                <a:latin typeface="Arial"/>
                <a:ea typeface="ＭＳ Ｐゴシック" pitchFamily="34" charset="-128"/>
              </a:defRPr>
            </a:lvl3pPr>
            <a:lvl4pPr marL="1600200" indent="-228600" defTabSz="457200" eaLnBrk="0" hangingPunct="0">
              <a:defRPr sz="2600">
                <a:solidFill>
                  <a:schemeClr val="tx1"/>
                </a:solidFill>
                <a:latin typeface="Arial"/>
                <a:ea typeface="ＭＳ Ｐゴシック" pitchFamily="34" charset="-128"/>
              </a:defRPr>
            </a:lvl4pPr>
            <a:lvl5pPr marL="2057400" indent="-228600" defTabSz="457200" eaLnBrk="0" hangingPunct="0">
              <a:defRPr sz="2600">
                <a:solidFill>
                  <a:schemeClr val="tx1"/>
                </a:solidFill>
                <a:latin typeface="Arial"/>
                <a:ea typeface="ＭＳ Ｐゴシック" pitchFamily="34" charset="-128"/>
              </a:defRPr>
            </a:lvl5pPr>
            <a:lvl6pPr marL="2514600" indent="-228600" defTabSz="457200"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457200"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457200"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457200"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endParaRPr lang="en-US" altLang="en-US" sz="1800" smtClean="0">
              <a:solidFill>
                <a:srgbClr val="FFFFFF"/>
              </a:solidFill>
              <a:latin typeface="Calibri" pitchFamily="34" charset="0"/>
            </a:endParaRPr>
          </a:p>
        </p:txBody>
      </p:sp>
      <p:sp>
        <p:nvSpPr>
          <p:cNvPr id="7" name="TextBox 30"/>
          <p:cNvSpPr txBox="1">
            <a:spLocks noChangeArrowheads="1"/>
          </p:cNvSpPr>
          <p:nvPr userDrawn="1"/>
        </p:nvSpPr>
        <p:spPr bwMode="auto">
          <a:xfrm>
            <a:off x="3532188" y="6130925"/>
            <a:ext cx="49260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a:solidFill>
                  <a:schemeClr val="tx1"/>
                </a:solidFill>
                <a:latin typeface="Calibri" pitchFamily="34" charset="0"/>
                <a:cs typeface="Arial"/>
              </a:defRPr>
            </a:lvl1pPr>
            <a:lvl2pPr marL="742950" indent="-285750" defTabSz="457200" eaLnBrk="0" hangingPunct="0">
              <a:defRPr>
                <a:solidFill>
                  <a:schemeClr val="tx1"/>
                </a:solidFill>
                <a:latin typeface="Calibri" pitchFamily="34" charset="0"/>
                <a:cs typeface="Arial"/>
              </a:defRPr>
            </a:lvl2pPr>
            <a:lvl3pPr marL="1143000" indent="-228600" defTabSz="457200" eaLnBrk="0" hangingPunct="0">
              <a:defRPr>
                <a:solidFill>
                  <a:schemeClr val="tx1"/>
                </a:solidFill>
                <a:latin typeface="Calibri" pitchFamily="34" charset="0"/>
                <a:cs typeface="Arial"/>
              </a:defRPr>
            </a:lvl3pPr>
            <a:lvl4pPr marL="1600200" indent="-228600" defTabSz="457200" eaLnBrk="0" hangingPunct="0">
              <a:defRPr>
                <a:solidFill>
                  <a:schemeClr val="tx1"/>
                </a:solidFill>
                <a:latin typeface="Calibri" pitchFamily="34" charset="0"/>
                <a:cs typeface="Arial"/>
              </a:defRPr>
            </a:lvl4pPr>
            <a:lvl5pPr marL="2057400" indent="-228600" defTabSz="457200" eaLnBrk="0" hangingPunct="0">
              <a:defRPr>
                <a:solidFill>
                  <a:schemeClr val="tx1"/>
                </a:solidFill>
                <a:latin typeface="Calibri" pitchFamily="34" charset="0"/>
                <a:cs typeface="Arial"/>
              </a:defRPr>
            </a:lvl5pPr>
            <a:lvl6pPr marL="2514600" indent="-228600" defTabSz="457200" eaLnBrk="0" fontAlgn="base" hangingPunct="0">
              <a:spcBef>
                <a:spcPct val="0"/>
              </a:spcBef>
              <a:spcAft>
                <a:spcPct val="0"/>
              </a:spcAft>
              <a:defRPr>
                <a:solidFill>
                  <a:schemeClr val="tx1"/>
                </a:solidFill>
                <a:latin typeface="Calibri" pitchFamily="34" charset="0"/>
                <a:cs typeface="Arial"/>
              </a:defRPr>
            </a:lvl6pPr>
            <a:lvl7pPr marL="2971800" indent="-228600" defTabSz="457200" eaLnBrk="0" fontAlgn="base" hangingPunct="0">
              <a:spcBef>
                <a:spcPct val="0"/>
              </a:spcBef>
              <a:spcAft>
                <a:spcPct val="0"/>
              </a:spcAft>
              <a:defRPr>
                <a:solidFill>
                  <a:schemeClr val="tx1"/>
                </a:solidFill>
                <a:latin typeface="Calibri" pitchFamily="34" charset="0"/>
                <a:cs typeface="Arial"/>
              </a:defRPr>
            </a:lvl7pPr>
            <a:lvl8pPr marL="3429000" indent="-228600" defTabSz="457200" eaLnBrk="0" fontAlgn="base" hangingPunct="0">
              <a:spcBef>
                <a:spcPct val="0"/>
              </a:spcBef>
              <a:spcAft>
                <a:spcPct val="0"/>
              </a:spcAft>
              <a:defRPr>
                <a:solidFill>
                  <a:schemeClr val="tx1"/>
                </a:solidFill>
                <a:latin typeface="Calibri" pitchFamily="34" charset="0"/>
                <a:cs typeface="Arial"/>
              </a:defRPr>
            </a:lvl8pPr>
            <a:lvl9pPr marL="3886200" indent="-228600" defTabSz="457200" eaLnBrk="0" fontAlgn="base" hangingPunct="0">
              <a:spcBef>
                <a:spcPct val="0"/>
              </a:spcBef>
              <a:spcAft>
                <a:spcPct val="0"/>
              </a:spcAft>
              <a:defRPr>
                <a:solidFill>
                  <a:schemeClr val="tx1"/>
                </a:solidFill>
                <a:latin typeface="Calibri" pitchFamily="34" charset="0"/>
                <a:cs typeface="Arial"/>
              </a:defRPr>
            </a:lvl9pPr>
          </a:lstStyle>
          <a:p>
            <a:pPr algn="r">
              <a:defRPr/>
            </a:pPr>
            <a:r>
              <a:rPr lang="en-US" altLang="en-US" sz="900" smtClean="0">
                <a:solidFill>
                  <a:srgbClr val="535353"/>
                </a:solidFill>
                <a:latin typeface="Arial"/>
                <a:ea typeface="ＭＳ Ｐゴシック" pitchFamily="34" charset="-128"/>
              </a:rPr>
              <a:t>California | Illinois | Michigan | Minnesota | Texas | Washington, D.C. </a:t>
            </a:r>
          </a:p>
          <a:p>
            <a:pPr algn="r">
              <a:lnSpc>
                <a:spcPct val="120000"/>
              </a:lnSpc>
              <a:defRPr/>
            </a:pPr>
            <a:r>
              <a:rPr lang="en-US" altLang="en-US" sz="1000" b="1" smtClean="0">
                <a:solidFill>
                  <a:srgbClr val="535353"/>
                </a:solidFill>
                <a:latin typeface="Arial"/>
                <a:ea typeface="ＭＳ Ｐゴシック" pitchFamily="34" charset="-128"/>
              </a:rPr>
              <a:t>www.dykema.com</a:t>
            </a:r>
          </a:p>
          <a:p>
            <a:pPr>
              <a:defRPr/>
            </a:pPr>
            <a:endParaRPr lang="en-US" altLang="en-US" sz="1000" b="1" smtClean="0">
              <a:solidFill>
                <a:srgbClr val="535353"/>
              </a:solidFill>
              <a:latin typeface="Arial"/>
              <a:ea typeface="ＭＳ Ｐゴシック" pitchFamily="34" charset="-128"/>
            </a:endParaRPr>
          </a:p>
        </p:txBody>
      </p:sp>
      <p:pic>
        <p:nvPicPr>
          <p:cNvPr id="8" name="Picture 33" descr="dykema-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58013" y="804863"/>
            <a:ext cx="1500187"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home-bottom.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4398963"/>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0"/>
          <p:cNvSpPr txBox="1">
            <a:spLocks noChangeArrowheads="1"/>
          </p:cNvSpPr>
          <p:nvPr userDrawn="1"/>
        </p:nvSpPr>
        <p:spPr bwMode="auto">
          <a:xfrm>
            <a:off x="5695950" y="1439863"/>
            <a:ext cx="2762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2600">
                <a:solidFill>
                  <a:schemeClr val="tx1"/>
                </a:solidFill>
                <a:latin typeface="Arial"/>
                <a:ea typeface="ＭＳ Ｐゴシック" pitchFamily="34" charset="-128"/>
              </a:defRPr>
            </a:lvl1pPr>
            <a:lvl2pPr marL="742950" indent="-285750" defTabSz="457200" eaLnBrk="0" hangingPunct="0">
              <a:defRPr sz="2600">
                <a:solidFill>
                  <a:schemeClr val="tx1"/>
                </a:solidFill>
                <a:latin typeface="Arial"/>
                <a:ea typeface="ＭＳ Ｐゴシック" pitchFamily="34" charset="-128"/>
              </a:defRPr>
            </a:lvl2pPr>
            <a:lvl3pPr marL="1143000" indent="-228600" defTabSz="457200" eaLnBrk="0" hangingPunct="0">
              <a:defRPr sz="2600">
                <a:solidFill>
                  <a:schemeClr val="tx1"/>
                </a:solidFill>
                <a:latin typeface="Arial"/>
                <a:ea typeface="ＭＳ Ｐゴシック" pitchFamily="34" charset="-128"/>
              </a:defRPr>
            </a:lvl3pPr>
            <a:lvl4pPr marL="1600200" indent="-228600" defTabSz="457200" eaLnBrk="0" hangingPunct="0">
              <a:defRPr sz="2600">
                <a:solidFill>
                  <a:schemeClr val="tx1"/>
                </a:solidFill>
                <a:latin typeface="Arial"/>
                <a:ea typeface="ＭＳ Ｐゴシック" pitchFamily="34" charset="-128"/>
              </a:defRPr>
            </a:lvl4pPr>
            <a:lvl5pPr marL="2057400" indent="-228600" defTabSz="457200" eaLnBrk="0" hangingPunct="0">
              <a:defRPr sz="2600">
                <a:solidFill>
                  <a:schemeClr val="tx1"/>
                </a:solidFill>
                <a:latin typeface="Arial"/>
                <a:ea typeface="ＭＳ Ｐゴシック" pitchFamily="34" charset="-128"/>
              </a:defRPr>
            </a:lvl5pPr>
            <a:lvl6pPr marL="2514600" indent="-228600" defTabSz="457200"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457200"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457200"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457200" eaLnBrk="0" fontAlgn="base" hangingPunct="0">
              <a:spcBef>
                <a:spcPct val="0"/>
              </a:spcBef>
              <a:spcAft>
                <a:spcPct val="0"/>
              </a:spcAft>
              <a:defRPr sz="2600">
                <a:solidFill>
                  <a:schemeClr val="tx1"/>
                </a:solidFill>
                <a:latin typeface="Arial"/>
                <a:ea typeface="ＭＳ Ｐゴシック" pitchFamily="34" charset="-128"/>
              </a:defRPr>
            </a:lvl9pPr>
          </a:lstStyle>
          <a:p>
            <a:pPr algn="r" eaLnBrk="1" fontAlgn="auto" hangingPunct="1">
              <a:spcBef>
                <a:spcPct val="0"/>
              </a:spcBef>
              <a:spcAft>
                <a:spcPct val="0"/>
              </a:spcAft>
              <a:defRPr/>
            </a:pPr>
            <a:r>
              <a:rPr lang="en-US" sz="1100" smtClean="0">
                <a:solidFill>
                  <a:srgbClr val="535353"/>
                </a:solidFill>
              </a:rPr>
              <a:t>Exceptional service. Dykema delivers.</a:t>
            </a:r>
          </a:p>
        </p:txBody>
      </p:sp>
      <p:pic>
        <p:nvPicPr>
          <p:cNvPr id="11" name="Picture 24" descr="pptbnne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4327525"/>
            <a:ext cx="914558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4"/>
          <p:cNvSpPr>
            <a:spLocks noChangeArrowheads="1"/>
          </p:cNvSpPr>
          <p:nvPr userDrawn="1"/>
        </p:nvSpPr>
        <p:spPr bwMode="auto">
          <a:xfrm>
            <a:off x="1588" y="5535613"/>
            <a:ext cx="9144000" cy="4603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defTabSz="457200" eaLnBrk="0" hangingPunct="0">
              <a:defRPr sz="2600">
                <a:solidFill>
                  <a:schemeClr val="tx1"/>
                </a:solidFill>
                <a:latin typeface="Arial"/>
                <a:ea typeface="ＭＳ Ｐゴシック" pitchFamily="34" charset="-128"/>
              </a:defRPr>
            </a:lvl1pPr>
            <a:lvl2pPr marL="742950" indent="-285750" defTabSz="457200" eaLnBrk="0" hangingPunct="0">
              <a:defRPr sz="2600">
                <a:solidFill>
                  <a:schemeClr val="tx1"/>
                </a:solidFill>
                <a:latin typeface="Arial"/>
                <a:ea typeface="ＭＳ Ｐゴシック" pitchFamily="34" charset="-128"/>
              </a:defRPr>
            </a:lvl2pPr>
            <a:lvl3pPr marL="1143000" indent="-228600" defTabSz="457200" eaLnBrk="0" hangingPunct="0">
              <a:defRPr sz="2600">
                <a:solidFill>
                  <a:schemeClr val="tx1"/>
                </a:solidFill>
                <a:latin typeface="Arial"/>
                <a:ea typeface="ＭＳ Ｐゴシック" pitchFamily="34" charset="-128"/>
              </a:defRPr>
            </a:lvl3pPr>
            <a:lvl4pPr marL="1600200" indent="-228600" defTabSz="457200" eaLnBrk="0" hangingPunct="0">
              <a:defRPr sz="2600">
                <a:solidFill>
                  <a:schemeClr val="tx1"/>
                </a:solidFill>
                <a:latin typeface="Arial"/>
                <a:ea typeface="ＭＳ Ｐゴシック" pitchFamily="34" charset="-128"/>
              </a:defRPr>
            </a:lvl4pPr>
            <a:lvl5pPr marL="2057400" indent="-228600" defTabSz="457200" eaLnBrk="0" hangingPunct="0">
              <a:defRPr sz="2600">
                <a:solidFill>
                  <a:schemeClr val="tx1"/>
                </a:solidFill>
                <a:latin typeface="Arial"/>
                <a:ea typeface="ＭＳ Ｐゴシック" pitchFamily="34" charset="-128"/>
              </a:defRPr>
            </a:lvl5pPr>
            <a:lvl6pPr marL="2514600" indent="-228600" defTabSz="457200"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457200"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457200"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457200"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endParaRPr lang="en-US" altLang="en-US" sz="1800" smtClean="0">
              <a:solidFill>
                <a:srgbClr val="FFFFFF"/>
              </a:solidFill>
              <a:latin typeface="Calibri" pitchFamily="34" charset="0"/>
            </a:endParaRPr>
          </a:p>
        </p:txBody>
      </p:sp>
      <p:pic>
        <p:nvPicPr>
          <p:cNvPr id="13"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0" y="2085975"/>
            <a:ext cx="914400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9" name="Rectangle 27"/>
          <p:cNvSpPr>
            <a:spLocks noGrp="1" noChangeArrowheads="1"/>
          </p:cNvSpPr>
          <p:nvPr>
            <p:ph type="ctrTitle"/>
          </p:nvPr>
        </p:nvSpPr>
        <p:spPr>
          <a:xfrm>
            <a:off x="685800" y="2541485"/>
            <a:ext cx="7772400" cy="688975"/>
          </a:xfrm>
        </p:spPr>
        <p:txBody>
          <a:bodyPr wrap="none" lIns="0" tIns="0" rIns="0" bIns="0"/>
          <a:lstStyle>
            <a:lvl1pPr algn="r">
              <a:defRPr sz="3600" smtClean="0">
                <a:solidFill>
                  <a:schemeClr val="tx1"/>
                </a:solidFill>
                <a:ea typeface="ＭＳ Ｐゴシック" pitchFamily="-128" charset="-128"/>
              </a:defRPr>
            </a:lvl1pPr>
          </a:lstStyle>
          <a:p>
            <a:r>
              <a:rPr lang="en-US" smtClean="0"/>
              <a:t>Click to edit Master title style</a:t>
            </a:r>
          </a:p>
        </p:txBody>
      </p:sp>
      <p:sp>
        <p:nvSpPr>
          <p:cNvPr id="28701" name="Rectangle 29"/>
          <p:cNvSpPr>
            <a:spLocks noGrp="1" noChangeArrowheads="1"/>
          </p:cNvSpPr>
          <p:nvPr>
            <p:ph type="subTitle" idx="1"/>
          </p:nvPr>
        </p:nvSpPr>
        <p:spPr>
          <a:xfrm>
            <a:off x="1371600" y="3459060"/>
            <a:ext cx="7086600" cy="431800"/>
          </a:xfrm>
        </p:spPr>
        <p:txBody>
          <a:bodyPr lIns="91440" tIns="45720" rIns="91440" bIns="45720"/>
          <a:lstStyle>
            <a:lvl1pPr marL="0" indent="0" algn="r">
              <a:buFont typeface="Arial" charset="0"/>
              <a:buNone/>
              <a:defRPr smtClean="0">
                <a:solidFill>
                  <a:srgbClr val="85B6F4"/>
                </a:solidFill>
                <a:ea typeface="ＭＳ Ｐゴシック" pitchFamily="-128" charset="-128"/>
              </a:defRPr>
            </a:lvl1pPr>
          </a:lstStyle>
          <a:p>
            <a:r>
              <a:rPr lang="en-US" smtClean="0"/>
              <a:t>Click to edit Master subtitle style</a:t>
            </a:r>
          </a:p>
        </p:txBody>
      </p:sp>
    </p:spTree>
    <p:extLst>
      <p:ext uri="{BB962C8B-B14F-4D97-AF65-F5344CB8AC3E}">
        <p14:creationId xmlns:p14="http://schemas.microsoft.com/office/powerpoint/2010/main" val="23939450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469900"/>
          <a:ext cx="9144000" cy="1498600"/>
        </p:xfrm>
        <a:graphic>
          <a:graphicData uri="http://schemas.openxmlformats.org/drawingml/2006/table">
            <a:tbl>
              <a:tblPr/>
              <a:tblGrid>
                <a:gridCol w="9144000">
                  <a:extLst>
                    <a:ext uri="{9D8B030D-6E8A-4147-A177-3AD203B41FA5}">
                      <a16:colId xmlns:a16="http://schemas.microsoft.com/office/drawing/2014/main" val="20000"/>
                    </a:ext>
                  </a:extLst>
                </a:gridCol>
              </a:tblGrid>
              <a:tr h="1498600">
                <a:tc>
                  <a:txBody>
                    <a:bodyPr/>
                    <a:lstStyle/>
                    <a:p>
                      <a:pPr marL="0" marR="0" lvl="0" indent="0" algn="l" defTabSz="320675" rtl="0" eaLnBrk="1" fontAlgn="base" latinLnBrk="0" hangingPunct="1">
                        <a:lnSpc>
                          <a:spcPct val="100000"/>
                        </a:lnSpc>
                        <a:spcBef>
                          <a:spcPct val="0"/>
                        </a:spcBef>
                        <a:spcAft>
                          <a:spcPct val="0"/>
                        </a:spcAft>
                        <a:buClr>
                          <a:srgbClr val="85B6F4"/>
                        </a:buClr>
                        <a:buSzTx/>
                        <a:buFontTx/>
                        <a:buNone/>
                      </a:pPr>
                      <a:endParaRPr kumimoji="0" lang="en-US" sz="1000" b="1" i="0" u="none" strike="noStrike" cap="none" normalizeH="0" baseline="0" smtClean="0">
                        <a:ln>
                          <a:noFill/>
                        </a:ln>
                        <a:solidFill>
                          <a:srgbClr val="FFFFFF"/>
                        </a:solidFill>
                        <a:latin typeface="Arial"/>
                        <a:ea typeface="ＭＳ Ｐゴシック" pitchFamily="-128" charset="-128"/>
                      </a:endParaRPr>
                    </a:p>
                  </a:txBody>
                  <a:tcPr marL="91296" marR="91296" marT="45795" marB="45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sp>
        <p:nvSpPr>
          <p:cNvPr id="3" name="TextBox 30"/>
          <p:cNvSpPr txBox="1">
            <a:spLocks noChangeArrowheads="1"/>
          </p:cNvSpPr>
          <p:nvPr/>
        </p:nvSpPr>
        <p:spPr bwMode="auto">
          <a:xfrm>
            <a:off x="3532188" y="6130925"/>
            <a:ext cx="49260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a:solidFill>
                  <a:schemeClr val="tx1"/>
                </a:solidFill>
                <a:latin typeface="Calibri" pitchFamily="34" charset="0"/>
                <a:cs typeface="Arial"/>
              </a:defRPr>
            </a:lvl1pPr>
            <a:lvl2pPr marL="742950" indent="-285750" defTabSz="457200" eaLnBrk="0" hangingPunct="0">
              <a:defRPr>
                <a:solidFill>
                  <a:schemeClr val="tx1"/>
                </a:solidFill>
                <a:latin typeface="Calibri" pitchFamily="34" charset="0"/>
                <a:cs typeface="Arial"/>
              </a:defRPr>
            </a:lvl2pPr>
            <a:lvl3pPr marL="1143000" indent="-228600" defTabSz="457200" eaLnBrk="0" hangingPunct="0">
              <a:defRPr>
                <a:solidFill>
                  <a:schemeClr val="tx1"/>
                </a:solidFill>
                <a:latin typeface="Calibri" pitchFamily="34" charset="0"/>
                <a:cs typeface="Arial"/>
              </a:defRPr>
            </a:lvl3pPr>
            <a:lvl4pPr marL="1600200" indent="-228600" defTabSz="457200" eaLnBrk="0" hangingPunct="0">
              <a:defRPr>
                <a:solidFill>
                  <a:schemeClr val="tx1"/>
                </a:solidFill>
                <a:latin typeface="Calibri" pitchFamily="34" charset="0"/>
                <a:cs typeface="Arial"/>
              </a:defRPr>
            </a:lvl4pPr>
            <a:lvl5pPr marL="2057400" indent="-228600" defTabSz="457200" eaLnBrk="0" hangingPunct="0">
              <a:defRPr>
                <a:solidFill>
                  <a:schemeClr val="tx1"/>
                </a:solidFill>
                <a:latin typeface="Calibri" pitchFamily="34" charset="0"/>
                <a:cs typeface="Arial"/>
              </a:defRPr>
            </a:lvl5pPr>
            <a:lvl6pPr marL="2514600" indent="-228600" defTabSz="457200" eaLnBrk="0" fontAlgn="base" hangingPunct="0">
              <a:spcBef>
                <a:spcPct val="0"/>
              </a:spcBef>
              <a:spcAft>
                <a:spcPct val="0"/>
              </a:spcAft>
              <a:defRPr>
                <a:solidFill>
                  <a:schemeClr val="tx1"/>
                </a:solidFill>
                <a:latin typeface="Calibri" pitchFamily="34" charset="0"/>
                <a:cs typeface="Arial"/>
              </a:defRPr>
            </a:lvl6pPr>
            <a:lvl7pPr marL="2971800" indent="-228600" defTabSz="457200" eaLnBrk="0" fontAlgn="base" hangingPunct="0">
              <a:spcBef>
                <a:spcPct val="0"/>
              </a:spcBef>
              <a:spcAft>
                <a:spcPct val="0"/>
              </a:spcAft>
              <a:defRPr>
                <a:solidFill>
                  <a:schemeClr val="tx1"/>
                </a:solidFill>
                <a:latin typeface="Calibri" pitchFamily="34" charset="0"/>
                <a:cs typeface="Arial"/>
              </a:defRPr>
            </a:lvl7pPr>
            <a:lvl8pPr marL="3429000" indent="-228600" defTabSz="457200" eaLnBrk="0" fontAlgn="base" hangingPunct="0">
              <a:spcBef>
                <a:spcPct val="0"/>
              </a:spcBef>
              <a:spcAft>
                <a:spcPct val="0"/>
              </a:spcAft>
              <a:defRPr>
                <a:solidFill>
                  <a:schemeClr val="tx1"/>
                </a:solidFill>
                <a:latin typeface="Calibri" pitchFamily="34" charset="0"/>
                <a:cs typeface="Arial"/>
              </a:defRPr>
            </a:lvl8pPr>
            <a:lvl9pPr marL="3886200" indent="-228600" defTabSz="457200" eaLnBrk="0" fontAlgn="base" hangingPunct="0">
              <a:spcBef>
                <a:spcPct val="0"/>
              </a:spcBef>
              <a:spcAft>
                <a:spcPct val="0"/>
              </a:spcAft>
              <a:defRPr>
                <a:solidFill>
                  <a:schemeClr val="tx1"/>
                </a:solidFill>
                <a:latin typeface="Calibri" pitchFamily="34" charset="0"/>
                <a:cs typeface="Arial"/>
              </a:defRPr>
            </a:lvl9pPr>
          </a:lstStyle>
          <a:p>
            <a:pPr algn="r">
              <a:defRPr/>
            </a:pPr>
            <a:r>
              <a:rPr lang="en-US" altLang="en-US" sz="900" smtClean="0">
                <a:solidFill>
                  <a:srgbClr val="535353"/>
                </a:solidFill>
                <a:latin typeface="Arial"/>
                <a:ea typeface="ＭＳ Ｐゴシック" pitchFamily="34" charset="-128"/>
              </a:rPr>
              <a:t>California | Illinois | Michigan | Minnesota | Texas | Washington, D.C. </a:t>
            </a:r>
          </a:p>
          <a:p>
            <a:pPr algn="r">
              <a:lnSpc>
                <a:spcPct val="120000"/>
              </a:lnSpc>
              <a:defRPr/>
            </a:pPr>
            <a:r>
              <a:rPr lang="en-US" altLang="en-US" sz="1000" b="1" smtClean="0">
                <a:solidFill>
                  <a:srgbClr val="535353"/>
                </a:solidFill>
                <a:latin typeface="Arial"/>
                <a:ea typeface="ＭＳ Ｐゴシック" pitchFamily="34" charset="-128"/>
              </a:rPr>
              <a:t>www.dykema.com</a:t>
            </a:r>
          </a:p>
          <a:p>
            <a:pPr>
              <a:defRPr/>
            </a:pPr>
            <a:endParaRPr lang="en-US" altLang="en-US" sz="1000" b="1" smtClean="0">
              <a:solidFill>
                <a:srgbClr val="535353"/>
              </a:solidFill>
              <a:latin typeface="Arial"/>
              <a:ea typeface="ＭＳ Ｐゴシック" pitchFamily="34" charset="-128"/>
            </a:endParaRPr>
          </a:p>
        </p:txBody>
      </p:sp>
    </p:spTree>
    <p:extLst>
      <p:ext uri="{BB962C8B-B14F-4D97-AF65-F5344CB8AC3E}">
        <p14:creationId xmlns:p14="http://schemas.microsoft.com/office/powerpoint/2010/main" val="3393192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454775"/>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a:ea typeface="ＭＳ Ｐゴシック" pitchFamily="34" charset="-128"/>
              </a:defRPr>
            </a:lvl1pPr>
            <a:lvl2pPr marL="742950" indent="-285750" eaLnBrk="0" hangingPunct="0">
              <a:defRPr sz="2600">
                <a:solidFill>
                  <a:schemeClr val="tx1"/>
                </a:solidFill>
                <a:latin typeface="Arial"/>
                <a:ea typeface="ＭＳ Ｐゴシック" pitchFamily="34" charset="-128"/>
              </a:defRPr>
            </a:lvl2pPr>
            <a:lvl3pPr marL="1143000" indent="-228600" eaLnBrk="0" hangingPunct="0">
              <a:defRPr sz="2600">
                <a:solidFill>
                  <a:schemeClr val="tx1"/>
                </a:solidFill>
                <a:latin typeface="Arial"/>
                <a:ea typeface="ＭＳ Ｐゴシック" pitchFamily="34" charset="-128"/>
              </a:defRPr>
            </a:lvl3pPr>
            <a:lvl4pPr marL="1600200" indent="-228600" eaLnBrk="0" hangingPunct="0">
              <a:defRPr sz="2600">
                <a:solidFill>
                  <a:schemeClr val="tx1"/>
                </a:solidFill>
                <a:latin typeface="Arial"/>
                <a:ea typeface="ＭＳ Ｐゴシック" pitchFamily="34" charset="-128"/>
              </a:defRPr>
            </a:lvl4pPr>
            <a:lvl5pPr marL="2057400" indent="-228600" eaLnBrk="0" hangingPunct="0">
              <a:defRPr sz="2600">
                <a:solidFill>
                  <a:schemeClr val="tx1"/>
                </a:solidFill>
                <a:latin typeface="Arial"/>
                <a:ea typeface="ＭＳ Ｐゴシック" pitchFamily="34" charset="-128"/>
              </a:defRPr>
            </a:lvl5pPr>
            <a:lvl6pPr marL="2514600" indent="-228600" defTabSz="650875"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650875"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650875"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650875"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fld id="{6D3AAD7C-A740-43FC-B80B-35FE9F27CD7B}" type="slidenum">
              <a:rPr lang="en-US" sz="1000" smtClean="0">
                <a:cs typeface="+mn-cs"/>
              </a:rPr>
              <a:pPr algn="ctr" eaLnBrk="1" fontAlgn="auto" hangingPunct="1">
                <a:spcBef>
                  <a:spcPct val="0"/>
                </a:spcBef>
                <a:spcAft>
                  <a:spcPct val="0"/>
                </a:spcAft>
                <a:defRPr/>
              </a:pPr>
              <a:t>‹#›</a:t>
            </a:fld>
            <a:endParaRPr lang="en-US" sz="1000" smtClean="0">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8994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nvSpPr>
        <p:spPr bwMode="auto">
          <a:xfrm>
            <a:off x="0" y="2744788"/>
            <a:ext cx="9144000" cy="698500"/>
          </a:xfrm>
          <a:prstGeom prst="rect">
            <a:avLst/>
          </a:prstGeom>
          <a:noFill/>
          <a:ln w="9525">
            <a:noFill/>
            <a:miter lim="800000"/>
          </a:ln>
        </p:spPr>
        <p:txBody>
          <a:bodyPr lIns="91422" tIns="45711" rIns="91422" bIns="45711" anchor="ctr"/>
          <a:lstStyle>
            <a:lvl1pPr algn="l" defTabSz="457200" rtl="0" eaLnBrk="0" fontAlgn="base" hangingPunct="0">
              <a:spcBef>
                <a:spcPct val="0"/>
              </a:spcBef>
              <a:spcAft>
                <a:spcPct val="0"/>
              </a:spcAft>
              <a:defRPr sz="2600" b="1" kern="1200">
                <a:solidFill>
                  <a:schemeClr val="bg2"/>
                </a:solidFill>
                <a:latin typeface="Arial"/>
                <a:ea typeface="ＭＳ Ｐゴシック" charset="-128"/>
                <a:cs typeface="ＭＳ Ｐゴシック" charset="-128"/>
              </a:defRPr>
            </a:lvl1pPr>
            <a:lvl2pPr algn="l" defTabSz="457200" rtl="0" eaLnBrk="0" fontAlgn="base" hangingPunct="0">
              <a:spcBef>
                <a:spcPct val="0"/>
              </a:spcBef>
              <a:spcAft>
                <a:spcPct val="0"/>
              </a:spcAft>
              <a:defRPr sz="2600" b="1">
                <a:solidFill>
                  <a:schemeClr val="bg2"/>
                </a:solidFill>
                <a:latin typeface="Arial"/>
                <a:ea typeface="ＭＳ Ｐゴシック" charset="-128"/>
                <a:cs typeface="ＭＳ Ｐゴシック" charset="-128"/>
              </a:defRPr>
            </a:lvl2pPr>
            <a:lvl3pPr algn="l" defTabSz="457200" rtl="0" eaLnBrk="0" fontAlgn="base" hangingPunct="0">
              <a:spcBef>
                <a:spcPct val="0"/>
              </a:spcBef>
              <a:spcAft>
                <a:spcPct val="0"/>
              </a:spcAft>
              <a:defRPr sz="2600" b="1">
                <a:solidFill>
                  <a:schemeClr val="bg2"/>
                </a:solidFill>
                <a:latin typeface="Arial"/>
                <a:ea typeface="ＭＳ Ｐゴシック" charset="-128"/>
                <a:cs typeface="ＭＳ Ｐゴシック" charset="-128"/>
              </a:defRPr>
            </a:lvl3pPr>
            <a:lvl4pPr algn="l" defTabSz="457200" rtl="0" eaLnBrk="0" fontAlgn="base" hangingPunct="0">
              <a:spcBef>
                <a:spcPct val="0"/>
              </a:spcBef>
              <a:spcAft>
                <a:spcPct val="0"/>
              </a:spcAft>
              <a:defRPr sz="2600" b="1">
                <a:solidFill>
                  <a:schemeClr val="bg2"/>
                </a:solidFill>
                <a:latin typeface="Arial"/>
                <a:ea typeface="ＭＳ Ｐゴシック" charset="-128"/>
                <a:cs typeface="ＭＳ Ｐゴシック" charset="-128"/>
              </a:defRPr>
            </a:lvl4pPr>
            <a:lvl5pPr algn="l" defTabSz="457200" rtl="0" eaLnBrk="0" fontAlgn="base" hangingPunct="0">
              <a:spcBef>
                <a:spcPct val="0"/>
              </a:spcBef>
              <a:spcAft>
                <a:spcPct val="0"/>
              </a:spcAft>
              <a:defRPr sz="2600" b="1">
                <a:solidFill>
                  <a:schemeClr val="bg2"/>
                </a:solidFill>
                <a:latin typeface="Arial"/>
                <a:ea typeface="ＭＳ Ｐゴシック" charset="-128"/>
                <a:cs typeface="ＭＳ Ｐゴシック" charset="-128"/>
              </a:defRPr>
            </a:lvl5pPr>
            <a:lvl6pPr marL="457200" algn="ctr" defTabSz="650875" rtl="0" fontAlgn="base">
              <a:spcBef>
                <a:spcPct val="0"/>
              </a:spcBef>
              <a:spcAft>
                <a:spcPct val="0"/>
              </a:spcAft>
              <a:defRPr sz="6300">
                <a:solidFill>
                  <a:schemeClr val="tx1"/>
                </a:solidFill>
                <a:latin typeface="Calibri"/>
                <a:ea typeface="ＭＳ Ｐゴシック" charset="-128"/>
                <a:cs typeface="ＭＳ Ｐゴシック" charset="-128"/>
              </a:defRPr>
            </a:lvl6pPr>
            <a:lvl7pPr marL="914400" algn="ctr" defTabSz="650875" rtl="0" fontAlgn="base">
              <a:spcBef>
                <a:spcPct val="0"/>
              </a:spcBef>
              <a:spcAft>
                <a:spcPct val="0"/>
              </a:spcAft>
              <a:defRPr sz="6300">
                <a:solidFill>
                  <a:schemeClr val="tx1"/>
                </a:solidFill>
                <a:latin typeface="Calibri"/>
                <a:ea typeface="ＭＳ Ｐゴシック" charset="-128"/>
                <a:cs typeface="ＭＳ Ｐゴシック" charset="-128"/>
              </a:defRPr>
            </a:lvl7pPr>
            <a:lvl8pPr marL="1371600" algn="ctr" defTabSz="650875" rtl="0" fontAlgn="base">
              <a:spcBef>
                <a:spcPct val="0"/>
              </a:spcBef>
              <a:spcAft>
                <a:spcPct val="0"/>
              </a:spcAft>
              <a:defRPr sz="6300">
                <a:solidFill>
                  <a:schemeClr val="tx1"/>
                </a:solidFill>
                <a:latin typeface="Calibri"/>
                <a:ea typeface="ＭＳ Ｐゴシック" charset="-128"/>
                <a:cs typeface="ＭＳ Ｐゴシック" charset="-128"/>
              </a:defRPr>
            </a:lvl8pPr>
            <a:lvl9pPr marL="1828800" algn="ctr" defTabSz="650875" rtl="0" fontAlgn="base">
              <a:spcBef>
                <a:spcPct val="0"/>
              </a:spcBef>
              <a:spcAft>
                <a:spcPct val="0"/>
              </a:spcAft>
              <a:defRPr sz="6300">
                <a:solidFill>
                  <a:schemeClr val="tx1"/>
                </a:solidFill>
                <a:latin typeface="Calibri"/>
                <a:ea typeface="ＭＳ Ｐゴシック" charset="-128"/>
                <a:cs typeface="ＭＳ Ｐゴシック" charset="-128"/>
              </a:defRPr>
            </a:lvl9pPr>
          </a:lstStyle>
          <a:p>
            <a:pPr algn="ctr">
              <a:defRPr/>
            </a:pPr>
            <a:r>
              <a:rPr lang="en-US" sz="3600" smtClean="0"/>
              <a:t>Click to edit Master title style</a:t>
            </a:r>
            <a:endParaRPr lang="en-US" sz="3600"/>
          </a:p>
        </p:txBody>
      </p:sp>
      <p:sp>
        <p:nvSpPr>
          <p:cNvPr id="3" name="TextBox 2"/>
          <p:cNvSpPr txBox="1">
            <a:spLocks noChangeArrowheads="1"/>
          </p:cNvSpPr>
          <p:nvPr/>
        </p:nvSpPr>
        <p:spPr bwMode="auto">
          <a:xfrm>
            <a:off x="0" y="6454775"/>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a:ea typeface="ＭＳ Ｐゴシック" pitchFamily="34" charset="-128"/>
              </a:defRPr>
            </a:lvl1pPr>
            <a:lvl2pPr marL="742950" indent="-285750" eaLnBrk="0" hangingPunct="0">
              <a:defRPr sz="2600">
                <a:solidFill>
                  <a:schemeClr val="tx1"/>
                </a:solidFill>
                <a:latin typeface="Arial"/>
                <a:ea typeface="ＭＳ Ｐゴシック" pitchFamily="34" charset="-128"/>
              </a:defRPr>
            </a:lvl2pPr>
            <a:lvl3pPr marL="1143000" indent="-228600" eaLnBrk="0" hangingPunct="0">
              <a:defRPr sz="2600">
                <a:solidFill>
                  <a:schemeClr val="tx1"/>
                </a:solidFill>
                <a:latin typeface="Arial"/>
                <a:ea typeface="ＭＳ Ｐゴシック" pitchFamily="34" charset="-128"/>
              </a:defRPr>
            </a:lvl3pPr>
            <a:lvl4pPr marL="1600200" indent="-228600" eaLnBrk="0" hangingPunct="0">
              <a:defRPr sz="2600">
                <a:solidFill>
                  <a:schemeClr val="tx1"/>
                </a:solidFill>
                <a:latin typeface="Arial"/>
                <a:ea typeface="ＭＳ Ｐゴシック" pitchFamily="34" charset="-128"/>
              </a:defRPr>
            </a:lvl4pPr>
            <a:lvl5pPr marL="2057400" indent="-228600" eaLnBrk="0" hangingPunct="0">
              <a:defRPr sz="2600">
                <a:solidFill>
                  <a:schemeClr val="tx1"/>
                </a:solidFill>
                <a:latin typeface="Arial"/>
                <a:ea typeface="ＭＳ Ｐゴシック" pitchFamily="34" charset="-128"/>
              </a:defRPr>
            </a:lvl5pPr>
            <a:lvl6pPr marL="2514600" indent="-228600" defTabSz="650875"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650875"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650875"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650875"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fld id="{23F84C9E-603F-4F89-9A46-512DA3AB2EA2}" type="slidenum">
              <a:rPr lang="en-US" sz="1000" smtClean="0">
                <a:cs typeface="+mn-cs"/>
              </a:rPr>
              <a:pPr algn="ctr" eaLnBrk="1" fontAlgn="auto" hangingPunct="1">
                <a:spcBef>
                  <a:spcPct val="0"/>
                </a:spcBef>
                <a:spcAft>
                  <a:spcPct val="0"/>
                </a:spcAft>
                <a:defRPr/>
              </a:pPr>
              <a:t>‹#›</a:t>
            </a:fld>
            <a:endParaRPr lang="en-US" sz="1000" smtClean="0">
              <a:cs typeface="+mn-cs"/>
            </a:endParaRPr>
          </a:p>
        </p:txBody>
      </p:sp>
    </p:spTree>
    <p:extLst>
      <p:ext uri="{BB962C8B-B14F-4D97-AF65-F5344CB8AC3E}">
        <p14:creationId xmlns:p14="http://schemas.microsoft.com/office/powerpoint/2010/main" val="33187117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0" y="6454775"/>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a:ea typeface="ＭＳ Ｐゴシック" pitchFamily="34" charset="-128"/>
              </a:defRPr>
            </a:lvl1pPr>
            <a:lvl2pPr marL="742950" indent="-285750" eaLnBrk="0" hangingPunct="0">
              <a:defRPr sz="2600">
                <a:solidFill>
                  <a:schemeClr val="tx1"/>
                </a:solidFill>
                <a:latin typeface="Arial"/>
                <a:ea typeface="ＭＳ Ｐゴシック" pitchFamily="34" charset="-128"/>
              </a:defRPr>
            </a:lvl2pPr>
            <a:lvl3pPr marL="1143000" indent="-228600" eaLnBrk="0" hangingPunct="0">
              <a:defRPr sz="2600">
                <a:solidFill>
                  <a:schemeClr val="tx1"/>
                </a:solidFill>
                <a:latin typeface="Arial"/>
                <a:ea typeface="ＭＳ Ｐゴシック" pitchFamily="34" charset="-128"/>
              </a:defRPr>
            </a:lvl3pPr>
            <a:lvl4pPr marL="1600200" indent="-228600" eaLnBrk="0" hangingPunct="0">
              <a:defRPr sz="2600">
                <a:solidFill>
                  <a:schemeClr val="tx1"/>
                </a:solidFill>
                <a:latin typeface="Arial"/>
                <a:ea typeface="ＭＳ Ｐゴシック" pitchFamily="34" charset="-128"/>
              </a:defRPr>
            </a:lvl4pPr>
            <a:lvl5pPr marL="2057400" indent="-228600" eaLnBrk="0" hangingPunct="0">
              <a:defRPr sz="2600">
                <a:solidFill>
                  <a:schemeClr val="tx1"/>
                </a:solidFill>
                <a:latin typeface="Arial"/>
                <a:ea typeface="ＭＳ Ｐゴシック" pitchFamily="34" charset="-128"/>
              </a:defRPr>
            </a:lvl5pPr>
            <a:lvl6pPr marL="2514600" indent="-228600" defTabSz="650875"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650875"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650875"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650875"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fld id="{E336836D-38BC-4E87-B55E-11D3ABC7388B}" type="slidenum">
              <a:rPr lang="en-US" sz="1000" smtClean="0">
                <a:cs typeface="+mn-cs"/>
              </a:rPr>
              <a:pPr algn="ctr" eaLnBrk="1" fontAlgn="auto" hangingPunct="1">
                <a:spcBef>
                  <a:spcPct val="0"/>
                </a:spcBef>
                <a:spcAft>
                  <a:spcPct val="0"/>
                </a:spcAft>
                <a:defRPr/>
              </a:pPr>
              <a:t>‹#›</a:t>
            </a:fld>
            <a:endParaRPr lang="en-US" sz="1000" smtClean="0">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3"/>
          <p:cNvSpPr>
            <a:spLocks noGrp="1"/>
          </p:cNvSpPr>
          <p:nvPr>
            <p:ph sz="half" idx="2"/>
          </p:nvPr>
        </p:nvSpPr>
        <p:spPr>
          <a:xfrm>
            <a:off x="466165" y="1680882"/>
            <a:ext cx="4105835" cy="4034118"/>
          </a:xfrm>
        </p:spPr>
        <p:txBody>
          <a:bodyPr/>
          <a:lstStyle>
            <a:lvl1pPr>
              <a:defRPr sz="1600"/>
            </a:lvl1pPr>
            <a:lvl2pPr>
              <a:defRPr sz="1600"/>
            </a:lvl2pPr>
            <a:lvl3pPr>
              <a:defRPr sz="1600"/>
            </a:lvl3pPr>
            <a:lvl4pPr>
              <a:defRPr sz="1600"/>
            </a:lvl4pPr>
            <a:lvl5pPr>
              <a:defRPr sz="16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11"/>
          </p:nvPr>
        </p:nvSpPr>
        <p:spPr>
          <a:xfrm>
            <a:off x="4612341" y="1676400"/>
            <a:ext cx="4105835" cy="4038600"/>
          </a:xfrm>
        </p:spPr>
        <p:txBody>
          <a:bodyPr/>
          <a:lstStyle>
            <a:lvl1pPr>
              <a:defRPr sz="1600"/>
            </a:lvl1pPr>
            <a:lvl2pPr>
              <a:defRPr sz="1600"/>
            </a:lvl2pPr>
            <a:lvl3pPr>
              <a:defRPr sz="1600"/>
            </a:lvl3pPr>
            <a:lvl4pPr>
              <a:defRPr sz="1600"/>
            </a:lvl4pPr>
            <a:lvl5pPr>
              <a:defRPr sz="16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68357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0" y="6454775"/>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a:ea typeface="ＭＳ Ｐゴシック" pitchFamily="34" charset="-128"/>
              </a:defRPr>
            </a:lvl1pPr>
            <a:lvl2pPr marL="742950" indent="-285750" eaLnBrk="0" hangingPunct="0">
              <a:defRPr sz="2600">
                <a:solidFill>
                  <a:schemeClr val="tx1"/>
                </a:solidFill>
                <a:latin typeface="Arial"/>
                <a:ea typeface="ＭＳ Ｐゴシック" pitchFamily="34" charset="-128"/>
              </a:defRPr>
            </a:lvl2pPr>
            <a:lvl3pPr marL="1143000" indent="-228600" eaLnBrk="0" hangingPunct="0">
              <a:defRPr sz="2600">
                <a:solidFill>
                  <a:schemeClr val="tx1"/>
                </a:solidFill>
                <a:latin typeface="Arial"/>
                <a:ea typeface="ＭＳ Ｐゴシック" pitchFamily="34" charset="-128"/>
              </a:defRPr>
            </a:lvl3pPr>
            <a:lvl4pPr marL="1600200" indent="-228600" eaLnBrk="0" hangingPunct="0">
              <a:defRPr sz="2600">
                <a:solidFill>
                  <a:schemeClr val="tx1"/>
                </a:solidFill>
                <a:latin typeface="Arial"/>
                <a:ea typeface="ＭＳ Ｐゴシック" pitchFamily="34" charset="-128"/>
              </a:defRPr>
            </a:lvl4pPr>
            <a:lvl5pPr marL="2057400" indent="-228600" eaLnBrk="0" hangingPunct="0">
              <a:defRPr sz="2600">
                <a:solidFill>
                  <a:schemeClr val="tx1"/>
                </a:solidFill>
                <a:latin typeface="Arial"/>
                <a:ea typeface="ＭＳ Ｐゴシック" pitchFamily="34" charset="-128"/>
              </a:defRPr>
            </a:lvl5pPr>
            <a:lvl6pPr marL="2514600" indent="-228600" defTabSz="650875"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650875"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650875"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650875"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fld id="{8B51F88B-84F7-435C-B626-8A00B6B8B158}" type="slidenum">
              <a:rPr lang="en-US" sz="1000" smtClean="0">
                <a:cs typeface="+mn-cs"/>
              </a:rPr>
              <a:pPr algn="ctr" eaLnBrk="1" fontAlgn="auto" hangingPunct="1">
                <a:spcBef>
                  <a:spcPct val="0"/>
                </a:spcBef>
                <a:spcAft>
                  <a:spcPct val="0"/>
                </a:spcAft>
                <a:defRPr/>
              </a:pPr>
              <a:t>‹#›</a:t>
            </a:fld>
            <a:endParaRPr lang="en-US" sz="1000" smtClean="0">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66165" y="1600200"/>
            <a:ext cx="4105835" cy="455498"/>
          </a:xfrm>
        </p:spPr>
        <p:txBody>
          <a:bodyPr anchor="b"/>
          <a:lstStyle>
            <a:lvl1pPr marL="0" indent="0">
              <a:buNone/>
              <a:defRPr sz="2000" b="1"/>
            </a:lvl1pPr>
            <a:lvl2pPr marL="651053" indent="0">
              <a:buNone/>
              <a:defRPr sz="2800" b="1"/>
            </a:lvl2pPr>
            <a:lvl3pPr marL="1302106" indent="0">
              <a:buNone/>
              <a:defRPr sz="2600" b="1"/>
            </a:lvl3pPr>
            <a:lvl4pPr marL="1953158" indent="0">
              <a:buNone/>
              <a:defRPr sz="2300" b="1"/>
            </a:lvl4pPr>
            <a:lvl5pPr marL="2604211" indent="0">
              <a:buNone/>
              <a:defRPr sz="2300" b="1"/>
            </a:lvl5pPr>
            <a:lvl6pPr marL="3255264" indent="0">
              <a:buNone/>
              <a:defRPr sz="2300" b="1"/>
            </a:lvl6pPr>
            <a:lvl7pPr marL="3906317" indent="0">
              <a:buNone/>
              <a:defRPr sz="2300" b="1"/>
            </a:lvl7pPr>
            <a:lvl8pPr marL="4557370" indent="0">
              <a:buNone/>
              <a:defRPr sz="2300" b="1"/>
            </a:lvl8pPr>
            <a:lvl9pPr marL="520842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466165" y="2051216"/>
            <a:ext cx="4105835" cy="3511384"/>
          </a:xfrm>
        </p:spPr>
        <p:txBody>
          <a:bodyPr/>
          <a:lstStyle>
            <a:lvl1pPr>
              <a:defRPr sz="1600"/>
            </a:lvl1pPr>
            <a:lvl2pPr>
              <a:defRPr sz="1600"/>
            </a:lvl2pPr>
            <a:lvl3pPr>
              <a:defRPr sz="1600"/>
            </a:lvl3pPr>
            <a:lvl4pPr>
              <a:defRPr sz="1600"/>
            </a:lvl4pPr>
            <a:lvl5pPr>
              <a:defRPr sz="16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2"/>
          <p:cNvSpPr>
            <a:spLocks noGrp="1"/>
          </p:cNvSpPr>
          <p:nvPr>
            <p:ph type="body" idx="10"/>
          </p:nvPr>
        </p:nvSpPr>
        <p:spPr>
          <a:xfrm>
            <a:off x="4612341" y="1595718"/>
            <a:ext cx="4105835" cy="455498"/>
          </a:xfrm>
        </p:spPr>
        <p:txBody>
          <a:bodyPr anchor="b"/>
          <a:lstStyle>
            <a:lvl1pPr marL="0" indent="0">
              <a:buNone/>
              <a:defRPr sz="2000" b="1"/>
            </a:lvl1pPr>
            <a:lvl2pPr marL="651053" indent="0">
              <a:buNone/>
              <a:defRPr sz="2800" b="1"/>
            </a:lvl2pPr>
            <a:lvl3pPr marL="1302106" indent="0">
              <a:buNone/>
              <a:defRPr sz="2600" b="1"/>
            </a:lvl3pPr>
            <a:lvl4pPr marL="1953158" indent="0">
              <a:buNone/>
              <a:defRPr sz="2300" b="1"/>
            </a:lvl4pPr>
            <a:lvl5pPr marL="2604211" indent="0">
              <a:buNone/>
              <a:defRPr sz="2300" b="1"/>
            </a:lvl5pPr>
            <a:lvl6pPr marL="3255264" indent="0">
              <a:buNone/>
              <a:defRPr sz="2300" b="1"/>
            </a:lvl6pPr>
            <a:lvl7pPr marL="3906317" indent="0">
              <a:buNone/>
              <a:defRPr sz="2300" b="1"/>
            </a:lvl7pPr>
            <a:lvl8pPr marL="4557370" indent="0">
              <a:buNone/>
              <a:defRPr sz="2300" b="1"/>
            </a:lvl8pPr>
            <a:lvl9pPr marL="5208422" indent="0">
              <a:buNone/>
              <a:defRPr sz="2300" b="1"/>
            </a:lvl9pPr>
          </a:lstStyle>
          <a:p>
            <a:pPr lvl="0"/>
            <a:r>
              <a:rPr lang="en-US" smtClean="0"/>
              <a:t>Click to edit Master text styles</a:t>
            </a:r>
          </a:p>
        </p:txBody>
      </p:sp>
      <p:sp>
        <p:nvSpPr>
          <p:cNvPr id="8" name="Content Placeholder 3"/>
          <p:cNvSpPr>
            <a:spLocks noGrp="1"/>
          </p:cNvSpPr>
          <p:nvPr>
            <p:ph sz="half" idx="11"/>
          </p:nvPr>
        </p:nvSpPr>
        <p:spPr>
          <a:xfrm>
            <a:off x="4612341" y="2046734"/>
            <a:ext cx="4105835" cy="3511384"/>
          </a:xfrm>
        </p:spPr>
        <p:txBody>
          <a:bodyPr/>
          <a:lstStyle>
            <a:lvl1pPr>
              <a:defRPr sz="1600"/>
            </a:lvl1pPr>
            <a:lvl2pPr>
              <a:defRPr sz="1600"/>
            </a:lvl2pPr>
            <a:lvl3pPr>
              <a:defRPr sz="1600"/>
            </a:lvl3pPr>
            <a:lvl4pPr>
              <a:defRPr sz="1600"/>
            </a:lvl4pPr>
            <a:lvl5pPr>
              <a:defRPr sz="16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88244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6454775"/>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a:ea typeface="ＭＳ Ｐゴシック" pitchFamily="34" charset="-128"/>
              </a:defRPr>
            </a:lvl1pPr>
            <a:lvl2pPr marL="742950" indent="-285750" eaLnBrk="0" hangingPunct="0">
              <a:defRPr sz="2600">
                <a:solidFill>
                  <a:schemeClr val="tx1"/>
                </a:solidFill>
                <a:latin typeface="Arial"/>
                <a:ea typeface="ＭＳ Ｐゴシック" pitchFamily="34" charset="-128"/>
              </a:defRPr>
            </a:lvl2pPr>
            <a:lvl3pPr marL="1143000" indent="-228600" eaLnBrk="0" hangingPunct="0">
              <a:defRPr sz="2600">
                <a:solidFill>
                  <a:schemeClr val="tx1"/>
                </a:solidFill>
                <a:latin typeface="Arial"/>
                <a:ea typeface="ＭＳ Ｐゴシック" pitchFamily="34" charset="-128"/>
              </a:defRPr>
            </a:lvl3pPr>
            <a:lvl4pPr marL="1600200" indent="-228600" eaLnBrk="0" hangingPunct="0">
              <a:defRPr sz="2600">
                <a:solidFill>
                  <a:schemeClr val="tx1"/>
                </a:solidFill>
                <a:latin typeface="Arial"/>
                <a:ea typeface="ＭＳ Ｐゴシック" pitchFamily="34" charset="-128"/>
              </a:defRPr>
            </a:lvl4pPr>
            <a:lvl5pPr marL="2057400" indent="-228600" eaLnBrk="0" hangingPunct="0">
              <a:defRPr sz="2600">
                <a:solidFill>
                  <a:schemeClr val="tx1"/>
                </a:solidFill>
                <a:latin typeface="Arial"/>
                <a:ea typeface="ＭＳ Ｐゴシック" pitchFamily="34" charset="-128"/>
              </a:defRPr>
            </a:lvl5pPr>
            <a:lvl6pPr marL="2514600" indent="-228600" defTabSz="650875"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650875"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650875"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650875"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fld id="{A1090BBB-2AE3-44B9-A9F2-1DA957E65882}" type="slidenum">
              <a:rPr lang="en-US" sz="1000" smtClean="0">
                <a:cs typeface="+mn-cs"/>
              </a:rPr>
              <a:pPr algn="ctr" eaLnBrk="1" fontAlgn="auto" hangingPunct="1">
                <a:spcBef>
                  <a:spcPct val="0"/>
                </a:spcBef>
                <a:spcAft>
                  <a:spcPct val="0"/>
                </a:spcAft>
                <a:defRPr/>
              </a:pPr>
              <a:t>‹#›</a:t>
            </a:fld>
            <a:endParaRPr lang="en-US" sz="1000" smtClean="0">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65117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6454775"/>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a:ea typeface="ＭＳ Ｐゴシック" pitchFamily="34" charset="-128"/>
              </a:defRPr>
            </a:lvl1pPr>
            <a:lvl2pPr marL="742950" indent="-285750" eaLnBrk="0" hangingPunct="0">
              <a:defRPr sz="2600">
                <a:solidFill>
                  <a:schemeClr val="tx1"/>
                </a:solidFill>
                <a:latin typeface="Arial"/>
                <a:ea typeface="ＭＳ Ｐゴシック" pitchFamily="34" charset="-128"/>
              </a:defRPr>
            </a:lvl2pPr>
            <a:lvl3pPr marL="1143000" indent="-228600" eaLnBrk="0" hangingPunct="0">
              <a:defRPr sz="2600">
                <a:solidFill>
                  <a:schemeClr val="tx1"/>
                </a:solidFill>
                <a:latin typeface="Arial"/>
                <a:ea typeface="ＭＳ Ｐゴシック" pitchFamily="34" charset="-128"/>
              </a:defRPr>
            </a:lvl3pPr>
            <a:lvl4pPr marL="1600200" indent="-228600" eaLnBrk="0" hangingPunct="0">
              <a:defRPr sz="2600">
                <a:solidFill>
                  <a:schemeClr val="tx1"/>
                </a:solidFill>
                <a:latin typeface="Arial"/>
                <a:ea typeface="ＭＳ Ｐゴシック" pitchFamily="34" charset="-128"/>
              </a:defRPr>
            </a:lvl4pPr>
            <a:lvl5pPr marL="2057400" indent="-228600" eaLnBrk="0" hangingPunct="0">
              <a:defRPr sz="2600">
                <a:solidFill>
                  <a:schemeClr val="tx1"/>
                </a:solidFill>
                <a:latin typeface="Arial"/>
                <a:ea typeface="ＭＳ Ｐゴシック" pitchFamily="34" charset="-128"/>
              </a:defRPr>
            </a:lvl5pPr>
            <a:lvl6pPr marL="2514600" indent="-228600" defTabSz="650875"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650875"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650875"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650875"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fld id="{0561C16C-7104-4567-9622-6F278B9758A5}" type="slidenum">
              <a:rPr lang="en-US" sz="1000" smtClean="0">
                <a:cs typeface="+mn-cs"/>
              </a:rPr>
              <a:pPr algn="ctr" eaLnBrk="1" fontAlgn="auto" hangingPunct="1">
                <a:spcBef>
                  <a:spcPct val="0"/>
                </a:spcBef>
                <a:spcAft>
                  <a:spcPct val="0"/>
                </a:spcAft>
                <a:defRPr/>
              </a:pPr>
              <a:t>‹#›</a:t>
            </a:fld>
            <a:endParaRPr lang="en-US" sz="1000" smtClean="0">
              <a:cs typeface="+mn-cs"/>
            </a:endParaRPr>
          </a:p>
        </p:txBody>
      </p:sp>
    </p:spTree>
    <p:extLst>
      <p:ext uri="{BB962C8B-B14F-4D97-AF65-F5344CB8AC3E}">
        <p14:creationId xmlns:p14="http://schemas.microsoft.com/office/powerpoint/2010/main" val="22112342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0" y="6127750"/>
            <a:ext cx="9144000" cy="730250"/>
          </a:xfrm>
          <a:prstGeom prst="rect">
            <a:avLst/>
          </a:prstGeom>
          <a:solidFill>
            <a:srgbClr val="0D26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01" tIns="32101" rIns="64201" bIns="32101" anchor="ctr"/>
          <a:lstStyle>
            <a:lvl1pPr defTabSz="457200" eaLnBrk="0" hangingPunct="0">
              <a:defRPr sz="2600">
                <a:solidFill>
                  <a:schemeClr val="tx1"/>
                </a:solidFill>
                <a:latin typeface="Arial"/>
                <a:ea typeface="ＭＳ Ｐゴシック" pitchFamily="34" charset="-128"/>
              </a:defRPr>
            </a:lvl1pPr>
            <a:lvl2pPr marL="742950" indent="-285750" defTabSz="457200" eaLnBrk="0" hangingPunct="0">
              <a:defRPr sz="2600">
                <a:solidFill>
                  <a:schemeClr val="tx1"/>
                </a:solidFill>
                <a:latin typeface="Arial"/>
                <a:ea typeface="ＭＳ Ｐゴシック" pitchFamily="34" charset="-128"/>
              </a:defRPr>
            </a:lvl2pPr>
            <a:lvl3pPr marL="1143000" indent="-228600" defTabSz="457200" eaLnBrk="0" hangingPunct="0">
              <a:defRPr sz="2600">
                <a:solidFill>
                  <a:schemeClr val="tx1"/>
                </a:solidFill>
                <a:latin typeface="Arial"/>
                <a:ea typeface="ＭＳ Ｐゴシック" pitchFamily="34" charset="-128"/>
              </a:defRPr>
            </a:lvl3pPr>
            <a:lvl4pPr marL="1600200" indent="-228600" defTabSz="457200" eaLnBrk="0" hangingPunct="0">
              <a:defRPr sz="2600">
                <a:solidFill>
                  <a:schemeClr val="tx1"/>
                </a:solidFill>
                <a:latin typeface="Arial"/>
                <a:ea typeface="ＭＳ Ｐゴシック" pitchFamily="34" charset="-128"/>
              </a:defRPr>
            </a:lvl4pPr>
            <a:lvl5pPr marL="2057400" indent="-228600" defTabSz="457200" eaLnBrk="0" hangingPunct="0">
              <a:defRPr sz="2600">
                <a:solidFill>
                  <a:schemeClr val="tx1"/>
                </a:solidFill>
                <a:latin typeface="Arial"/>
                <a:ea typeface="ＭＳ Ｐゴシック" pitchFamily="34" charset="-128"/>
              </a:defRPr>
            </a:lvl5pPr>
            <a:lvl6pPr marL="2514600" indent="-228600" defTabSz="457200"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457200"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457200"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457200"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endParaRPr lang="en-US" altLang="en-US" sz="1800">
              <a:solidFill>
                <a:srgbClr val="FFFFFF"/>
              </a:solidFill>
              <a:latin typeface="Calibri" pitchFamily="34" charset="0"/>
              <a:cs typeface="+mn-cs"/>
            </a:endParaRPr>
          </a:p>
        </p:txBody>
      </p:sp>
      <p:pic>
        <p:nvPicPr>
          <p:cNvPr id="1027" name="Picture 5" descr="dykema-logo-wh.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428625" y="6324600"/>
            <a:ext cx="1171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6"/>
          <p:cNvSpPr>
            <a:spLocks noChangeArrowheads="1"/>
          </p:cNvSpPr>
          <p:nvPr/>
        </p:nvSpPr>
        <p:spPr bwMode="auto">
          <a:xfrm>
            <a:off x="0" y="6127750"/>
            <a:ext cx="9144000" cy="4445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defTabSz="457200" eaLnBrk="0" hangingPunct="0">
              <a:defRPr sz="2600">
                <a:solidFill>
                  <a:schemeClr val="tx1"/>
                </a:solidFill>
                <a:latin typeface="Arial"/>
                <a:ea typeface="ＭＳ Ｐゴシック" pitchFamily="34" charset="-128"/>
              </a:defRPr>
            </a:lvl1pPr>
            <a:lvl2pPr marL="742950" indent="-285750" defTabSz="457200" eaLnBrk="0" hangingPunct="0">
              <a:defRPr sz="2600">
                <a:solidFill>
                  <a:schemeClr val="tx1"/>
                </a:solidFill>
                <a:latin typeface="Arial"/>
                <a:ea typeface="ＭＳ Ｐゴシック" pitchFamily="34" charset="-128"/>
              </a:defRPr>
            </a:lvl2pPr>
            <a:lvl3pPr marL="1143000" indent="-228600" defTabSz="457200" eaLnBrk="0" hangingPunct="0">
              <a:defRPr sz="2600">
                <a:solidFill>
                  <a:schemeClr val="tx1"/>
                </a:solidFill>
                <a:latin typeface="Arial"/>
                <a:ea typeface="ＭＳ Ｐゴシック" pitchFamily="34" charset="-128"/>
              </a:defRPr>
            </a:lvl3pPr>
            <a:lvl4pPr marL="1600200" indent="-228600" defTabSz="457200" eaLnBrk="0" hangingPunct="0">
              <a:defRPr sz="2600">
                <a:solidFill>
                  <a:schemeClr val="tx1"/>
                </a:solidFill>
                <a:latin typeface="Arial"/>
                <a:ea typeface="ＭＳ Ｐゴシック" pitchFamily="34" charset="-128"/>
              </a:defRPr>
            </a:lvl4pPr>
            <a:lvl5pPr marL="2057400" indent="-228600" defTabSz="457200" eaLnBrk="0" hangingPunct="0">
              <a:defRPr sz="2600">
                <a:solidFill>
                  <a:schemeClr val="tx1"/>
                </a:solidFill>
                <a:latin typeface="Arial"/>
                <a:ea typeface="ＭＳ Ｐゴシック" pitchFamily="34" charset="-128"/>
              </a:defRPr>
            </a:lvl5pPr>
            <a:lvl6pPr marL="2514600" indent="-228600" defTabSz="457200"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457200"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457200"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457200" eaLnBrk="0" fontAlgn="base" hangingPunct="0">
              <a:spcBef>
                <a:spcPct val="0"/>
              </a:spcBef>
              <a:spcAft>
                <a:spcPct val="0"/>
              </a:spcAft>
              <a:defRPr sz="2600">
                <a:solidFill>
                  <a:schemeClr val="tx1"/>
                </a:solidFill>
                <a:latin typeface="Arial"/>
                <a:ea typeface="ＭＳ Ｐゴシック" pitchFamily="34" charset="-128"/>
              </a:defRPr>
            </a:lvl9pPr>
          </a:lstStyle>
          <a:p>
            <a:pPr algn="ctr" eaLnBrk="1" fontAlgn="auto" hangingPunct="1">
              <a:spcBef>
                <a:spcPct val="0"/>
              </a:spcBef>
              <a:spcAft>
                <a:spcPct val="0"/>
              </a:spcAft>
              <a:defRPr/>
            </a:pPr>
            <a:endParaRPr lang="en-US" altLang="en-US" sz="1800">
              <a:solidFill>
                <a:srgbClr val="FFFFFF"/>
              </a:solidFill>
              <a:latin typeface="Calibri" pitchFamily="34" charset="0"/>
              <a:cs typeface="+mn-cs"/>
            </a:endParaRPr>
          </a:p>
        </p:txBody>
      </p:sp>
      <p:cxnSp>
        <p:nvCxnSpPr>
          <p:cNvPr id="9" name="Straight Connector 8"/>
          <p:cNvCxnSpPr/>
          <p:nvPr/>
        </p:nvCxnSpPr>
        <p:spPr>
          <a:xfrm>
            <a:off x="457200" y="1141413"/>
            <a:ext cx="8229600" cy="1587"/>
          </a:xfrm>
          <a:prstGeom prst="line">
            <a:avLst/>
          </a:prstGeom>
          <a:ln>
            <a:solidFill>
              <a:srgbClr val="C1C1C1"/>
            </a:solidFill>
          </a:ln>
        </p:spPr>
        <p:style>
          <a:lnRef idx="2">
            <a:schemeClr val="accent1"/>
          </a:lnRef>
          <a:fillRef idx="0">
            <a:schemeClr val="accent1"/>
          </a:fillRef>
          <a:effectRef idx="1">
            <a:schemeClr val="accent1"/>
          </a:effectRef>
          <a:fontRef idx="minor">
            <a:schemeClr val="tx1"/>
          </a:fontRef>
        </p:style>
      </p:cxnSp>
      <p:sp>
        <p:nvSpPr>
          <p:cNvPr id="1030" name="TextBox 30"/>
          <p:cNvSpPr txBox="1">
            <a:spLocks noChangeArrowheads="1"/>
          </p:cNvSpPr>
          <p:nvPr/>
        </p:nvSpPr>
        <p:spPr bwMode="auto">
          <a:xfrm>
            <a:off x="6323013" y="6477000"/>
            <a:ext cx="2430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defTabSz="457200" eaLnBrk="0" hangingPunct="0">
              <a:defRPr sz="2600">
                <a:solidFill>
                  <a:schemeClr val="tx1"/>
                </a:solidFill>
                <a:latin typeface="Arial"/>
                <a:ea typeface="ＭＳ Ｐゴシック" pitchFamily="34" charset="-128"/>
              </a:defRPr>
            </a:lvl1pPr>
            <a:lvl2pPr marL="742950" indent="-285750" defTabSz="457200" eaLnBrk="0" hangingPunct="0">
              <a:defRPr sz="2600">
                <a:solidFill>
                  <a:schemeClr val="tx1"/>
                </a:solidFill>
                <a:latin typeface="Arial"/>
                <a:ea typeface="ＭＳ Ｐゴシック" pitchFamily="34" charset="-128"/>
              </a:defRPr>
            </a:lvl2pPr>
            <a:lvl3pPr marL="1143000" indent="-228600" defTabSz="457200" eaLnBrk="0" hangingPunct="0">
              <a:defRPr sz="2600">
                <a:solidFill>
                  <a:schemeClr val="tx1"/>
                </a:solidFill>
                <a:latin typeface="Arial"/>
                <a:ea typeface="ＭＳ Ｐゴシック" pitchFamily="34" charset="-128"/>
              </a:defRPr>
            </a:lvl3pPr>
            <a:lvl4pPr marL="1600200" indent="-228600" defTabSz="457200" eaLnBrk="0" hangingPunct="0">
              <a:defRPr sz="2600">
                <a:solidFill>
                  <a:schemeClr val="tx1"/>
                </a:solidFill>
                <a:latin typeface="Arial"/>
                <a:ea typeface="ＭＳ Ｐゴシック" pitchFamily="34" charset="-128"/>
              </a:defRPr>
            </a:lvl4pPr>
            <a:lvl5pPr marL="2057400" indent="-228600" defTabSz="457200" eaLnBrk="0" hangingPunct="0">
              <a:defRPr sz="2600">
                <a:solidFill>
                  <a:schemeClr val="tx1"/>
                </a:solidFill>
                <a:latin typeface="Arial"/>
                <a:ea typeface="ＭＳ Ｐゴシック" pitchFamily="34" charset="-128"/>
              </a:defRPr>
            </a:lvl5pPr>
            <a:lvl6pPr marL="2514600" indent="-228600" defTabSz="457200" eaLnBrk="0" fontAlgn="base" hangingPunct="0">
              <a:spcBef>
                <a:spcPct val="0"/>
              </a:spcBef>
              <a:spcAft>
                <a:spcPct val="0"/>
              </a:spcAft>
              <a:defRPr sz="2600">
                <a:solidFill>
                  <a:schemeClr val="tx1"/>
                </a:solidFill>
                <a:latin typeface="Arial"/>
                <a:ea typeface="ＭＳ Ｐゴシック" pitchFamily="34" charset="-128"/>
              </a:defRPr>
            </a:lvl6pPr>
            <a:lvl7pPr marL="2971800" indent="-228600" defTabSz="457200" eaLnBrk="0" fontAlgn="base" hangingPunct="0">
              <a:spcBef>
                <a:spcPct val="0"/>
              </a:spcBef>
              <a:spcAft>
                <a:spcPct val="0"/>
              </a:spcAft>
              <a:defRPr sz="2600">
                <a:solidFill>
                  <a:schemeClr val="tx1"/>
                </a:solidFill>
                <a:latin typeface="Arial"/>
                <a:ea typeface="ＭＳ Ｐゴシック" pitchFamily="34" charset="-128"/>
              </a:defRPr>
            </a:lvl7pPr>
            <a:lvl8pPr marL="3429000" indent="-228600" defTabSz="457200" eaLnBrk="0" fontAlgn="base" hangingPunct="0">
              <a:spcBef>
                <a:spcPct val="0"/>
              </a:spcBef>
              <a:spcAft>
                <a:spcPct val="0"/>
              </a:spcAft>
              <a:defRPr sz="2600">
                <a:solidFill>
                  <a:schemeClr val="tx1"/>
                </a:solidFill>
                <a:latin typeface="Arial"/>
                <a:ea typeface="ＭＳ Ｐゴシック" pitchFamily="34" charset="-128"/>
              </a:defRPr>
            </a:lvl8pPr>
            <a:lvl9pPr marL="3886200" indent="-228600" defTabSz="457200" eaLnBrk="0" fontAlgn="base" hangingPunct="0">
              <a:spcBef>
                <a:spcPct val="0"/>
              </a:spcBef>
              <a:spcAft>
                <a:spcPct val="0"/>
              </a:spcAft>
              <a:defRPr sz="2600">
                <a:solidFill>
                  <a:schemeClr val="tx1"/>
                </a:solidFill>
                <a:latin typeface="Arial"/>
                <a:ea typeface="ＭＳ Ｐゴシック" pitchFamily="34" charset="-128"/>
              </a:defRPr>
            </a:lvl9pPr>
          </a:lstStyle>
          <a:p>
            <a:pPr algn="r" eaLnBrk="1" fontAlgn="auto" hangingPunct="1">
              <a:spcBef>
                <a:spcPct val="0"/>
              </a:spcBef>
              <a:spcAft>
                <a:spcPct val="0"/>
              </a:spcAft>
              <a:defRPr/>
            </a:pPr>
            <a:r>
              <a:rPr lang="en-US" sz="1000" smtClean="0">
                <a:cs typeface="+mn-cs"/>
              </a:rPr>
              <a:t>Exceptional service. Dykema delivers.</a:t>
            </a:r>
          </a:p>
        </p:txBody>
      </p:sp>
      <p:sp>
        <p:nvSpPr>
          <p:cNvPr id="1031" name="Title Placeholder 1"/>
          <p:cNvSpPr>
            <a:spLocks noGrp="1"/>
          </p:cNvSpPr>
          <p:nvPr>
            <p:ph type="title"/>
          </p:nvPr>
        </p:nvSpPr>
        <p:spPr bwMode="auto">
          <a:xfrm>
            <a:off x="457200" y="355600"/>
            <a:ext cx="8229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p>
            <a:pPr lvl="0"/>
            <a:r>
              <a:rPr lang="en-US" altLang="en-US" smtClean="0"/>
              <a:t>Click to edit Master title style</a:t>
            </a:r>
          </a:p>
        </p:txBody>
      </p:sp>
      <p:sp>
        <p:nvSpPr>
          <p:cNvPr id="1032" name="Text Placeholder 2"/>
          <p:cNvSpPr>
            <a:spLocks noGrp="1"/>
          </p:cNvSpPr>
          <p:nvPr>
            <p:ph type="body" idx="1"/>
          </p:nvPr>
        </p:nvSpPr>
        <p:spPr bwMode="auto">
          <a:xfrm>
            <a:off x="457200" y="14478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1" tx1="lt1" bg2="dk2" tx2="lt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ransition/>
  <p:txStyles>
    <p:titleStyle>
      <a:lvl1pPr algn="l" defTabSz="457200" rtl="0" eaLnBrk="0" fontAlgn="base" hangingPunct="0">
        <a:spcBef>
          <a:spcPct val="0"/>
        </a:spcBef>
        <a:spcAft>
          <a:spcPct val="0"/>
        </a:spcAft>
        <a:defRPr sz="2600" b="1" kern="1200">
          <a:solidFill>
            <a:schemeClr val="bg2"/>
          </a:solidFill>
          <a:latin typeface="Arial"/>
          <a:ea typeface="ＭＳ Ｐゴシック" charset="-128"/>
          <a:cs typeface="ＭＳ Ｐゴシック" charset="-128"/>
        </a:defRPr>
      </a:lvl1pPr>
      <a:lvl2pPr algn="l" defTabSz="457200" rtl="0" eaLnBrk="0" fontAlgn="base" hangingPunct="0">
        <a:spcBef>
          <a:spcPct val="0"/>
        </a:spcBef>
        <a:spcAft>
          <a:spcPct val="0"/>
        </a:spcAft>
        <a:defRPr sz="2600" b="1">
          <a:solidFill>
            <a:schemeClr val="bg2"/>
          </a:solidFill>
          <a:latin typeface="Arial"/>
          <a:ea typeface="ＭＳ Ｐゴシック" charset="-128"/>
          <a:cs typeface="ＭＳ Ｐゴシック" charset="-128"/>
        </a:defRPr>
      </a:lvl2pPr>
      <a:lvl3pPr algn="l" defTabSz="457200" rtl="0" eaLnBrk="0" fontAlgn="base" hangingPunct="0">
        <a:spcBef>
          <a:spcPct val="0"/>
        </a:spcBef>
        <a:spcAft>
          <a:spcPct val="0"/>
        </a:spcAft>
        <a:defRPr sz="2600" b="1">
          <a:solidFill>
            <a:schemeClr val="bg2"/>
          </a:solidFill>
          <a:latin typeface="Arial"/>
          <a:ea typeface="ＭＳ Ｐゴシック" charset="-128"/>
          <a:cs typeface="ＭＳ Ｐゴシック" charset="-128"/>
        </a:defRPr>
      </a:lvl3pPr>
      <a:lvl4pPr algn="l" defTabSz="457200" rtl="0" eaLnBrk="0" fontAlgn="base" hangingPunct="0">
        <a:spcBef>
          <a:spcPct val="0"/>
        </a:spcBef>
        <a:spcAft>
          <a:spcPct val="0"/>
        </a:spcAft>
        <a:defRPr sz="2600" b="1">
          <a:solidFill>
            <a:schemeClr val="bg2"/>
          </a:solidFill>
          <a:latin typeface="Arial"/>
          <a:ea typeface="ＭＳ Ｐゴシック" charset="-128"/>
          <a:cs typeface="ＭＳ Ｐゴシック" charset="-128"/>
        </a:defRPr>
      </a:lvl4pPr>
      <a:lvl5pPr algn="l" defTabSz="457200" rtl="0" eaLnBrk="0" fontAlgn="base" hangingPunct="0">
        <a:spcBef>
          <a:spcPct val="0"/>
        </a:spcBef>
        <a:spcAft>
          <a:spcPct val="0"/>
        </a:spcAft>
        <a:defRPr sz="2600" b="1">
          <a:solidFill>
            <a:schemeClr val="bg2"/>
          </a:solidFill>
          <a:latin typeface="Arial"/>
          <a:ea typeface="ＭＳ Ｐゴシック" charset="-128"/>
          <a:cs typeface="ＭＳ Ｐゴシック" charset="-128"/>
        </a:defRPr>
      </a:lvl5pPr>
      <a:lvl6pPr marL="457200" algn="ctr" defTabSz="650875" rtl="0" eaLnBrk="1" fontAlgn="base" hangingPunct="1">
        <a:spcBef>
          <a:spcPct val="0"/>
        </a:spcBef>
        <a:spcAft>
          <a:spcPct val="0"/>
        </a:spcAft>
        <a:defRPr sz="6300">
          <a:solidFill>
            <a:schemeClr val="tx1"/>
          </a:solidFill>
          <a:latin typeface="Calibri"/>
          <a:ea typeface="ＭＳ Ｐゴシック" charset="-128"/>
          <a:cs typeface="ＭＳ Ｐゴシック" charset="-128"/>
        </a:defRPr>
      </a:lvl6pPr>
      <a:lvl7pPr marL="914400" algn="ctr" defTabSz="650875" rtl="0" eaLnBrk="1" fontAlgn="base" hangingPunct="1">
        <a:spcBef>
          <a:spcPct val="0"/>
        </a:spcBef>
        <a:spcAft>
          <a:spcPct val="0"/>
        </a:spcAft>
        <a:defRPr sz="6300">
          <a:solidFill>
            <a:schemeClr val="tx1"/>
          </a:solidFill>
          <a:latin typeface="Calibri"/>
          <a:ea typeface="ＭＳ Ｐゴシック" charset="-128"/>
          <a:cs typeface="ＭＳ Ｐゴシック" charset="-128"/>
        </a:defRPr>
      </a:lvl7pPr>
      <a:lvl8pPr marL="1371600" algn="ctr" defTabSz="650875" rtl="0" eaLnBrk="1" fontAlgn="base" hangingPunct="1">
        <a:spcBef>
          <a:spcPct val="0"/>
        </a:spcBef>
        <a:spcAft>
          <a:spcPct val="0"/>
        </a:spcAft>
        <a:defRPr sz="6300">
          <a:solidFill>
            <a:schemeClr val="tx1"/>
          </a:solidFill>
          <a:latin typeface="Calibri"/>
          <a:ea typeface="ＭＳ Ｐゴシック" charset="-128"/>
          <a:cs typeface="ＭＳ Ｐゴシック" charset="-128"/>
        </a:defRPr>
      </a:lvl8pPr>
      <a:lvl9pPr marL="1828800" algn="ctr" defTabSz="650875" rtl="0" eaLnBrk="1" fontAlgn="base" hangingPunct="1">
        <a:spcBef>
          <a:spcPct val="0"/>
        </a:spcBef>
        <a:spcAft>
          <a:spcPct val="0"/>
        </a:spcAft>
        <a:defRPr sz="6300">
          <a:solidFill>
            <a:schemeClr val="tx1"/>
          </a:solidFill>
          <a:latin typeface="Calibri"/>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Clr>
          <a:srgbClr val="85B6F4"/>
        </a:buClr>
        <a:buFont typeface="Arial" charset="0"/>
        <a:buChar char="•"/>
        <a:defRPr sz="2200" kern="1200">
          <a:solidFill>
            <a:schemeClr val="bg1"/>
          </a:solidFill>
          <a:latin typeface="Arial"/>
          <a:ea typeface="ＭＳ Ｐゴシック" charset="-128"/>
          <a:cs typeface="ＭＳ Ｐゴシック" charset="-128"/>
        </a:defRPr>
      </a:lvl1pPr>
      <a:lvl2pPr marL="742950" indent="-285750" algn="l" defTabSz="457200" rtl="0" eaLnBrk="0" fontAlgn="base" hangingPunct="0">
        <a:spcBef>
          <a:spcPct val="20000"/>
        </a:spcBef>
        <a:spcAft>
          <a:spcPct val="0"/>
        </a:spcAft>
        <a:buClr>
          <a:srgbClr val="85B6F4"/>
        </a:buClr>
        <a:buFont typeface="Arial" charset="0"/>
        <a:buChar char="–"/>
        <a:defRPr sz="2200" kern="1200">
          <a:solidFill>
            <a:schemeClr val="bg1"/>
          </a:solidFill>
          <a:latin typeface="Arial"/>
          <a:ea typeface="ＭＳ Ｐゴシック" charset="-128"/>
          <a:cs typeface="+mn-cs"/>
        </a:defRPr>
      </a:lvl2pPr>
      <a:lvl3pPr marL="1143000" indent="-228600" algn="l" defTabSz="457200" rtl="0" eaLnBrk="0" fontAlgn="base" hangingPunct="0">
        <a:spcBef>
          <a:spcPct val="20000"/>
        </a:spcBef>
        <a:spcAft>
          <a:spcPct val="0"/>
        </a:spcAft>
        <a:buClr>
          <a:srgbClr val="85B6F4"/>
        </a:buClr>
        <a:buFont typeface="Arial" charset="0"/>
        <a:buChar char="•"/>
        <a:defRPr sz="2200" kern="1200">
          <a:solidFill>
            <a:schemeClr val="bg1"/>
          </a:solidFill>
          <a:latin typeface="Arial"/>
          <a:ea typeface="ＭＳ Ｐゴシック" charset="-128"/>
          <a:cs typeface="+mn-cs"/>
        </a:defRPr>
      </a:lvl3pPr>
      <a:lvl4pPr marL="1600200" indent="-228600" algn="l" defTabSz="457200" rtl="0" eaLnBrk="0" fontAlgn="base" hangingPunct="0">
        <a:spcBef>
          <a:spcPct val="20000"/>
        </a:spcBef>
        <a:spcAft>
          <a:spcPct val="0"/>
        </a:spcAft>
        <a:buClr>
          <a:srgbClr val="85B6F4"/>
        </a:buClr>
        <a:buFont typeface="Arial" charset="0"/>
        <a:buChar char="–"/>
        <a:defRPr sz="2200" kern="1200">
          <a:solidFill>
            <a:schemeClr val="bg1"/>
          </a:solidFill>
          <a:latin typeface="Arial"/>
          <a:ea typeface="ＭＳ Ｐゴシック" charset="-128"/>
          <a:cs typeface="+mn-cs"/>
        </a:defRPr>
      </a:lvl4pPr>
      <a:lvl5pPr marL="2057400" indent="-228600" algn="l" defTabSz="457200" rtl="0" eaLnBrk="0" fontAlgn="base" hangingPunct="0">
        <a:spcBef>
          <a:spcPct val="20000"/>
        </a:spcBef>
        <a:spcAft>
          <a:spcPct val="0"/>
        </a:spcAft>
        <a:buClr>
          <a:srgbClr val="85B6F4"/>
        </a:buClr>
        <a:buFont typeface="Arial" charset="0"/>
        <a:buChar char="»"/>
        <a:defRPr sz="2200" kern="1200">
          <a:solidFill>
            <a:schemeClr val="bg1"/>
          </a:solidFill>
          <a:latin typeface="Arial"/>
          <a:ea typeface="ＭＳ Ｐゴシック" charset="-128"/>
          <a:cs typeface="+mn-cs"/>
        </a:defRPr>
      </a:lvl5pPr>
      <a:lvl6pPr marL="3580790" indent="-325526" algn="l" defTabSz="651053" rtl="0" eaLnBrk="1" latinLnBrk="0" hangingPunct="1">
        <a:spcBef>
          <a:spcPct val="20000"/>
        </a:spcBef>
        <a:buFont typeface="Arial"/>
        <a:buChar char="•"/>
        <a:defRPr sz="2800" kern="1200">
          <a:solidFill>
            <a:schemeClr val="tx1"/>
          </a:solidFill>
          <a:latin typeface="+mn-lt"/>
          <a:ea typeface="+mn-ea"/>
          <a:cs typeface="+mn-cs"/>
        </a:defRPr>
      </a:lvl6pPr>
      <a:lvl7pPr marL="4231843" indent="-325526" algn="l" defTabSz="651053" rtl="0" eaLnBrk="1" latinLnBrk="0" hangingPunct="1">
        <a:spcBef>
          <a:spcPct val="20000"/>
        </a:spcBef>
        <a:buFont typeface="Arial"/>
        <a:buChar char="•"/>
        <a:defRPr sz="2800" kern="1200">
          <a:solidFill>
            <a:schemeClr val="tx1"/>
          </a:solidFill>
          <a:latin typeface="+mn-lt"/>
          <a:ea typeface="+mn-ea"/>
          <a:cs typeface="+mn-cs"/>
        </a:defRPr>
      </a:lvl7pPr>
      <a:lvl8pPr marL="4882896" indent="-325526" algn="l" defTabSz="651053" rtl="0" eaLnBrk="1" latinLnBrk="0" hangingPunct="1">
        <a:spcBef>
          <a:spcPct val="20000"/>
        </a:spcBef>
        <a:buFont typeface="Arial"/>
        <a:buChar char="•"/>
        <a:defRPr sz="2800" kern="1200">
          <a:solidFill>
            <a:schemeClr val="tx1"/>
          </a:solidFill>
          <a:latin typeface="+mn-lt"/>
          <a:ea typeface="+mn-ea"/>
          <a:cs typeface="+mn-cs"/>
        </a:defRPr>
      </a:lvl8pPr>
      <a:lvl9pPr marL="5533949" indent="-325526" algn="l" defTabSz="651053"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1053" rtl="0" eaLnBrk="1" latinLnBrk="0" hangingPunct="1">
        <a:defRPr sz="2600" kern="1200">
          <a:solidFill>
            <a:schemeClr val="tx1"/>
          </a:solidFill>
          <a:latin typeface="+mn-lt"/>
          <a:ea typeface="+mn-ea"/>
          <a:cs typeface="+mn-cs"/>
        </a:defRPr>
      </a:lvl1pPr>
      <a:lvl2pPr marL="651053" algn="l" defTabSz="651053" rtl="0" eaLnBrk="1" latinLnBrk="0" hangingPunct="1">
        <a:defRPr sz="2600" kern="1200">
          <a:solidFill>
            <a:schemeClr val="tx1"/>
          </a:solidFill>
          <a:latin typeface="+mn-lt"/>
          <a:ea typeface="+mn-ea"/>
          <a:cs typeface="+mn-cs"/>
        </a:defRPr>
      </a:lvl2pPr>
      <a:lvl3pPr marL="1302106" algn="l" defTabSz="651053" rtl="0" eaLnBrk="1" latinLnBrk="0" hangingPunct="1">
        <a:defRPr sz="2600" kern="1200">
          <a:solidFill>
            <a:schemeClr val="tx1"/>
          </a:solidFill>
          <a:latin typeface="+mn-lt"/>
          <a:ea typeface="+mn-ea"/>
          <a:cs typeface="+mn-cs"/>
        </a:defRPr>
      </a:lvl3pPr>
      <a:lvl4pPr marL="1953158" algn="l" defTabSz="651053" rtl="0" eaLnBrk="1" latinLnBrk="0" hangingPunct="1">
        <a:defRPr sz="2600" kern="1200">
          <a:solidFill>
            <a:schemeClr val="tx1"/>
          </a:solidFill>
          <a:latin typeface="+mn-lt"/>
          <a:ea typeface="+mn-ea"/>
          <a:cs typeface="+mn-cs"/>
        </a:defRPr>
      </a:lvl4pPr>
      <a:lvl5pPr marL="2604211" algn="l" defTabSz="651053" rtl="0" eaLnBrk="1" latinLnBrk="0" hangingPunct="1">
        <a:defRPr sz="2600" kern="1200">
          <a:solidFill>
            <a:schemeClr val="tx1"/>
          </a:solidFill>
          <a:latin typeface="+mn-lt"/>
          <a:ea typeface="+mn-ea"/>
          <a:cs typeface="+mn-cs"/>
        </a:defRPr>
      </a:lvl5pPr>
      <a:lvl6pPr marL="3255264" algn="l" defTabSz="651053" rtl="0" eaLnBrk="1" latinLnBrk="0" hangingPunct="1">
        <a:defRPr sz="2600" kern="1200">
          <a:solidFill>
            <a:schemeClr val="tx1"/>
          </a:solidFill>
          <a:latin typeface="+mn-lt"/>
          <a:ea typeface="+mn-ea"/>
          <a:cs typeface="+mn-cs"/>
        </a:defRPr>
      </a:lvl6pPr>
      <a:lvl7pPr marL="3906317" algn="l" defTabSz="651053" rtl="0" eaLnBrk="1" latinLnBrk="0" hangingPunct="1">
        <a:defRPr sz="2600" kern="1200">
          <a:solidFill>
            <a:schemeClr val="tx1"/>
          </a:solidFill>
          <a:latin typeface="+mn-lt"/>
          <a:ea typeface="+mn-ea"/>
          <a:cs typeface="+mn-cs"/>
        </a:defRPr>
      </a:lvl7pPr>
      <a:lvl8pPr marL="4557370" algn="l" defTabSz="651053" rtl="0" eaLnBrk="1" latinLnBrk="0" hangingPunct="1">
        <a:defRPr sz="2600" kern="1200">
          <a:solidFill>
            <a:schemeClr val="tx1"/>
          </a:solidFill>
          <a:latin typeface="+mn-lt"/>
          <a:ea typeface="+mn-ea"/>
          <a:cs typeface="+mn-cs"/>
        </a:defRPr>
      </a:lvl8pPr>
      <a:lvl9pPr marL="5208422" algn="l" defTabSz="65105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2133600"/>
            <a:ext cx="7772400" cy="688975"/>
          </a:xfrm>
        </p:spPr>
        <p:txBody>
          <a:bodyPr/>
          <a:lstStyle/>
          <a:p>
            <a:pPr eaLnBrk="1" hangingPunct="1"/>
            <a:r>
              <a:rPr lang="en-US" altLang="en-US" smtClean="0">
                <a:ea typeface="ＭＳ Ｐゴシック" pitchFamily="34" charset="-128"/>
              </a:rPr>
              <a:t>New Frontiers</a:t>
            </a:r>
            <a:br>
              <a:rPr lang="en-US" altLang="en-US" smtClean="0">
                <a:ea typeface="ＭＳ Ｐゴシック" pitchFamily="34" charset="-128"/>
              </a:rPr>
            </a:br>
            <a:r>
              <a:rPr lang="en-US" altLang="en-US" sz="2400">
                <a:ea typeface="ＭＳ Ｐゴシック" pitchFamily="34" charset="-128"/>
              </a:rPr>
              <a:t>i</a:t>
            </a:r>
            <a:r>
              <a:rPr lang="en-US" altLang="en-US" sz="2400" smtClean="0">
                <a:ea typeface="ＭＳ Ｐゴシック" pitchFamily="34" charset="-128"/>
              </a:rPr>
              <a:t>n Autonomous and Connected Vehicle Policy</a:t>
            </a:r>
            <a:endParaRPr lang="en-US" altLang="en-US" sz="2400">
              <a:ea typeface="ＭＳ Ｐゴシック" pitchFamily="34" charset="-128"/>
            </a:endParaRPr>
          </a:p>
        </p:txBody>
      </p:sp>
      <p:sp>
        <p:nvSpPr>
          <p:cNvPr id="13315" name="Subtitle 2"/>
          <p:cNvSpPr>
            <a:spLocks noGrp="1"/>
          </p:cNvSpPr>
          <p:nvPr>
            <p:ph type="subTitle" idx="1"/>
          </p:nvPr>
        </p:nvSpPr>
        <p:spPr>
          <a:xfrm>
            <a:off x="1371600" y="3459163"/>
            <a:ext cx="7086600" cy="431800"/>
          </a:xfrm>
        </p:spPr>
        <p:txBody>
          <a:bodyPr/>
          <a:lstStyle/>
          <a:p>
            <a:pPr eaLnBrk="1" hangingPunct="1"/>
            <a:r>
              <a:rPr lang="en-US" altLang="en-US" smtClean="0">
                <a:ea typeface="ＭＳ Ｐゴシック" pitchFamily="34" charset="-128"/>
              </a:rPr>
              <a:t>Government Task Force on Broadband</a:t>
            </a:r>
          </a:p>
          <a:p>
            <a:pPr eaLnBrk="1" hangingPunct="1"/>
            <a:r>
              <a:rPr lang="en-US" altLang="en-US" smtClean="0">
                <a:ea typeface="ＭＳ Ｐゴシック" pitchFamily="34" charset="-128"/>
              </a:rPr>
              <a:t>March 22, 2017</a:t>
            </a:r>
          </a:p>
          <a:p>
            <a:pPr eaLnBrk="1" hangingPunct="1"/>
            <a:r>
              <a:rPr lang="en-US" altLang="en-US" smtClean="0">
                <a:ea typeface="ＭＳ Ｐゴシック" pitchFamily="34" charset="-128"/>
              </a:rPr>
              <a:t>William J. Kohler </a:t>
            </a:r>
            <a:r>
              <a:rPr lang="en-US" altLang="en-US">
                <a:ea typeface="ＭＳ Ｐゴシック" pitchFamily="34" charset="-128"/>
              </a:rPr>
              <a:t/>
            </a:r>
            <a:br>
              <a:rPr lang="en-US" altLang="en-US">
                <a:ea typeface="ＭＳ Ｐゴシック" pitchFamily="34" charset="-128"/>
              </a:rPr>
            </a:br>
            <a:endParaRPr lang="en-US" altLang="en-US">
              <a:ea typeface="ＭＳ Ｐゴシック" pitchFamily="34" charset="-128"/>
            </a:endParaRPr>
          </a:p>
        </p:txBody>
      </p:sp>
    </p:spTree>
    <p:extLst>
      <p:ext uri="{BB962C8B-B14F-4D97-AF65-F5344CB8AC3E}">
        <p14:creationId xmlns:p14="http://schemas.microsoft.com/office/powerpoint/2010/main" val="3074289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itchFamily="34" charset="-128"/>
              </a:rPr>
              <a:t>New Federal </a:t>
            </a:r>
            <a:r>
              <a:rPr lang="en-US" altLang="en-US">
                <a:ea typeface="ＭＳ Ｐゴシック" pitchFamily="34" charset="-128"/>
              </a:rPr>
              <a:t>Automated Vehicles </a:t>
            </a:r>
            <a:r>
              <a:rPr lang="en-US" altLang="en-US" smtClean="0">
                <a:ea typeface="ＭＳ Ｐゴシック" pitchFamily="34" charset="-128"/>
              </a:rPr>
              <a:t>Policy</a:t>
            </a:r>
            <a:br>
              <a:rPr lang="en-US" altLang="en-US" smtClean="0">
                <a:ea typeface="ＭＳ Ｐゴシック" pitchFamily="34" charset="-128"/>
              </a:rPr>
            </a:br>
            <a:r>
              <a:rPr lang="en-US" altLang="en-US" smtClean="0">
                <a:ea typeface="ＭＳ Ｐゴシック" pitchFamily="34" charset="-128"/>
              </a:rPr>
              <a:t>Safety Assessment Requirement</a:t>
            </a:r>
          </a:p>
        </p:txBody>
      </p:sp>
      <p:sp>
        <p:nvSpPr>
          <p:cNvPr id="7" name="Text Placeholder 6"/>
          <p:cNvSpPr>
            <a:spLocks noGrp="1"/>
          </p:cNvSpPr>
          <p:nvPr>
            <p:ph type="body" idx="1"/>
          </p:nvPr>
        </p:nvSpPr>
        <p:spPr>
          <a:xfrm>
            <a:off x="466165" y="1295400"/>
            <a:ext cx="8220635" cy="760298"/>
          </a:xfrm>
        </p:spPr>
        <p:txBody>
          <a:bodyPr/>
          <a:lstStyle/>
          <a:p>
            <a:pPr algn="just"/>
            <a:r>
              <a:rPr lang="en-US" sz="1800" b="0" smtClean="0"/>
              <a:t>NHTSA requests voluntary Safety Assessments regarding the compliance of highly automated vehicles with each of the following 15 elements of guidance:</a:t>
            </a:r>
          </a:p>
        </p:txBody>
      </p:sp>
      <p:sp>
        <p:nvSpPr>
          <p:cNvPr id="28675" name="Content Placeholder 2"/>
          <p:cNvSpPr>
            <a:spLocks noGrp="1"/>
          </p:cNvSpPr>
          <p:nvPr>
            <p:ph sz="half" idx="2"/>
          </p:nvPr>
        </p:nvSpPr>
        <p:spPr>
          <a:xfrm>
            <a:off x="466165" y="2051216"/>
            <a:ext cx="4105835" cy="2596984"/>
          </a:xfrm>
        </p:spPr>
        <p:txBody>
          <a:bodyPr/>
          <a:lstStyle/>
          <a:p>
            <a:pPr marL="457200" indent="-457200">
              <a:buFont typeface="+mj-lt"/>
              <a:buAutoNum type="arabicPeriod"/>
            </a:pPr>
            <a:r>
              <a:rPr lang="en-US" altLang="en-US">
                <a:ea typeface="ＭＳ Ｐゴシック" pitchFamily="34" charset="-128"/>
              </a:rPr>
              <a:t>Data recording and sharing</a:t>
            </a:r>
          </a:p>
          <a:p>
            <a:pPr marL="457200" indent="-457200">
              <a:buFont typeface="+mj-lt"/>
              <a:buAutoNum type="arabicPeriod"/>
            </a:pPr>
            <a:r>
              <a:rPr lang="en-US" altLang="en-US">
                <a:ea typeface="ＭＳ Ｐゴシック" pitchFamily="34" charset="-128"/>
              </a:rPr>
              <a:t>Privacy</a:t>
            </a:r>
          </a:p>
          <a:p>
            <a:pPr marL="457200" indent="-457200">
              <a:buFont typeface="+mj-lt"/>
              <a:buAutoNum type="arabicPeriod"/>
            </a:pPr>
            <a:r>
              <a:rPr lang="en-US" altLang="en-US">
                <a:ea typeface="ＭＳ Ｐゴシック" pitchFamily="34" charset="-128"/>
              </a:rPr>
              <a:t>System </a:t>
            </a:r>
            <a:r>
              <a:rPr lang="en-US" altLang="en-US" smtClean="0">
                <a:ea typeface="ＭＳ Ｐゴシック" pitchFamily="34" charset="-128"/>
              </a:rPr>
              <a:t>safety</a:t>
            </a:r>
            <a:endParaRPr lang="en-US" altLang="en-US">
              <a:ea typeface="ＭＳ Ｐゴシック" pitchFamily="34" charset="-128"/>
            </a:endParaRPr>
          </a:p>
          <a:p>
            <a:pPr marL="457200" indent="-457200">
              <a:buFont typeface="+mj-lt"/>
              <a:buAutoNum type="arabicPeriod"/>
            </a:pPr>
            <a:r>
              <a:rPr lang="en-US" altLang="en-US">
                <a:ea typeface="ＭＳ Ｐゴシック" pitchFamily="34" charset="-128"/>
              </a:rPr>
              <a:t>Vehicle </a:t>
            </a:r>
            <a:r>
              <a:rPr lang="en-US" altLang="en-US" smtClean="0">
                <a:ea typeface="ＭＳ Ｐゴシック" pitchFamily="34" charset="-128"/>
              </a:rPr>
              <a:t>cybersecurity</a:t>
            </a:r>
            <a:endParaRPr lang="en-US" altLang="en-US">
              <a:ea typeface="ＭＳ Ｐゴシック" pitchFamily="34" charset="-128"/>
            </a:endParaRPr>
          </a:p>
          <a:p>
            <a:pPr marL="457200" indent="-457200">
              <a:buFont typeface="+mj-lt"/>
              <a:buAutoNum type="arabicPeriod"/>
            </a:pPr>
            <a:r>
              <a:rPr lang="en-US" altLang="en-US">
                <a:ea typeface="ＭＳ Ｐゴシック" pitchFamily="34" charset="-128"/>
              </a:rPr>
              <a:t>Human </a:t>
            </a:r>
            <a:r>
              <a:rPr lang="en-US" altLang="en-US" smtClean="0">
                <a:ea typeface="ＭＳ Ｐゴシック" pitchFamily="34" charset="-128"/>
              </a:rPr>
              <a:t>machine </a:t>
            </a:r>
            <a:r>
              <a:rPr lang="en-US" altLang="en-US">
                <a:ea typeface="ＭＳ Ｐゴシック" pitchFamily="34" charset="-128"/>
              </a:rPr>
              <a:t>i</a:t>
            </a:r>
            <a:r>
              <a:rPr lang="en-US" altLang="en-US" smtClean="0">
                <a:ea typeface="ＭＳ Ｐゴシック" pitchFamily="34" charset="-128"/>
              </a:rPr>
              <a:t>nterference</a:t>
            </a:r>
            <a:endParaRPr lang="en-US" altLang="en-US">
              <a:ea typeface="ＭＳ Ｐゴシック" pitchFamily="34" charset="-128"/>
            </a:endParaRPr>
          </a:p>
          <a:p>
            <a:pPr marL="457200" indent="-457200">
              <a:buFont typeface="+mj-lt"/>
              <a:buAutoNum type="arabicPeriod"/>
            </a:pPr>
            <a:r>
              <a:rPr lang="en-US" altLang="en-US">
                <a:ea typeface="ＭＳ Ｐゴシック" pitchFamily="34" charset="-128"/>
              </a:rPr>
              <a:t>Crashworthiness</a:t>
            </a:r>
          </a:p>
          <a:p>
            <a:pPr marL="457200" indent="-457200">
              <a:buFont typeface="+mj-lt"/>
              <a:buAutoNum type="arabicPeriod"/>
            </a:pPr>
            <a:r>
              <a:rPr lang="en-US" altLang="en-US">
                <a:ea typeface="ＭＳ Ｐゴシック" pitchFamily="34" charset="-128"/>
              </a:rPr>
              <a:t>Consumer education and training</a:t>
            </a:r>
          </a:p>
          <a:p>
            <a:pPr marL="457200" indent="-457200">
              <a:buFont typeface="+mj-lt"/>
              <a:buAutoNum type="arabicPeriod"/>
            </a:pPr>
            <a:r>
              <a:rPr lang="en-US" altLang="en-US">
                <a:ea typeface="ＭＳ Ｐゴシック" pitchFamily="34" charset="-128"/>
              </a:rPr>
              <a:t>Registration and certification</a:t>
            </a:r>
          </a:p>
          <a:p>
            <a:endParaRPr lang="en-US" altLang="en-US" smtClean="0">
              <a:ea typeface="ＭＳ Ｐゴシック" pitchFamily="34" charset="-128"/>
            </a:endParaRPr>
          </a:p>
        </p:txBody>
      </p:sp>
      <p:sp>
        <p:nvSpPr>
          <p:cNvPr id="9" name="Content Placeholder 8"/>
          <p:cNvSpPr>
            <a:spLocks noGrp="1"/>
          </p:cNvSpPr>
          <p:nvPr>
            <p:ph sz="half" idx="11"/>
          </p:nvPr>
        </p:nvSpPr>
        <p:spPr>
          <a:xfrm>
            <a:off x="4612341" y="2046734"/>
            <a:ext cx="4105835" cy="2601466"/>
          </a:xfrm>
        </p:spPr>
        <p:txBody>
          <a:bodyPr/>
          <a:lstStyle/>
          <a:p>
            <a:pPr marL="457200" indent="-457200">
              <a:buFont typeface="+mj-lt"/>
              <a:buAutoNum type="arabicPeriod" startAt="9"/>
            </a:pPr>
            <a:r>
              <a:rPr lang="en-US" altLang="en-US">
                <a:ea typeface="ＭＳ Ｐゴシック" pitchFamily="34" charset="-128"/>
              </a:rPr>
              <a:t>Post-crash behavior</a:t>
            </a:r>
          </a:p>
          <a:p>
            <a:pPr marL="457200" indent="-457200">
              <a:buFont typeface="+mj-lt"/>
              <a:buAutoNum type="arabicPeriod" startAt="9"/>
            </a:pPr>
            <a:r>
              <a:rPr lang="en-US" altLang="en-US">
                <a:ea typeface="ＭＳ Ｐゴシック" pitchFamily="34" charset="-128"/>
              </a:rPr>
              <a:t>Federal, </a:t>
            </a:r>
            <a:r>
              <a:rPr lang="en-US" altLang="en-US" smtClean="0">
                <a:ea typeface="ＭＳ Ｐゴシック" pitchFamily="34" charset="-128"/>
              </a:rPr>
              <a:t>state </a:t>
            </a:r>
            <a:r>
              <a:rPr lang="en-US" altLang="en-US">
                <a:ea typeface="ＭＳ Ｐゴシック" pitchFamily="34" charset="-128"/>
              </a:rPr>
              <a:t>and local laws*</a:t>
            </a:r>
          </a:p>
          <a:p>
            <a:pPr marL="457200" indent="-457200">
              <a:buFont typeface="+mj-lt"/>
              <a:buAutoNum type="arabicPeriod" startAt="9"/>
            </a:pPr>
            <a:r>
              <a:rPr lang="en-US" altLang="en-US">
                <a:ea typeface="ＭＳ Ｐゴシック" pitchFamily="34" charset="-128"/>
              </a:rPr>
              <a:t>Ethical considerations</a:t>
            </a:r>
          </a:p>
          <a:p>
            <a:pPr marL="457200" indent="-457200">
              <a:buFont typeface="+mj-lt"/>
              <a:buAutoNum type="arabicPeriod" startAt="9"/>
            </a:pPr>
            <a:r>
              <a:rPr lang="en-US" altLang="en-US">
                <a:ea typeface="ＭＳ Ｐゴシック" pitchFamily="34" charset="-128"/>
              </a:rPr>
              <a:t>Operational design domain*</a:t>
            </a:r>
          </a:p>
          <a:p>
            <a:pPr marL="457200" indent="-457200">
              <a:buFont typeface="+mj-lt"/>
              <a:buAutoNum type="arabicPeriod" startAt="9"/>
            </a:pPr>
            <a:r>
              <a:rPr lang="en-US" altLang="en-US">
                <a:ea typeface="ＭＳ Ｐゴシック" pitchFamily="34" charset="-128"/>
              </a:rPr>
              <a:t>Object and event detection and response*</a:t>
            </a:r>
          </a:p>
          <a:p>
            <a:pPr marL="457200" indent="-457200">
              <a:buFont typeface="+mj-lt"/>
              <a:buAutoNum type="arabicPeriod" startAt="9"/>
            </a:pPr>
            <a:r>
              <a:rPr lang="en-US" altLang="en-US">
                <a:ea typeface="ＭＳ Ｐゴシック" pitchFamily="34" charset="-128"/>
              </a:rPr>
              <a:t>Fall back to minimal risk condition*</a:t>
            </a:r>
          </a:p>
          <a:p>
            <a:pPr marL="457200" indent="-457200">
              <a:buFont typeface="+mj-lt"/>
              <a:buAutoNum type="arabicPeriod" startAt="9"/>
            </a:pPr>
            <a:r>
              <a:rPr lang="en-US" altLang="en-US">
                <a:ea typeface="ＭＳ Ｐゴシック" pitchFamily="34" charset="-128"/>
              </a:rPr>
              <a:t>Validation methods</a:t>
            </a:r>
          </a:p>
          <a:p>
            <a:endParaRPr lang="en-US"/>
          </a:p>
        </p:txBody>
      </p:sp>
      <p:sp>
        <p:nvSpPr>
          <p:cNvPr id="2" name="Rectangle 1"/>
          <p:cNvSpPr/>
          <p:nvPr/>
        </p:nvSpPr>
        <p:spPr>
          <a:xfrm>
            <a:off x="762000" y="4700826"/>
            <a:ext cx="7696200" cy="523220"/>
          </a:xfrm>
          <a:prstGeom prst="rect">
            <a:avLst/>
          </a:prstGeom>
        </p:spPr>
        <p:txBody>
          <a:bodyPr wrap="square">
            <a:spAutoFit/>
          </a:bodyPr>
          <a:lstStyle/>
          <a:p>
            <a:r>
              <a:rPr lang="en-US" sz="1400" smtClean="0">
                <a:solidFill>
                  <a:schemeClr val="bg1"/>
                </a:solidFill>
                <a:latin typeface="Arial"/>
                <a:ea typeface="ＭＳ Ｐゴシック" charset="-128"/>
                <a:cs typeface="ＭＳ Ｐゴシック" charset="-128"/>
              </a:rPr>
              <a:t>* These elements </a:t>
            </a:r>
            <a:r>
              <a:rPr lang="en-US" sz="1400">
                <a:solidFill>
                  <a:schemeClr val="bg1"/>
                </a:solidFill>
                <a:latin typeface="Arial"/>
                <a:ea typeface="ＭＳ Ｐゴシック" charset="-128"/>
                <a:cs typeface="ＭＳ Ｐゴシック" charset="-128"/>
              </a:rPr>
              <a:t>of guidance will also apply to vehicles at the SAE Level 2, with the exception </a:t>
            </a:r>
            <a:r>
              <a:rPr lang="en-US" sz="1400" smtClean="0">
                <a:solidFill>
                  <a:schemeClr val="bg1"/>
                </a:solidFill>
                <a:latin typeface="Arial"/>
                <a:ea typeface="ＭＳ Ｐゴシック" charset="-128"/>
                <a:cs typeface="ＭＳ Ｐゴシック" charset="-128"/>
              </a:rPr>
              <a:t>  </a:t>
            </a:r>
            <a:r>
              <a:rPr lang="en-US" sz="1400" smtClean="0">
                <a:latin typeface="Arial"/>
                <a:ea typeface="ＭＳ Ｐゴシック" charset="-128"/>
                <a:cs typeface="ＭＳ Ｐゴシック" charset="-128"/>
              </a:rPr>
              <a:t>xx</a:t>
            </a:r>
            <a:r>
              <a:rPr lang="en-US" sz="1400" smtClean="0">
                <a:solidFill>
                  <a:schemeClr val="bg1"/>
                </a:solidFill>
                <a:latin typeface="Arial"/>
                <a:ea typeface="ＭＳ Ｐゴシック" charset="-128"/>
                <a:cs typeface="ＭＳ Ｐゴシック" charset="-128"/>
              </a:rPr>
              <a:t>of </a:t>
            </a:r>
            <a:r>
              <a:rPr lang="en-US" sz="1400">
                <a:solidFill>
                  <a:schemeClr val="bg1"/>
                </a:solidFill>
                <a:latin typeface="Arial"/>
                <a:ea typeface="ＭＳ Ｐゴシック" charset="-128"/>
                <a:cs typeface="ＭＳ Ｐゴシック" charset="-128"/>
              </a:rPr>
              <a:t>those marked with an asterisk, and might be mandatory in the future.</a:t>
            </a:r>
          </a:p>
        </p:txBody>
      </p:sp>
    </p:spTree>
    <p:extLst>
      <p:ext uri="{BB962C8B-B14F-4D97-AF65-F5344CB8AC3E}">
        <p14:creationId xmlns:p14="http://schemas.microsoft.com/office/powerpoint/2010/main" val="24451812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ea typeface="ＭＳ Ｐゴシック" pitchFamily="34" charset="-128"/>
              </a:rPr>
              <a:t>New Federal Automated Vehicles Policy</a:t>
            </a:r>
            <a:r>
              <a:rPr lang="en-US" altLang="en-US" smtClean="0">
                <a:ea typeface="ＭＳ Ｐゴシック" pitchFamily="34" charset="-128"/>
              </a:rPr>
              <a:t/>
            </a:r>
            <a:br>
              <a:rPr lang="en-US" altLang="en-US" smtClean="0">
                <a:ea typeface="ＭＳ Ｐゴシック" pitchFamily="34" charset="-128"/>
              </a:rPr>
            </a:br>
            <a:r>
              <a:rPr lang="en-US" altLang="en-US" smtClean="0">
                <a:ea typeface="ＭＳ Ｐゴシック" pitchFamily="34" charset="-128"/>
              </a:rPr>
              <a:t>New and Existing NHTSA Powers</a:t>
            </a:r>
          </a:p>
        </p:txBody>
      </p:sp>
      <p:sp>
        <p:nvSpPr>
          <p:cNvPr id="28675" name="Content Placeholder 2"/>
          <p:cNvSpPr>
            <a:spLocks noGrp="1"/>
          </p:cNvSpPr>
          <p:nvPr>
            <p:ph idx="1"/>
          </p:nvPr>
        </p:nvSpPr>
        <p:spPr/>
        <p:txBody>
          <a:bodyPr/>
          <a:lstStyle/>
          <a:p>
            <a:pPr algn="just">
              <a:buFont typeface="Arial" panose="020B0604020202020204" pitchFamily="34" charset="0"/>
              <a:buChar char="•"/>
            </a:pPr>
            <a:r>
              <a:rPr lang="en-US" altLang="en-US" sz="2000" smtClean="0">
                <a:ea typeface="ＭＳ Ｐゴシック" pitchFamily="34" charset="-128"/>
              </a:rPr>
              <a:t>The Agency identified four potential additional powers, each of which would require an amendment of the National Traffic and Motor Vehicle Safety Act:</a:t>
            </a:r>
          </a:p>
          <a:p>
            <a:pPr marL="857250" lvl="1" indent="-457200" algn="just">
              <a:buFont typeface="+mj-lt"/>
              <a:buAutoNum type="arabicPeriod"/>
            </a:pPr>
            <a:r>
              <a:rPr lang="en-US" altLang="en-US" sz="1800" smtClean="0">
                <a:ea typeface="ＭＳ Ｐゴシック" pitchFamily="34" charset="-128"/>
              </a:rPr>
              <a:t>Pre-deployment approval process</a:t>
            </a:r>
          </a:p>
          <a:p>
            <a:pPr marL="857250" lvl="1" indent="-457200" algn="just">
              <a:buFont typeface="+mj-lt"/>
              <a:buAutoNum type="arabicPeriod"/>
            </a:pPr>
            <a:r>
              <a:rPr lang="en-US" altLang="en-US" sz="1800" smtClean="0">
                <a:ea typeface="ＭＳ Ｐゴシック" pitchFamily="34" charset="-128"/>
              </a:rPr>
              <a:t>Cease and desist power in case of imminent hazard</a:t>
            </a:r>
          </a:p>
          <a:p>
            <a:pPr marL="857250" lvl="1" indent="-457200" algn="just">
              <a:buFont typeface="+mj-lt"/>
              <a:buAutoNum type="arabicPeriod"/>
            </a:pPr>
            <a:r>
              <a:rPr lang="en-US" altLang="en-US" sz="1800" smtClean="0">
                <a:ea typeface="ＭＳ Ｐゴシック" pitchFamily="34" charset="-128"/>
              </a:rPr>
              <a:t>Expanded exemption authority</a:t>
            </a:r>
          </a:p>
          <a:p>
            <a:pPr marL="857250" lvl="1" indent="-457200" algn="just">
              <a:buFont typeface="+mj-lt"/>
              <a:buAutoNum type="arabicPeriod"/>
            </a:pPr>
            <a:r>
              <a:rPr lang="en-US" altLang="en-US" sz="1800" smtClean="0">
                <a:ea typeface="ＭＳ Ｐゴシック" pitchFamily="34" charset="-128"/>
              </a:rPr>
              <a:t>Post-sale regulation of software changes</a:t>
            </a:r>
          </a:p>
          <a:p>
            <a:pPr marL="857250" lvl="1" indent="-457200" algn="just">
              <a:buFont typeface="+mj-lt"/>
              <a:buAutoNum type="arabicPeriod"/>
            </a:pPr>
            <a:endParaRPr lang="en-US" altLang="en-US" sz="1600" smtClean="0">
              <a:ea typeface="ＭＳ Ｐゴシック" pitchFamily="34" charset="-128"/>
            </a:endParaRPr>
          </a:p>
          <a:p>
            <a:pPr algn="just"/>
            <a:r>
              <a:rPr lang="en-US" altLang="en-US" sz="2000">
                <a:ea typeface="ＭＳ Ｐゴシック" pitchFamily="34" charset="-128"/>
              </a:rPr>
              <a:t>The policy potentially deviates from its current self-certification regulatory structure by </a:t>
            </a:r>
            <a:r>
              <a:rPr lang="en-US" altLang="en-US" sz="2000" smtClean="0">
                <a:ea typeface="ＭＳ Ｐゴシック" pitchFamily="34" charset="-128"/>
              </a:rPr>
              <a:t>requiring pre-market approval</a:t>
            </a:r>
            <a:endParaRPr lang="en-US" altLang="en-US" sz="2000">
              <a:ea typeface="ＭＳ Ｐゴシック" pitchFamily="34" charset="-128"/>
            </a:endParaRPr>
          </a:p>
        </p:txBody>
      </p:sp>
    </p:spTree>
    <p:extLst>
      <p:ext uri="{BB962C8B-B14F-4D97-AF65-F5344CB8AC3E}">
        <p14:creationId xmlns:p14="http://schemas.microsoft.com/office/powerpoint/2010/main" val="11415157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ea typeface="ＭＳ Ｐゴシック" pitchFamily="34" charset="-128"/>
              </a:rPr>
              <a:t>New Federal Automated Vehicles Policy</a:t>
            </a:r>
            <a:r>
              <a:rPr lang="en-US" altLang="en-US" smtClean="0">
                <a:ea typeface="ＭＳ Ｐゴシック" pitchFamily="34" charset="-128"/>
              </a:rPr>
              <a:t/>
            </a:r>
            <a:br>
              <a:rPr lang="en-US" altLang="en-US" smtClean="0">
                <a:ea typeface="ＭＳ Ｐゴシック" pitchFamily="34" charset="-128"/>
              </a:rPr>
            </a:br>
            <a:r>
              <a:rPr lang="en-US" altLang="en-US" smtClean="0">
                <a:ea typeface="ＭＳ Ｐゴシック" pitchFamily="34" charset="-128"/>
              </a:rPr>
              <a:t>State Policy Recommendations</a:t>
            </a:r>
          </a:p>
        </p:txBody>
      </p:sp>
      <p:sp>
        <p:nvSpPr>
          <p:cNvPr id="28675" name="Content Placeholder 2"/>
          <p:cNvSpPr>
            <a:spLocks noGrp="1"/>
          </p:cNvSpPr>
          <p:nvPr>
            <p:ph idx="1"/>
          </p:nvPr>
        </p:nvSpPr>
        <p:spPr/>
        <p:txBody>
          <a:bodyPr/>
          <a:lstStyle/>
          <a:p>
            <a:pPr algn="just">
              <a:buFont typeface="Arial" panose="020B0604020202020204" pitchFamily="34" charset="0"/>
              <a:buChar char="•"/>
            </a:pPr>
            <a:r>
              <a:rPr lang="en-US" altLang="en-US" sz="2000" smtClean="0">
                <a:ea typeface="ＭＳ Ｐゴシック" pitchFamily="34" charset="-128"/>
              </a:rPr>
              <a:t>NHTSA recommends a model regulatory framework (the “Model State Policy”) for states that wish to regulate procedures and conditions for testing, deployment and operations of highly automated vehicles</a:t>
            </a:r>
          </a:p>
          <a:p>
            <a:pPr algn="just">
              <a:buFont typeface="Arial" panose="020B0604020202020204" pitchFamily="34" charset="0"/>
              <a:buChar char="•"/>
            </a:pPr>
            <a:endParaRPr lang="en-US" altLang="en-US" sz="2000" smtClean="0">
              <a:ea typeface="ＭＳ Ｐゴシック" pitchFamily="34" charset="-128"/>
            </a:endParaRPr>
          </a:p>
          <a:p>
            <a:pPr algn="just">
              <a:buFont typeface="Arial" panose="020B0604020202020204" pitchFamily="34" charset="0"/>
              <a:buChar char="•"/>
            </a:pPr>
            <a:r>
              <a:rPr lang="en-US" altLang="en-US" sz="2000">
                <a:ea typeface="ＭＳ Ｐゴシック" pitchFamily="34" charset="-128"/>
                <a:cs typeface="ＭＳ Ｐゴシック" charset="-128"/>
              </a:rPr>
              <a:t>The Model State Policy reflects respective federal and state regulatory responsibilities for motor vehicles and their </a:t>
            </a:r>
            <a:r>
              <a:rPr lang="en-US" altLang="en-US" sz="2000" smtClean="0">
                <a:ea typeface="ＭＳ Ｐゴシック" pitchFamily="34" charset="-128"/>
                <a:cs typeface="ＭＳ Ｐゴシック" charset="-128"/>
              </a:rPr>
              <a:t>operation</a:t>
            </a:r>
          </a:p>
          <a:p>
            <a:pPr algn="just">
              <a:buFont typeface="Arial" panose="020B0604020202020204" pitchFamily="34" charset="0"/>
              <a:buChar char="•"/>
            </a:pPr>
            <a:endParaRPr lang="en-US" altLang="en-US" sz="2000">
              <a:ea typeface="ＭＳ Ｐゴシック" pitchFamily="34" charset="-128"/>
              <a:cs typeface="ＭＳ Ｐゴシック" charset="-128"/>
            </a:endParaRPr>
          </a:p>
          <a:p>
            <a:pPr algn="just">
              <a:buFont typeface="Arial" panose="020B0604020202020204" pitchFamily="34" charset="0"/>
              <a:buChar char="•"/>
            </a:pPr>
            <a:r>
              <a:rPr lang="en-US" altLang="en-US" sz="2000">
                <a:ea typeface="ＭＳ Ｐゴシック" pitchFamily="34" charset="-128"/>
                <a:cs typeface="ＭＳ Ｐゴシック" charset="-128"/>
              </a:rPr>
              <a:t>Accordingly, liability and insurance left to </a:t>
            </a:r>
            <a:r>
              <a:rPr lang="en-US" altLang="en-US" sz="2000" smtClean="0">
                <a:ea typeface="ＭＳ Ｐゴシック" pitchFamily="34" charset="-128"/>
                <a:cs typeface="ＭＳ Ｐゴシック" charset="-128"/>
              </a:rPr>
              <a:t>states</a:t>
            </a:r>
          </a:p>
          <a:p>
            <a:pPr algn="just">
              <a:buFont typeface="Arial" panose="020B0604020202020204" pitchFamily="34" charset="0"/>
              <a:buChar char="•"/>
            </a:pPr>
            <a:endParaRPr lang="en-US" altLang="en-US" sz="2000">
              <a:ea typeface="ＭＳ Ｐゴシック" pitchFamily="34" charset="-128"/>
              <a:cs typeface="ＭＳ Ｐゴシック" charset="-128"/>
            </a:endParaRPr>
          </a:p>
          <a:p>
            <a:pPr lvl="1" algn="just">
              <a:buFont typeface="Wingdings" panose="05000000000000000000" pitchFamily="2" charset="2"/>
              <a:buChar char="ü"/>
            </a:pPr>
            <a:endParaRPr lang="en-US" altLang="en-US" sz="2000">
              <a:ea typeface="ＭＳ Ｐゴシック" pitchFamily="34" charset="-128"/>
              <a:cs typeface="ＭＳ Ｐゴシック" charset="-128"/>
            </a:endParaRPr>
          </a:p>
          <a:p>
            <a:pPr algn="just">
              <a:buFont typeface="Arial" panose="020B0604020202020204" pitchFamily="34" charset="0"/>
              <a:buChar char="•"/>
            </a:pPr>
            <a:endParaRPr lang="en-US" altLang="en-US" sz="2000" smtClean="0">
              <a:ea typeface="ＭＳ Ｐゴシック" pitchFamily="34" charset="-128"/>
            </a:endParaRPr>
          </a:p>
          <a:p>
            <a:pPr algn="just">
              <a:buFont typeface="Arial" panose="020B0604020202020204" pitchFamily="34" charset="0"/>
              <a:buChar char="•"/>
            </a:pPr>
            <a:endParaRPr lang="en-US" altLang="en-US" sz="2000">
              <a:ea typeface="ＭＳ Ｐゴシック" pitchFamily="34" charset="-128"/>
            </a:endParaRPr>
          </a:p>
          <a:p>
            <a:pPr algn="just">
              <a:buFont typeface="Arial" panose="020B0604020202020204" pitchFamily="34" charset="0"/>
              <a:buChar char="•"/>
            </a:pPr>
            <a:endParaRPr lang="en-US" altLang="en-US" sz="2000">
              <a:ea typeface="ＭＳ Ｐゴシック" pitchFamily="34" charset="-128"/>
            </a:endParaRPr>
          </a:p>
        </p:txBody>
      </p:sp>
    </p:spTree>
    <p:extLst>
      <p:ext uri="{BB962C8B-B14F-4D97-AF65-F5344CB8AC3E}">
        <p14:creationId xmlns:p14="http://schemas.microsoft.com/office/powerpoint/2010/main" val="30305495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ea typeface="ＭＳ Ｐゴシック" pitchFamily="34" charset="-128"/>
              </a:rPr>
              <a:t>New Federal Automated Vehicles Policy</a:t>
            </a:r>
            <a:r>
              <a:rPr lang="en-US" altLang="en-US" smtClean="0">
                <a:ea typeface="ＭＳ Ｐゴシック" pitchFamily="34" charset="-128"/>
              </a:rPr>
              <a:t/>
            </a:r>
            <a:br>
              <a:rPr lang="en-US" altLang="en-US" smtClean="0">
                <a:ea typeface="ＭＳ Ｐゴシック" pitchFamily="34" charset="-128"/>
              </a:rPr>
            </a:br>
            <a:r>
              <a:rPr lang="en-US" altLang="en-US" smtClean="0">
                <a:ea typeface="ＭＳ Ｐゴシック" pitchFamily="34" charset="-128"/>
              </a:rPr>
              <a:t>In Summation</a:t>
            </a:r>
          </a:p>
        </p:txBody>
      </p:sp>
      <p:sp>
        <p:nvSpPr>
          <p:cNvPr id="28675" name="Content Placeholder 2"/>
          <p:cNvSpPr>
            <a:spLocks noGrp="1"/>
          </p:cNvSpPr>
          <p:nvPr>
            <p:ph idx="1"/>
          </p:nvPr>
        </p:nvSpPr>
        <p:spPr/>
        <p:txBody>
          <a:bodyPr/>
          <a:lstStyle/>
          <a:p>
            <a:pPr algn="just">
              <a:buFont typeface="Arial" panose="020B0604020202020204" pitchFamily="34" charset="0"/>
              <a:buChar char="•"/>
            </a:pPr>
            <a:r>
              <a:rPr lang="en-US" altLang="en-US" sz="2000" smtClean="0">
                <a:ea typeface="ＭＳ Ｐゴシック" pitchFamily="34" charset="-128"/>
              </a:rPr>
              <a:t>States should respect boundary between state and Federal powers</a:t>
            </a:r>
          </a:p>
          <a:p>
            <a:pPr algn="just">
              <a:buFont typeface="Arial" panose="020B0604020202020204" pitchFamily="34" charset="0"/>
              <a:buChar char="•"/>
            </a:pPr>
            <a:endParaRPr lang="en-US" altLang="en-US" sz="2000">
              <a:ea typeface="ＭＳ Ｐゴシック" pitchFamily="34" charset="-128"/>
            </a:endParaRPr>
          </a:p>
          <a:p>
            <a:pPr algn="just">
              <a:buFont typeface="Arial" panose="020B0604020202020204" pitchFamily="34" charset="0"/>
              <a:buChar char="•"/>
            </a:pPr>
            <a:r>
              <a:rPr lang="en-US" altLang="en-US" sz="2000" smtClean="0">
                <a:ea typeface="ＭＳ Ｐゴシック" pitchFamily="34" charset="-128"/>
              </a:rPr>
              <a:t>States need not regulate automated vehicle safety</a:t>
            </a:r>
          </a:p>
          <a:p>
            <a:pPr algn="just">
              <a:buFont typeface="Arial" panose="020B0604020202020204" pitchFamily="34" charset="0"/>
              <a:buChar char="•"/>
            </a:pPr>
            <a:endParaRPr lang="en-US" altLang="en-US" sz="2000">
              <a:ea typeface="ＭＳ Ｐゴシック" pitchFamily="34" charset="-128"/>
            </a:endParaRPr>
          </a:p>
          <a:p>
            <a:pPr algn="just">
              <a:buFont typeface="Arial" panose="020B0604020202020204" pitchFamily="34" charset="0"/>
              <a:buChar char="•"/>
            </a:pPr>
            <a:r>
              <a:rPr lang="en-US" altLang="en-US" sz="2000" smtClean="0">
                <a:ea typeface="ＭＳ Ｐゴシック" pitchFamily="34" charset="-128"/>
              </a:rPr>
              <a:t>NHTSA will use the full force of its powers to ensure safety of automated vehicles, and it may seek additional powers</a:t>
            </a:r>
          </a:p>
          <a:p>
            <a:pPr algn="just">
              <a:buFont typeface="Arial" panose="020B0604020202020204" pitchFamily="34" charset="0"/>
              <a:buChar char="•"/>
            </a:pPr>
            <a:endParaRPr lang="en-US" altLang="en-US" sz="2000">
              <a:ea typeface="ＭＳ Ｐゴシック" pitchFamily="34" charset="-128"/>
            </a:endParaRPr>
          </a:p>
          <a:p>
            <a:pPr algn="just">
              <a:buFont typeface="Arial" panose="020B0604020202020204" pitchFamily="34" charset="0"/>
              <a:buChar char="•"/>
            </a:pPr>
            <a:r>
              <a:rPr lang="en-US" altLang="en-US" sz="2000" smtClean="0">
                <a:ea typeface="ＭＳ Ｐゴシック" pitchFamily="34" charset="-128"/>
              </a:rPr>
              <a:t>If states work within the Model State Policy parameters, deployment of automated vehicles will be accelerated</a:t>
            </a:r>
          </a:p>
          <a:p>
            <a:pPr algn="just">
              <a:buFont typeface="Arial" panose="020B0604020202020204" pitchFamily="34" charset="0"/>
              <a:buChar char="•"/>
            </a:pPr>
            <a:endParaRPr lang="en-US" altLang="en-US" sz="2000" smtClean="0">
              <a:ea typeface="ＭＳ Ｐゴシック" pitchFamily="34" charset="-128"/>
            </a:endParaRPr>
          </a:p>
          <a:p>
            <a:pPr algn="just">
              <a:buFont typeface="Arial" panose="020B0604020202020204" pitchFamily="34" charset="0"/>
              <a:buChar char="•"/>
            </a:pPr>
            <a:endParaRPr lang="en-US" altLang="en-US" sz="2000">
              <a:ea typeface="ＭＳ Ｐゴシック" pitchFamily="34" charset="-128"/>
              <a:cs typeface="ＭＳ Ｐゴシック" charset="-128"/>
            </a:endParaRPr>
          </a:p>
          <a:p>
            <a:pPr lvl="1" algn="just">
              <a:buFont typeface="Wingdings" panose="05000000000000000000" pitchFamily="2" charset="2"/>
              <a:buChar char="ü"/>
            </a:pPr>
            <a:endParaRPr lang="en-US" altLang="en-US" sz="2000">
              <a:ea typeface="ＭＳ Ｐゴシック" pitchFamily="34" charset="-128"/>
              <a:cs typeface="ＭＳ Ｐゴシック" charset="-128"/>
            </a:endParaRPr>
          </a:p>
          <a:p>
            <a:pPr algn="just">
              <a:buFont typeface="Arial" panose="020B0604020202020204" pitchFamily="34" charset="0"/>
              <a:buChar char="•"/>
            </a:pPr>
            <a:endParaRPr lang="en-US" altLang="en-US" sz="2000" smtClean="0">
              <a:ea typeface="ＭＳ Ｐゴシック" pitchFamily="34" charset="-128"/>
            </a:endParaRPr>
          </a:p>
          <a:p>
            <a:pPr algn="just">
              <a:buFont typeface="Arial" panose="020B0604020202020204" pitchFamily="34" charset="0"/>
              <a:buChar char="•"/>
            </a:pPr>
            <a:endParaRPr lang="en-US" altLang="en-US" sz="2000">
              <a:ea typeface="ＭＳ Ｐゴシック" pitchFamily="34" charset="-128"/>
            </a:endParaRPr>
          </a:p>
          <a:p>
            <a:pPr algn="just">
              <a:buFont typeface="Arial" panose="020B0604020202020204" pitchFamily="34" charset="0"/>
              <a:buChar char="•"/>
            </a:pPr>
            <a:endParaRPr lang="en-US" altLang="en-US" sz="2000">
              <a:ea typeface="ＭＳ Ｐゴシック" pitchFamily="34" charset="-128"/>
            </a:endParaRPr>
          </a:p>
        </p:txBody>
      </p:sp>
    </p:spTree>
    <p:extLst>
      <p:ext uri="{BB962C8B-B14F-4D97-AF65-F5344CB8AC3E}">
        <p14:creationId xmlns:p14="http://schemas.microsoft.com/office/powerpoint/2010/main" val="34539175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ea typeface="ＭＳ Ｐゴシック" pitchFamily="34" charset="-128"/>
              </a:rPr>
              <a:t>Michigan AV Legislation</a:t>
            </a:r>
          </a:p>
        </p:txBody>
      </p:sp>
      <p:sp>
        <p:nvSpPr>
          <p:cNvPr id="4" name="Content Placeholder 3"/>
          <p:cNvSpPr>
            <a:spLocks noGrp="1"/>
          </p:cNvSpPr>
          <p:nvPr>
            <p:ph idx="1"/>
          </p:nvPr>
        </p:nvSpPr>
        <p:spPr/>
        <p:txBody>
          <a:bodyPr/>
          <a:lstStyle/>
          <a:p>
            <a:pPr algn="just"/>
            <a:r>
              <a:rPr lang="en-US" sz="2000" smtClean="0"/>
              <a:t>Michigan Senate and House have approved historic autonomous vehicle legislation; on the Governor’s desk to be signed into law</a:t>
            </a:r>
          </a:p>
          <a:p>
            <a:pPr algn="just"/>
            <a:endParaRPr lang="en-US" sz="2000" smtClean="0"/>
          </a:p>
          <a:p>
            <a:pPr algn="just"/>
            <a:r>
              <a:rPr lang="en-US" sz="2000" smtClean="0"/>
              <a:t>Comprised of four bills: 995, 996, 997 and 998</a:t>
            </a:r>
          </a:p>
          <a:p>
            <a:pPr algn="just"/>
            <a:endParaRPr lang="en-US" sz="2000" smtClean="0"/>
          </a:p>
          <a:p>
            <a:pPr algn="just"/>
            <a:r>
              <a:rPr lang="en-US" sz="2000" u="sng" smtClean="0"/>
              <a:t>Permit </a:t>
            </a:r>
            <a:r>
              <a:rPr lang="en-US" sz="2000" u="sng"/>
              <a:t>driverless vehicles on Michigan </a:t>
            </a:r>
            <a:r>
              <a:rPr lang="en-US" sz="2000" u="sng" smtClean="0"/>
              <a:t>roads, without new conditions or bureaucracy</a:t>
            </a:r>
          </a:p>
          <a:p>
            <a:pPr algn="just"/>
            <a:endParaRPr lang="en-US" sz="2000"/>
          </a:p>
          <a:p>
            <a:pPr algn="just"/>
            <a:r>
              <a:rPr lang="en-US" sz="2000" smtClean="0"/>
              <a:t>Also permit:</a:t>
            </a:r>
            <a:endParaRPr lang="en-US" sz="2000"/>
          </a:p>
          <a:p>
            <a:pPr lvl="1" algn="just"/>
            <a:r>
              <a:rPr lang="en-US" sz="1800" smtClean="0"/>
              <a:t>Platoons of electronically coordinated vehicles</a:t>
            </a:r>
          </a:p>
          <a:p>
            <a:pPr lvl="1" algn="just"/>
            <a:r>
              <a:rPr lang="en-US" sz="1800" smtClean="0"/>
              <a:t>SAVE Projects </a:t>
            </a:r>
          </a:p>
          <a:p>
            <a:pPr marL="0" indent="0" algn="just">
              <a:buNone/>
            </a:pPr>
            <a:endParaRPr lang="en-US" sz="2000" smtClean="0"/>
          </a:p>
          <a:p>
            <a:endParaRPr lang="en-US"/>
          </a:p>
        </p:txBody>
      </p:sp>
    </p:spTree>
    <p:extLst>
      <p:ext uri="{BB962C8B-B14F-4D97-AF65-F5344CB8AC3E}">
        <p14:creationId xmlns:p14="http://schemas.microsoft.com/office/powerpoint/2010/main" val="17342939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a:ea typeface="ＭＳ Ｐゴシック" pitchFamily="34" charset="-128"/>
              </a:rPr>
              <a:t>Michigan AV Legislation</a:t>
            </a:r>
            <a:endParaRPr lang="en-US" altLang="en-US" smtClean="0">
              <a:ea typeface="ＭＳ Ｐゴシック" pitchFamily="34" charset="-128"/>
            </a:endParaRPr>
          </a:p>
        </p:txBody>
      </p:sp>
      <p:sp>
        <p:nvSpPr>
          <p:cNvPr id="37891" name="Content Placeholder 2"/>
          <p:cNvSpPr>
            <a:spLocks noGrp="1"/>
          </p:cNvSpPr>
          <p:nvPr>
            <p:ph idx="1"/>
          </p:nvPr>
        </p:nvSpPr>
        <p:spPr/>
        <p:txBody>
          <a:bodyPr/>
          <a:lstStyle/>
          <a:p>
            <a:pPr marL="342900" lvl="1" indent="-342900">
              <a:buFont typeface="Arial" charset="0"/>
              <a:buChar char="•"/>
            </a:pPr>
            <a:r>
              <a:rPr lang="en-US" altLang="en-US" sz="2000" smtClean="0">
                <a:ea typeface="ＭＳ Ｐゴシック" pitchFamily="34" charset="-128"/>
              </a:rPr>
              <a:t>SAVE Projects: </a:t>
            </a:r>
          </a:p>
          <a:p>
            <a:pPr marL="742950" lvl="2" indent="-342900">
              <a:buFont typeface="Wingdings" panose="05000000000000000000" pitchFamily="2" charset="2"/>
              <a:buChar char="ü"/>
            </a:pPr>
            <a:r>
              <a:rPr lang="en-US" altLang="en-US" sz="1800">
                <a:ea typeface="ＭＳ Ｐゴシック" pitchFamily="34" charset="-128"/>
              </a:rPr>
              <a:t>Ride-hailing</a:t>
            </a:r>
            <a:r>
              <a:rPr lang="en-US" altLang="en-US" sz="1800" smtClean="0">
                <a:ea typeface="ＭＳ Ｐゴシック" pitchFamily="34" charset="-128"/>
              </a:rPr>
              <a:t> fleets (called “on-demand </a:t>
            </a:r>
            <a:r>
              <a:rPr lang="en-US" altLang="en-US" sz="1800">
                <a:ea typeface="ＭＳ Ｐゴシック" pitchFamily="34" charset="-128"/>
              </a:rPr>
              <a:t>automated motor vehicle </a:t>
            </a:r>
            <a:r>
              <a:rPr lang="en-US" altLang="en-US" sz="1800" smtClean="0">
                <a:ea typeface="ＭＳ Ｐゴシック" pitchFamily="34" charset="-128"/>
              </a:rPr>
              <a:t>networks”) </a:t>
            </a:r>
            <a:r>
              <a:rPr lang="en-US" altLang="en-US" sz="1800">
                <a:ea typeface="ＭＳ Ｐゴシック" pitchFamily="34" charset="-128"/>
              </a:rPr>
              <a:t>within certain types of geographical areas (e.g. municipal and regional authority areas, university campuses, senior citizen developments)</a:t>
            </a:r>
          </a:p>
          <a:p>
            <a:endParaRPr lang="en-US" sz="1800" smtClean="0"/>
          </a:p>
          <a:p>
            <a:r>
              <a:rPr lang="en-US" sz="1800" smtClean="0"/>
              <a:t>Different than the </a:t>
            </a:r>
            <a:r>
              <a:rPr lang="en-US" sz="1800"/>
              <a:t>Senate’s original </a:t>
            </a:r>
            <a:r>
              <a:rPr lang="en-US" sz="1800" smtClean="0"/>
              <a:t>legislation, provides </a:t>
            </a:r>
            <a:r>
              <a:rPr lang="en-US" sz="1800"/>
              <a:t>for the deployment of ride-hailing fleets </a:t>
            </a:r>
            <a:r>
              <a:rPr lang="en-US" sz="1800" smtClean="0"/>
              <a:t>by </a:t>
            </a:r>
            <a:r>
              <a:rPr lang="en-US" sz="1800"/>
              <a:t>non-traditional automobile manufacturers, such as Lyft, Uber or Google, provided they meet certain conditions. </a:t>
            </a:r>
            <a:endParaRPr lang="en-US" sz="1800" smtClean="0"/>
          </a:p>
          <a:p>
            <a:pPr lvl="1"/>
            <a:r>
              <a:rPr lang="en-US" sz="1800">
                <a:ea typeface="ＭＳ Ｐゴシック" pitchFamily="34" charset="-128"/>
                <a:cs typeface="+mn-cs"/>
              </a:rPr>
              <a:t>Of these conditions, the most significant is the operation of autonomous vehicles on public roads for more than 1,000,000 miles. </a:t>
            </a:r>
          </a:p>
        </p:txBody>
      </p:sp>
    </p:spTree>
    <p:extLst>
      <p:ext uri="{BB962C8B-B14F-4D97-AF65-F5344CB8AC3E}">
        <p14:creationId xmlns:p14="http://schemas.microsoft.com/office/powerpoint/2010/main" val="1687989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a:ea typeface="ＭＳ Ｐゴシック" pitchFamily="34" charset="-128"/>
              </a:rPr>
              <a:t>Michigan AV </a:t>
            </a:r>
            <a:r>
              <a:rPr lang="en-US" altLang="en-US" smtClean="0">
                <a:ea typeface="ＭＳ Ｐゴシック" pitchFamily="34" charset="-128"/>
              </a:rPr>
              <a:t>Legislation</a:t>
            </a:r>
          </a:p>
        </p:txBody>
      </p:sp>
      <p:sp>
        <p:nvSpPr>
          <p:cNvPr id="37891" name="Content Placeholder 2"/>
          <p:cNvSpPr>
            <a:spLocks noGrp="1"/>
          </p:cNvSpPr>
          <p:nvPr>
            <p:ph idx="1"/>
          </p:nvPr>
        </p:nvSpPr>
        <p:spPr/>
        <p:txBody>
          <a:bodyPr/>
          <a:lstStyle/>
          <a:p>
            <a:r>
              <a:rPr lang="en-US" sz="2000"/>
              <a:t>The </a:t>
            </a:r>
            <a:r>
              <a:rPr lang="en-US" sz="2000" smtClean="0"/>
              <a:t>legislation </a:t>
            </a:r>
            <a:r>
              <a:rPr lang="en-US" sz="2000"/>
              <a:t>signals Michigan’s desire to be at the center of advanced vehicle technology developments, without significant state regulatory impediments. </a:t>
            </a:r>
            <a:endParaRPr lang="en-US" sz="2000" smtClean="0"/>
          </a:p>
          <a:p>
            <a:endParaRPr lang="en-US" sz="2000" smtClean="0"/>
          </a:p>
          <a:p>
            <a:r>
              <a:rPr lang="en-US" sz="2000" smtClean="0"/>
              <a:t>Federal </a:t>
            </a:r>
            <a:r>
              <a:rPr lang="en-US" sz="2000"/>
              <a:t>laws and regulations, including </a:t>
            </a:r>
            <a:r>
              <a:rPr lang="en-US" sz="2000" smtClean="0"/>
              <a:t>NHTSA’s regulatory </a:t>
            </a:r>
            <a:r>
              <a:rPr lang="en-US" sz="2000"/>
              <a:t>safety scheme </a:t>
            </a:r>
            <a:r>
              <a:rPr lang="en-US" sz="2000" smtClean="0"/>
              <a:t>and Federal </a:t>
            </a:r>
            <a:r>
              <a:rPr lang="en-US" sz="2000"/>
              <a:t>Automated Vehicles Policy, will pertain. </a:t>
            </a:r>
            <a:endParaRPr lang="en-US" sz="2000" smtClean="0"/>
          </a:p>
          <a:p>
            <a:endParaRPr lang="en-US" sz="2000" smtClean="0"/>
          </a:p>
          <a:p>
            <a:r>
              <a:rPr lang="en-US" sz="2000" smtClean="0"/>
              <a:t>That </a:t>
            </a:r>
            <a:r>
              <a:rPr lang="en-US" sz="2000"/>
              <a:t>policy requests that vehicle manufacturers submit to NHTSA voluntary safety assessments for automated vehicle technology, acknowledging compliance with specified safety factors</a:t>
            </a:r>
            <a:r>
              <a:rPr lang="en-US" sz="2400"/>
              <a:t>. </a:t>
            </a:r>
          </a:p>
        </p:txBody>
      </p:sp>
    </p:spTree>
    <p:extLst>
      <p:ext uri="{BB962C8B-B14F-4D97-AF65-F5344CB8AC3E}">
        <p14:creationId xmlns:p14="http://schemas.microsoft.com/office/powerpoint/2010/main" val="15058163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ea typeface="ＭＳ Ｐゴシック" pitchFamily="34" charset="-128"/>
              </a:rPr>
              <a:t>California Proposed AV Regulations</a:t>
            </a:r>
          </a:p>
        </p:txBody>
      </p:sp>
      <p:sp>
        <p:nvSpPr>
          <p:cNvPr id="37891" name="Content Placeholder 2"/>
          <p:cNvSpPr>
            <a:spLocks noGrp="1"/>
          </p:cNvSpPr>
          <p:nvPr>
            <p:ph idx="1"/>
          </p:nvPr>
        </p:nvSpPr>
        <p:spPr/>
        <p:txBody>
          <a:bodyPr/>
          <a:lstStyle/>
          <a:p>
            <a:pPr lvl="0"/>
            <a:r>
              <a:rPr lang="en-US" sz="2400" smtClean="0"/>
              <a:t>Requires </a:t>
            </a:r>
            <a:r>
              <a:rPr lang="en-US" sz="2400"/>
              <a:t>a pre-deployment application including: </a:t>
            </a:r>
          </a:p>
          <a:p>
            <a:pPr lvl="1"/>
            <a:r>
              <a:rPr lang="en-US" sz="1600"/>
              <a:t>Self-certifications as to compliance with state and federal safety requirements; </a:t>
            </a:r>
          </a:p>
          <a:p>
            <a:pPr lvl="1"/>
            <a:r>
              <a:rPr lang="en-US" sz="1600"/>
              <a:t>Certification as to compliance with all aspects of the California Vehicle Code. </a:t>
            </a:r>
          </a:p>
          <a:p>
            <a:pPr lvl="1"/>
            <a:r>
              <a:rPr lang="en-US" sz="1600"/>
              <a:t>Disclosure of operational limitations. </a:t>
            </a:r>
          </a:p>
          <a:p>
            <a:pPr lvl="1"/>
            <a:r>
              <a:rPr lang="en-US" sz="1600"/>
              <a:t>Certification as to incorporation of certain technologies, including a pre- and post-collision autonomous technology data recorder; self-diagnostic capabilities; and a communication system to alert the remote operation of any endangering incidents. </a:t>
            </a:r>
          </a:p>
          <a:p>
            <a:pPr lvl="1"/>
            <a:r>
              <a:rPr lang="en-US" sz="1600"/>
              <a:t>Certification as to technology updates, updates to comply with changes to the California Vehicle Code and mapping updates. </a:t>
            </a:r>
          </a:p>
          <a:p>
            <a:pPr lvl="1"/>
            <a:r>
              <a:rPr lang="en-US" sz="1600"/>
              <a:t>An end-user education plan. </a:t>
            </a:r>
          </a:p>
          <a:p>
            <a:pPr lvl="1"/>
            <a:r>
              <a:rPr lang="en-US" sz="1600"/>
              <a:t>A plan </a:t>
            </a:r>
            <a:r>
              <a:rPr lang="en-US" sz="1600" smtClean="0"/>
              <a:t>for law </a:t>
            </a:r>
            <a:r>
              <a:rPr lang="en-US" sz="1600"/>
              <a:t>enforcement agencies </a:t>
            </a:r>
            <a:r>
              <a:rPr lang="en-US" sz="1600" smtClean="0"/>
              <a:t>on managing enforcement </a:t>
            </a:r>
            <a:r>
              <a:rPr lang="en-US" sz="1600"/>
              <a:t>situations. </a:t>
            </a:r>
          </a:p>
          <a:p>
            <a:pPr lvl="1"/>
            <a:r>
              <a:rPr lang="en-US" sz="1600"/>
              <a:t>Test data including miles, methods, safety-critical incidents and collisions. </a:t>
            </a:r>
          </a:p>
          <a:p>
            <a:pPr lvl="1"/>
            <a:r>
              <a:rPr lang="en-US" sz="1600"/>
              <a:t>A copy of the safety assessment letter delivered by the manufacturer to </a:t>
            </a:r>
            <a:r>
              <a:rPr lang="en-US" sz="1600" smtClean="0"/>
              <a:t>NHTSA. </a:t>
            </a:r>
            <a:r>
              <a:rPr lang="en-US" sz="1600"/>
              <a:t>Note: </a:t>
            </a:r>
            <a:r>
              <a:rPr lang="en-US" sz="1600" smtClean="0"/>
              <a:t>makes the voluntary federal safety assessment mandatory </a:t>
            </a:r>
            <a:r>
              <a:rPr lang="en-US" sz="1600"/>
              <a:t>in </a:t>
            </a:r>
            <a:r>
              <a:rPr lang="en-US" sz="1600" smtClean="0"/>
              <a:t>California.  </a:t>
            </a:r>
            <a:endParaRPr lang="en-US" sz="2400"/>
          </a:p>
        </p:txBody>
      </p:sp>
    </p:spTree>
    <p:extLst>
      <p:ext uri="{BB962C8B-B14F-4D97-AF65-F5344CB8AC3E}">
        <p14:creationId xmlns:p14="http://schemas.microsoft.com/office/powerpoint/2010/main" val="36678314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ea typeface="ＭＳ Ｐゴシック" pitchFamily="34" charset="-128"/>
              </a:rPr>
              <a:t>California Proposed AV Regulations</a:t>
            </a:r>
          </a:p>
        </p:txBody>
      </p:sp>
      <p:sp>
        <p:nvSpPr>
          <p:cNvPr id="37891" name="Content Placeholder 2"/>
          <p:cNvSpPr>
            <a:spLocks noGrp="1"/>
          </p:cNvSpPr>
          <p:nvPr>
            <p:ph idx="1"/>
          </p:nvPr>
        </p:nvSpPr>
        <p:spPr/>
        <p:txBody>
          <a:bodyPr/>
          <a:lstStyle/>
          <a:p>
            <a:r>
              <a:rPr lang="en-US" sz="2400"/>
              <a:t>Requires approval of an application if all information is submitted and if the Department is satisfied that the manufacturer’s testing demonstrates that the autonomous vehicles are safe to operate on public roads. </a:t>
            </a:r>
          </a:p>
        </p:txBody>
      </p:sp>
    </p:spTree>
    <p:extLst>
      <p:ext uri="{BB962C8B-B14F-4D97-AF65-F5344CB8AC3E}">
        <p14:creationId xmlns:p14="http://schemas.microsoft.com/office/powerpoint/2010/main" val="13633844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ea typeface="ＭＳ Ｐゴシック" pitchFamily="34" charset="-128"/>
              </a:rPr>
              <a:t>California Proposed AV Regulations</a:t>
            </a:r>
          </a:p>
        </p:txBody>
      </p:sp>
      <p:sp>
        <p:nvSpPr>
          <p:cNvPr id="37891" name="Content Placeholder 2"/>
          <p:cNvSpPr>
            <a:spLocks noGrp="1"/>
          </p:cNvSpPr>
          <p:nvPr>
            <p:ph idx="1"/>
          </p:nvPr>
        </p:nvSpPr>
        <p:spPr/>
        <p:txBody>
          <a:bodyPr/>
          <a:lstStyle/>
          <a:p>
            <a:pPr lvl="0"/>
            <a:r>
              <a:rPr lang="en-US" sz="2400" smtClean="0"/>
              <a:t>Makes manufacturers of autonomous vehicles responsible for their safe operation, except when a driver is required to intervene, in which case the driver is responsible. </a:t>
            </a:r>
          </a:p>
          <a:p>
            <a:pPr lvl="0"/>
            <a:r>
              <a:rPr lang="en-US" sz="2400" smtClean="0"/>
              <a:t>Requires manufacturers to provide proof of insurance, surety bond or self-insurance. </a:t>
            </a:r>
          </a:p>
          <a:p>
            <a:pPr lvl="0"/>
            <a:r>
              <a:rPr lang="en-US" sz="2400" smtClean="0"/>
              <a:t>Establishes </a:t>
            </a:r>
            <a:r>
              <a:rPr lang="en-US" sz="2400"/>
              <a:t>information privacy </a:t>
            </a:r>
            <a:r>
              <a:rPr lang="en-US" sz="2400" smtClean="0"/>
              <a:t>requirements.</a:t>
            </a:r>
          </a:p>
          <a:p>
            <a:pPr lvl="0"/>
            <a:r>
              <a:rPr lang="en-US" sz="2400" smtClean="0"/>
              <a:t>Requires </a:t>
            </a:r>
            <a:r>
              <a:rPr lang="en-US" sz="2400"/>
              <a:t>that any report of an unreasonable safety-related defect in autonomous technology submitted to NHTSA also be submitted to the Department. </a:t>
            </a:r>
          </a:p>
        </p:txBody>
      </p:sp>
    </p:spTree>
    <p:extLst>
      <p:ext uri="{BB962C8B-B14F-4D97-AF65-F5344CB8AC3E}">
        <p14:creationId xmlns:p14="http://schemas.microsoft.com/office/powerpoint/2010/main" val="10045579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ea typeface="ＭＳ Ｐゴシック" pitchFamily="34" charset="-128"/>
              </a:rPr>
              <a:t>Presentation Outline</a:t>
            </a:r>
          </a:p>
        </p:txBody>
      </p:sp>
      <p:sp>
        <p:nvSpPr>
          <p:cNvPr id="22531" name="Content Placeholder 2"/>
          <p:cNvSpPr>
            <a:spLocks noGrp="1"/>
          </p:cNvSpPr>
          <p:nvPr>
            <p:ph idx="1"/>
          </p:nvPr>
        </p:nvSpPr>
        <p:spPr/>
        <p:txBody>
          <a:bodyPr/>
          <a:lstStyle/>
          <a:p>
            <a:pPr>
              <a:lnSpc>
                <a:spcPct val="150000"/>
              </a:lnSpc>
            </a:pPr>
            <a:r>
              <a:rPr lang="en-US" sz="1600" smtClean="0"/>
              <a:t>U.S</a:t>
            </a:r>
            <a:r>
              <a:rPr lang="en-US" sz="1600"/>
              <a:t>. Department of </a:t>
            </a:r>
            <a:r>
              <a:rPr lang="en-US" sz="1600" smtClean="0"/>
              <a:t>Transportation/NHTSA</a:t>
            </a:r>
          </a:p>
          <a:p>
            <a:pPr lvl="1">
              <a:lnSpc>
                <a:spcPct val="150000"/>
              </a:lnSpc>
            </a:pPr>
            <a:r>
              <a:rPr lang="en-US" sz="1600" smtClean="0">
                <a:ea typeface="ＭＳ Ｐゴシック" pitchFamily="34" charset="-128"/>
                <a:cs typeface="+mn-cs"/>
              </a:rPr>
              <a:t>New Federal Automated Vehicles Policy</a:t>
            </a:r>
            <a:endParaRPr lang="en-US" sz="1600">
              <a:ea typeface="ＭＳ Ｐゴシック" pitchFamily="34" charset="-128"/>
              <a:cs typeface="+mn-cs"/>
            </a:endParaRPr>
          </a:p>
          <a:p>
            <a:pPr>
              <a:lnSpc>
                <a:spcPct val="150000"/>
              </a:lnSpc>
            </a:pPr>
            <a:r>
              <a:rPr lang="en-US" altLang="en-US" sz="1600" smtClean="0">
                <a:ea typeface="ＭＳ Ｐゴシック" pitchFamily="34" charset="-128"/>
              </a:rPr>
              <a:t>Michigan Proposed Legislation</a:t>
            </a:r>
          </a:p>
          <a:p>
            <a:pPr lvl="1">
              <a:lnSpc>
                <a:spcPct val="150000"/>
              </a:lnSpc>
            </a:pPr>
            <a:r>
              <a:rPr lang="en-US" altLang="en-US" sz="1600" smtClean="0">
                <a:ea typeface="ＭＳ Ｐゴシック" pitchFamily="34" charset="-128"/>
              </a:rPr>
              <a:t>Bills 995, 996 and 997 and Senate Bill 998</a:t>
            </a:r>
          </a:p>
          <a:p>
            <a:pPr>
              <a:lnSpc>
                <a:spcPct val="150000"/>
              </a:lnSpc>
            </a:pPr>
            <a:r>
              <a:rPr lang="en-US" altLang="en-US" sz="1600" smtClean="0">
                <a:ea typeface="ＭＳ Ｐゴシック" pitchFamily="34" charset="-128"/>
              </a:rPr>
              <a:t>California </a:t>
            </a:r>
            <a:r>
              <a:rPr lang="en-US" altLang="en-US" sz="1600">
                <a:ea typeface="ＭＳ Ｐゴシック" pitchFamily="34" charset="-128"/>
                <a:cs typeface="ＭＳ Ｐゴシック" charset="-128"/>
              </a:rPr>
              <a:t>Proposed</a:t>
            </a:r>
            <a:r>
              <a:rPr lang="en-US" altLang="en-US" sz="1600" smtClean="0">
                <a:ea typeface="ＭＳ Ｐゴシック" pitchFamily="34" charset="-128"/>
              </a:rPr>
              <a:t> Regulations</a:t>
            </a:r>
          </a:p>
          <a:p>
            <a:pPr>
              <a:lnSpc>
                <a:spcPct val="150000"/>
              </a:lnSpc>
            </a:pPr>
            <a:r>
              <a:rPr lang="en-US" altLang="en-US" sz="1600" smtClean="0">
                <a:ea typeface="ＭＳ Ｐゴシック" pitchFamily="34" charset="-128"/>
              </a:rPr>
              <a:t>Texas Proposed Law</a:t>
            </a:r>
            <a:endParaRPr lang="en-US" altLang="en-US" smtClean="0">
              <a:ea typeface="ＭＳ Ｐゴシック" pitchFamily="34" charset="-128"/>
            </a:endParaRPr>
          </a:p>
        </p:txBody>
      </p:sp>
    </p:spTree>
    <p:extLst>
      <p:ext uri="{BB962C8B-B14F-4D97-AF65-F5344CB8AC3E}">
        <p14:creationId xmlns:p14="http://schemas.microsoft.com/office/powerpoint/2010/main" val="40602756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ea typeface="ＭＳ Ｐゴシック" pitchFamily="34" charset="-128"/>
              </a:rPr>
              <a:t>Texas Proposed AV Law</a:t>
            </a:r>
          </a:p>
        </p:txBody>
      </p:sp>
      <p:sp>
        <p:nvSpPr>
          <p:cNvPr id="37891" name="Content Placeholder 2"/>
          <p:cNvSpPr>
            <a:spLocks noGrp="1"/>
          </p:cNvSpPr>
          <p:nvPr>
            <p:ph idx="1"/>
          </p:nvPr>
        </p:nvSpPr>
        <p:spPr/>
        <p:txBody>
          <a:bodyPr/>
          <a:lstStyle/>
          <a:p>
            <a:pPr lvl="0"/>
            <a:r>
              <a:rPr lang="en-US" sz="2400" smtClean="0"/>
              <a:t>Just proposed (as a placeholder). </a:t>
            </a:r>
          </a:p>
          <a:p>
            <a:pPr lvl="0"/>
            <a:r>
              <a:rPr lang="en-US" sz="2400" smtClean="0"/>
              <a:t>Likely to be non-bureaucratic. </a:t>
            </a:r>
            <a:endParaRPr lang="en-US" sz="2400"/>
          </a:p>
        </p:txBody>
      </p:sp>
    </p:spTree>
    <p:extLst>
      <p:ext uri="{BB962C8B-B14F-4D97-AF65-F5344CB8AC3E}">
        <p14:creationId xmlns:p14="http://schemas.microsoft.com/office/powerpoint/2010/main" val="20969850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z="2800" smtClean="0">
                <a:ea typeface="ＭＳ Ｐゴシック" pitchFamily="34" charset="-128"/>
              </a:rPr>
              <a:t>Other States</a:t>
            </a:r>
          </a:p>
        </p:txBody>
      </p:sp>
      <p:sp>
        <p:nvSpPr>
          <p:cNvPr id="37891" name="Content Placeholder 2"/>
          <p:cNvSpPr>
            <a:spLocks noGrp="1"/>
          </p:cNvSpPr>
          <p:nvPr>
            <p:ph idx="1"/>
          </p:nvPr>
        </p:nvSpPr>
        <p:spPr/>
        <p:txBody>
          <a:bodyPr/>
          <a:lstStyle/>
          <a:p>
            <a:pPr algn="just" eaLnBrk="1" hangingPunct="1">
              <a:buFont typeface="Arial" panose="020B0604020202020204" pitchFamily="34" charset="0"/>
              <a:buChar char="•"/>
              <a:defRPr/>
            </a:pPr>
            <a:r>
              <a:rPr lang="en-US" altLang="en-US" sz="2000" smtClean="0">
                <a:ea typeface="ＭＳ Ｐゴシック" pitchFamily="34" charset="-128"/>
              </a:rPr>
              <a:t>Minnesota</a:t>
            </a:r>
          </a:p>
          <a:p>
            <a:pPr algn="just" eaLnBrk="1" hangingPunct="1">
              <a:buFont typeface="Arial" panose="020B0604020202020204" pitchFamily="34" charset="0"/>
              <a:buChar char="•"/>
              <a:defRPr/>
            </a:pPr>
            <a:r>
              <a:rPr lang="en-US" altLang="en-US" sz="2000" smtClean="0">
                <a:ea typeface="ＭＳ Ｐゴシック" pitchFamily="34" charset="-128"/>
              </a:rPr>
              <a:t>Illinois</a:t>
            </a:r>
          </a:p>
          <a:p>
            <a:pPr algn="just" eaLnBrk="1" hangingPunct="1">
              <a:buFont typeface="Arial" panose="020B0604020202020204" pitchFamily="34" charset="0"/>
              <a:buChar char="•"/>
              <a:defRPr/>
            </a:pPr>
            <a:r>
              <a:rPr lang="en-US" altLang="en-US" sz="2000" smtClean="0">
                <a:ea typeface="ＭＳ Ｐゴシック" pitchFamily="34" charset="-128"/>
              </a:rPr>
              <a:t>Pennsylvania</a:t>
            </a:r>
          </a:p>
        </p:txBody>
      </p:sp>
    </p:spTree>
    <p:extLst>
      <p:ext uri="{BB962C8B-B14F-4D97-AF65-F5344CB8AC3E}">
        <p14:creationId xmlns:p14="http://schemas.microsoft.com/office/powerpoint/2010/main" val="25528588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smtClean="0"/>
          </a:p>
          <a:p>
            <a:endParaRPr lang="en-US" smtClean="0"/>
          </a:p>
          <a:p>
            <a:endParaRPr lang="en-US"/>
          </a:p>
          <a:p>
            <a:endParaRPr lang="en-US" smtClean="0"/>
          </a:p>
          <a:p>
            <a:endParaRPr lang="en-US"/>
          </a:p>
          <a:p>
            <a:endParaRPr lang="en-US" smtClean="0"/>
          </a:p>
          <a:p>
            <a:endParaRPr lang="en-US"/>
          </a:p>
          <a:p>
            <a:pPr algn="ctr"/>
            <a:endParaRPr lang="en-US"/>
          </a:p>
          <a:p>
            <a:pPr marL="0" indent="0" algn="ctr">
              <a:buNone/>
            </a:pPr>
            <a:endParaRPr lang="en-US" sz="2000" smtClean="0"/>
          </a:p>
          <a:p>
            <a:pPr marL="0" indent="0" algn="ctr">
              <a:buNone/>
            </a:pPr>
            <a:endParaRPr lang="en-US" sz="1800"/>
          </a:p>
          <a:p>
            <a:pPr marL="0" indent="0">
              <a:buNone/>
            </a:pPr>
            <a:r>
              <a:rPr lang="en-US" sz="1800" smtClean="0"/>
              <a:t>http</a:t>
            </a:r>
            <a:r>
              <a:rPr lang="en-US" sz="1800"/>
              <a:t>://</a:t>
            </a:r>
            <a:r>
              <a:rPr lang="en-US" sz="1800" smtClean="0"/>
              <a:t>www.dykema.com/services-industries-autonomous-and-connected-vehicle-team.html</a:t>
            </a:r>
          </a:p>
          <a:p>
            <a:pPr marL="0" indent="0">
              <a:buNone/>
            </a:pPr>
            <a:endParaRPr lang="en-US" sz="1800"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1371600"/>
            <a:ext cx="7577423" cy="3897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0063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altLang="en-US" smtClean="0">
              <a:ea typeface="ＭＳ Ｐゴシック" pitchFamily="34" charset="-128"/>
            </a:endParaRPr>
          </a:p>
        </p:txBody>
      </p:sp>
      <p:sp>
        <p:nvSpPr>
          <p:cNvPr id="16387" name="Content Placeholder 2"/>
          <p:cNvSpPr>
            <a:spLocks noGrp="1"/>
          </p:cNvSpPr>
          <p:nvPr>
            <p:ph idx="1"/>
          </p:nvPr>
        </p:nvSpPr>
        <p:spPr>
          <a:xfrm>
            <a:off x="3124200" y="1370013"/>
            <a:ext cx="5562600" cy="4191000"/>
          </a:xfrm>
        </p:spPr>
        <p:txBody>
          <a:bodyPr/>
          <a:lstStyle/>
          <a:p>
            <a:pPr marL="0" indent="0" algn="just" eaLnBrk="1" hangingPunct="1">
              <a:lnSpc>
                <a:spcPts val="2400"/>
              </a:lnSpc>
              <a:buNone/>
            </a:pPr>
            <a:r>
              <a:rPr lang="en-US" altLang="en-US" sz="2400" b="1" smtClean="0">
                <a:ea typeface="ＭＳ Ｐゴシック" pitchFamily="34" charset="-128"/>
              </a:rPr>
              <a:t>William J. Kohler </a:t>
            </a:r>
            <a:r>
              <a:rPr lang="en-US" altLang="en-US" sz="1600" smtClean="0">
                <a:ea typeface="ＭＳ Ｐゴシック" pitchFamily="34" charset="-128"/>
              </a:rPr>
              <a:t>is a senior counsel in Dykema’s Corporate Finance Practice Group. </a:t>
            </a:r>
            <a:r>
              <a:rPr lang="en-US" sz="1600" smtClean="0"/>
              <a:t>His practice is focused on the automotive industry where he served many years as general counsel at several automotive related companies covering domestic and international matters.</a:t>
            </a:r>
            <a:r>
              <a:rPr lang="en-US" altLang="en-US" sz="1600" smtClean="0">
                <a:ea typeface="ＭＳ Ｐゴシック" pitchFamily="34" charset="-128"/>
              </a:rPr>
              <a:t> </a:t>
            </a:r>
            <a:r>
              <a:rPr lang="en-US" sz="1600" smtClean="0"/>
              <a:t>Mr. Kohler is an authority on legal issues relating to autonomous and connected vehicles. His work in that area has involved investment transactions, technology development and licensing arrangements, and legislative and regulatory issues. He is the author of "Current Law and Potential Legal Issues Pertaining to Automated, Autonomous and Connected Vehicles," published in 2015 in the </a:t>
            </a:r>
            <a:r>
              <a:rPr lang="en-US" sz="1600" i="1" smtClean="0"/>
              <a:t>Santa Clara High Technology Law Journal.</a:t>
            </a:r>
            <a:endParaRPr lang="en-US" altLang="en-US" sz="1600" smtClean="0">
              <a:ea typeface="ＭＳ Ｐゴシック" pitchFamily="34" charset="-128"/>
            </a:endParaRPr>
          </a:p>
          <a:p>
            <a:pPr marL="0" indent="0" eaLnBrk="1" hangingPunct="1">
              <a:lnSpc>
                <a:spcPts val="2400"/>
              </a:lnSpc>
            </a:pPr>
            <a:endParaRPr lang="en-US" altLang="en-US" sz="1600" smtClean="0">
              <a:ea typeface="ＭＳ Ｐゴシック" pitchFamily="34" charset="-128"/>
            </a:endParaRPr>
          </a:p>
        </p:txBody>
      </p:sp>
      <p:sp>
        <p:nvSpPr>
          <p:cNvPr id="16389" name="Rectangle 3"/>
          <p:cNvSpPr>
            <a:spLocks noChangeArrowheads="1"/>
          </p:cNvSpPr>
          <p:nvPr/>
        </p:nvSpPr>
        <p:spPr bwMode="auto">
          <a:xfrm>
            <a:off x="498475" y="3657600"/>
            <a:ext cx="233403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85B6F4"/>
              </a:buClr>
              <a:buFont typeface="Arial" charset="0"/>
              <a:buChar char="•"/>
              <a:defRPr sz="2200">
                <a:solidFill>
                  <a:schemeClr val="bg1"/>
                </a:solidFill>
                <a:latin typeface="Arial"/>
                <a:ea typeface="ＭＳ Ｐゴシック" pitchFamily="34" charset="-128"/>
              </a:defRPr>
            </a:lvl1pPr>
            <a:lvl2pPr marL="742950" indent="-285750" eaLnBrk="0" hangingPunct="0">
              <a:spcBef>
                <a:spcPct val="20000"/>
              </a:spcBef>
              <a:buClr>
                <a:srgbClr val="85B6F4"/>
              </a:buClr>
              <a:buFont typeface="Arial" charset="0"/>
              <a:buChar char="–"/>
              <a:defRPr sz="2200">
                <a:solidFill>
                  <a:schemeClr val="bg1"/>
                </a:solidFill>
                <a:latin typeface="Arial"/>
                <a:ea typeface="ＭＳ Ｐゴシック" pitchFamily="34" charset="-128"/>
              </a:defRPr>
            </a:lvl2pPr>
            <a:lvl3pPr marL="1143000" indent="-228600" eaLnBrk="0" hangingPunct="0">
              <a:spcBef>
                <a:spcPct val="20000"/>
              </a:spcBef>
              <a:buClr>
                <a:srgbClr val="85B6F4"/>
              </a:buClr>
              <a:buFont typeface="Arial" charset="0"/>
              <a:buChar char="•"/>
              <a:defRPr sz="2200">
                <a:solidFill>
                  <a:schemeClr val="bg1"/>
                </a:solidFill>
                <a:latin typeface="Arial"/>
                <a:ea typeface="ＭＳ Ｐゴシック" pitchFamily="34" charset="-128"/>
              </a:defRPr>
            </a:lvl3pPr>
            <a:lvl4pPr marL="1600200" indent="-228600" eaLnBrk="0" hangingPunct="0">
              <a:spcBef>
                <a:spcPct val="20000"/>
              </a:spcBef>
              <a:buClr>
                <a:srgbClr val="85B6F4"/>
              </a:buClr>
              <a:buFont typeface="Arial" charset="0"/>
              <a:buChar char="–"/>
              <a:defRPr sz="2200">
                <a:solidFill>
                  <a:schemeClr val="bg1"/>
                </a:solidFill>
                <a:latin typeface="Arial"/>
                <a:ea typeface="ＭＳ Ｐゴシック" pitchFamily="34" charset="-128"/>
              </a:defRPr>
            </a:lvl4pPr>
            <a:lvl5pPr marL="2057400" indent="-228600" eaLnBrk="0" hangingPunct="0">
              <a:spcBef>
                <a:spcPct val="20000"/>
              </a:spcBef>
              <a:buClr>
                <a:srgbClr val="85B6F4"/>
              </a:buClr>
              <a:buFont typeface="Arial" charset="0"/>
              <a:buChar char="»"/>
              <a:defRPr sz="2200">
                <a:solidFill>
                  <a:schemeClr val="bg1"/>
                </a:solidFill>
                <a:latin typeface="Arial"/>
                <a:ea typeface="ＭＳ Ｐゴシック" pitchFamily="34" charset="-128"/>
              </a:defRPr>
            </a:lvl5pPr>
            <a:lvl6pPr marL="2514600" indent="-228600" eaLnBrk="0" fontAlgn="base" hangingPunct="0">
              <a:spcBef>
                <a:spcPct val="20000"/>
              </a:spcBef>
              <a:spcAft>
                <a:spcPct val="0"/>
              </a:spcAft>
              <a:buClr>
                <a:srgbClr val="85B6F4"/>
              </a:buClr>
              <a:buFont typeface="Arial" charset="0"/>
              <a:buChar char="»"/>
              <a:defRPr sz="2200">
                <a:solidFill>
                  <a:schemeClr val="bg1"/>
                </a:solidFill>
                <a:latin typeface="Arial"/>
                <a:ea typeface="ＭＳ Ｐゴシック" pitchFamily="34" charset="-128"/>
              </a:defRPr>
            </a:lvl6pPr>
            <a:lvl7pPr marL="2971800" indent="-228600" eaLnBrk="0" fontAlgn="base" hangingPunct="0">
              <a:spcBef>
                <a:spcPct val="20000"/>
              </a:spcBef>
              <a:spcAft>
                <a:spcPct val="0"/>
              </a:spcAft>
              <a:buClr>
                <a:srgbClr val="85B6F4"/>
              </a:buClr>
              <a:buFont typeface="Arial" charset="0"/>
              <a:buChar char="»"/>
              <a:defRPr sz="2200">
                <a:solidFill>
                  <a:schemeClr val="bg1"/>
                </a:solidFill>
                <a:latin typeface="Arial"/>
                <a:ea typeface="ＭＳ Ｐゴシック" pitchFamily="34" charset="-128"/>
              </a:defRPr>
            </a:lvl7pPr>
            <a:lvl8pPr marL="3429000" indent="-228600" eaLnBrk="0" fontAlgn="base" hangingPunct="0">
              <a:spcBef>
                <a:spcPct val="20000"/>
              </a:spcBef>
              <a:spcAft>
                <a:spcPct val="0"/>
              </a:spcAft>
              <a:buClr>
                <a:srgbClr val="85B6F4"/>
              </a:buClr>
              <a:buFont typeface="Arial" charset="0"/>
              <a:buChar char="»"/>
              <a:defRPr sz="2200">
                <a:solidFill>
                  <a:schemeClr val="bg1"/>
                </a:solidFill>
                <a:latin typeface="Arial"/>
                <a:ea typeface="ＭＳ Ｐゴシック" pitchFamily="34" charset="-128"/>
              </a:defRPr>
            </a:lvl8pPr>
            <a:lvl9pPr marL="3886200" indent="-228600" eaLnBrk="0" fontAlgn="base" hangingPunct="0">
              <a:spcBef>
                <a:spcPct val="20000"/>
              </a:spcBef>
              <a:spcAft>
                <a:spcPct val="0"/>
              </a:spcAft>
              <a:buClr>
                <a:srgbClr val="85B6F4"/>
              </a:buClr>
              <a:buFont typeface="Arial" charset="0"/>
              <a:buChar char="»"/>
              <a:defRPr sz="2200">
                <a:solidFill>
                  <a:schemeClr val="bg1"/>
                </a:solidFill>
                <a:latin typeface="Arial"/>
                <a:ea typeface="ＭＳ Ｐゴシック" pitchFamily="34" charset="-128"/>
              </a:defRPr>
            </a:lvl9pPr>
          </a:lstStyle>
          <a:p>
            <a:pPr eaLnBrk="1" hangingPunct="1">
              <a:spcBef>
                <a:spcPct val="0"/>
              </a:spcBef>
              <a:buClrTx/>
              <a:buFontTx/>
              <a:buNone/>
            </a:pPr>
            <a:r>
              <a:rPr lang="en-US" altLang="en-US" sz="1800" b="1" smtClean="0">
                <a:latin typeface="Calibri" pitchFamily="34" charset="0"/>
              </a:rPr>
              <a:t>William J. Kohler, </a:t>
            </a:r>
            <a:r>
              <a:rPr lang="en-US" altLang="en-US" sz="1800" b="1">
                <a:latin typeface="Calibri" pitchFamily="34" charset="0"/>
              </a:rPr>
              <a:t>Esq.</a:t>
            </a:r>
          </a:p>
          <a:p>
            <a:pPr eaLnBrk="1" hangingPunct="1">
              <a:spcBef>
                <a:spcPct val="0"/>
              </a:spcBef>
              <a:buClrTx/>
              <a:buFontTx/>
              <a:buNone/>
            </a:pPr>
            <a:r>
              <a:rPr lang="en-US" altLang="en-US" sz="1600">
                <a:latin typeface="Calibri" pitchFamily="34" charset="0"/>
              </a:rPr>
              <a:t>Dykema Gossett, PLLC</a:t>
            </a:r>
          </a:p>
          <a:p>
            <a:pPr eaLnBrk="1" hangingPunct="1">
              <a:spcBef>
                <a:spcPct val="0"/>
              </a:spcBef>
              <a:buClrTx/>
              <a:buFontTx/>
              <a:buNone/>
            </a:pPr>
            <a:r>
              <a:rPr lang="en-US" altLang="en-US" sz="1600" smtClean="0">
                <a:latin typeface="Calibri" pitchFamily="34" charset="0"/>
              </a:rPr>
              <a:t>400 Renaissance Center</a:t>
            </a:r>
            <a:endParaRPr lang="en-US" altLang="en-US" sz="1600">
              <a:latin typeface="Calibri" pitchFamily="34" charset="0"/>
            </a:endParaRPr>
          </a:p>
          <a:p>
            <a:pPr eaLnBrk="1" hangingPunct="1">
              <a:spcBef>
                <a:spcPct val="0"/>
              </a:spcBef>
              <a:buClrTx/>
              <a:buFontTx/>
              <a:buNone/>
            </a:pPr>
            <a:r>
              <a:rPr lang="en-US" altLang="en-US" sz="1600" smtClean="0">
                <a:latin typeface="Calibri" pitchFamily="34" charset="0"/>
              </a:rPr>
              <a:t>Detroit, </a:t>
            </a:r>
            <a:r>
              <a:rPr lang="en-US" altLang="en-US" sz="1600">
                <a:latin typeface="Calibri" pitchFamily="34" charset="0"/>
              </a:rPr>
              <a:t>MI  </a:t>
            </a:r>
            <a:r>
              <a:rPr lang="en-US" altLang="en-US" sz="1600" smtClean="0">
                <a:latin typeface="Calibri" pitchFamily="34" charset="0"/>
              </a:rPr>
              <a:t>48243</a:t>
            </a:r>
            <a:endParaRPr lang="en-US" altLang="en-US" sz="1600">
              <a:latin typeface="Calibri" pitchFamily="34" charset="0"/>
            </a:endParaRPr>
          </a:p>
          <a:p>
            <a:pPr eaLnBrk="1" hangingPunct="1">
              <a:spcBef>
                <a:spcPct val="0"/>
              </a:spcBef>
              <a:buClrTx/>
              <a:buFontTx/>
              <a:buNone/>
            </a:pPr>
            <a:r>
              <a:rPr lang="en-US" altLang="en-US" sz="1600">
                <a:latin typeface="Calibri" pitchFamily="34" charset="0"/>
              </a:rPr>
              <a:t>P: </a:t>
            </a:r>
            <a:r>
              <a:rPr lang="en-US" altLang="en-US" sz="1600" smtClean="0">
                <a:latin typeface="Calibri" pitchFamily="34" charset="0"/>
              </a:rPr>
              <a:t>313-568-6603</a:t>
            </a:r>
            <a:endParaRPr lang="en-US" altLang="en-US" sz="1600">
              <a:latin typeface="Calibri" pitchFamily="34" charset="0"/>
            </a:endParaRPr>
          </a:p>
          <a:p>
            <a:pPr eaLnBrk="1" hangingPunct="1">
              <a:spcBef>
                <a:spcPct val="0"/>
              </a:spcBef>
              <a:buClrTx/>
              <a:buFontTx/>
              <a:buNone/>
            </a:pPr>
            <a:r>
              <a:rPr lang="en-US" altLang="en-US" sz="1600">
                <a:latin typeface="Calibri" pitchFamily="34" charset="0"/>
              </a:rPr>
              <a:t>E: </a:t>
            </a:r>
            <a:r>
              <a:rPr lang="en-US" altLang="en-US" sz="1600" smtClean="0">
                <a:latin typeface="Calibri" pitchFamily="34" charset="0"/>
              </a:rPr>
              <a:t>wkohler@dykema.com</a:t>
            </a:r>
            <a:endParaRPr lang="en-US" altLang="en-US" sz="1600">
              <a:latin typeface="Calibri" pitchFamily="34" charset="0"/>
            </a:endParaRPr>
          </a:p>
        </p:txBody>
      </p:sp>
      <p:pic>
        <p:nvPicPr>
          <p:cNvPr id="2" name="Picture 1"/>
          <p:cNvPicPr preferRelativeResize="0"/>
          <p:nvPr/>
        </p:nvPicPr>
        <p:blipFill>
          <a:blip r:embed="rId3">
            <a:extLst>
              <a:ext uri="{28A0092B-C50C-407E-A947-70E740481C1C}">
                <a14:useLocalDpi xmlns:a14="http://schemas.microsoft.com/office/drawing/2010/main" val="0"/>
              </a:ext>
            </a:extLst>
          </a:blip>
          <a:srcRect l="10191" r="21161" b="-644"/>
          <a:stretch>
            <a:fillRect/>
          </a:stretch>
        </p:blipFill>
        <p:spPr>
          <a:xfrm>
            <a:off x="609600" y="1378584"/>
            <a:ext cx="1673352" cy="2093976"/>
          </a:xfrm>
          <a:prstGeom prst="rect">
            <a:avLst/>
          </a:prstGeo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14862871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Publications</a:t>
            </a:r>
            <a:endParaRPr lang="en-US"/>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80572" y="1681163"/>
            <a:ext cx="3077580" cy="4033837"/>
          </a:xfrm>
          <a:effectLst>
            <a:outerShdw blurRad="292100" dist="139700" dir="2700000" algn="tl" rotWithShape="0">
              <a:prstClr val="black">
                <a:alpha val="65000"/>
              </a:prst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24450" y="1981200"/>
            <a:ext cx="3181350" cy="417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53000" y="2514600"/>
            <a:ext cx="325148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texasceomagazine.com/wp-content/uploads/TexasCEO_logo.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953000" y="1733549"/>
            <a:ext cx="3000375" cy="8572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57800" y="4075093"/>
            <a:ext cx="2895600" cy="646331"/>
          </a:xfrm>
          <a:prstGeom prst="rect">
            <a:avLst/>
          </a:prstGeom>
        </p:spPr>
        <p:txBody>
          <a:bodyPr wrap="square">
            <a:spAutoFit/>
          </a:bodyPr>
          <a:lstStyle/>
          <a:p>
            <a:pPr algn="r"/>
            <a:r>
              <a:rPr lang="en-US" sz="1200" b="1">
                <a:solidFill>
                  <a:schemeClr val="bg1"/>
                </a:solidFill>
              </a:rPr>
              <a:t>EVOLVING BUSINESS AND LEGAL ISSUES IN ARTIFICIAL INTELLIGENCE, BIG DATA AND THE INTERNET OF THINGS</a:t>
            </a:r>
            <a:endParaRPr lang="en-US" sz="1200">
              <a:solidFill>
                <a:schemeClr val="bg1"/>
              </a:solidFill>
            </a:endParaRPr>
          </a:p>
        </p:txBody>
      </p:sp>
      <p:sp>
        <p:nvSpPr>
          <p:cNvPr id="6" name="Rectangle 5"/>
          <p:cNvSpPr/>
          <p:nvPr/>
        </p:nvSpPr>
        <p:spPr>
          <a:xfrm>
            <a:off x="4724400" y="1600200"/>
            <a:ext cx="3733800" cy="4495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4435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Autonomous and Connected Vehicle </a:t>
            </a:r>
            <a:r>
              <a:rPr lang="en-US" smtClean="0"/>
              <a:t>Practice</a:t>
            </a:r>
            <a:endParaRPr lang="en-US" altLang="en-US" smtClean="0">
              <a:ea typeface="ＭＳ Ｐゴシック" pitchFamily="34" charset="-128"/>
            </a:endParaRPr>
          </a:p>
        </p:txBody>
      </p:sp>
      <p:sp>
        <p:nvSpPr>
          <p:cNvPr id="22531" name="Content Placeholder 2"/>
          <p:cNvSpPr>
            <a:spLocks noGrp="1"/>
          </p:cNvSpPr>
          <p:nvPr>
            <p:ph idx="1"/>
          </p:nvPr>
        </p:nvSpPr>
        <p:spPr/>
        <p:txBody>
          <a:bodyPr/>
          <a:lstStyle/>
          <a:p>
            <a:pPr marL="0" indent="0" algn="just">
              <a:buNone/>
            </a:pPr>
            <a:r>
              <a:rPr lang="en-US"/>
              <a:t>Dykema’s nationally recognized Autonomous and Connected Vehicle Team understands the complexities of advanced automotive technologies. Our lawyers are at the forefront of these emerging technologies, and are already helping clients navigate the difficult legal challenges and opportunities that automated vehicles present. The following is a summary of our capabilities and recent experiences involving the transformation of transportation</a:t>
            </a:r>
            <a:r>
              <a:rPr lang="en-US" smtClean="0"/>
              <a:t>.</a:t>
            </a:r>
          </a:p>
          <a:p>
            <a:pPr marL="0" indent="0" algn="just">
              <a:buNone/>
            </a:pPr>
            <a:endParaRPr lang="en-US" sz="2400"/>
          </a:p>
          <a:p>
            <a:pPr marL="0" indent="0" algn="just">
              <a:buNone/>
            </a:pPr>
            <a:endParaRPr lang="en-US" sz="2400"/>
          </a:p>
        </p:txBody>
      </p:sp>
    </p:spTree>
    <p:extLst>
      <p:ext uri="{BB962C8B-B14F-4D97-AF65-F5344CB8AC3E}">
        <p14:creationId xmlns:p14="http://schemas.microsoft.com/office/powerpoint/2010/main" val="3716552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 Department of Transportation/NHTSA</a:t>
            </a:r>
            <a:endParaRPr lang="en-US"/>
          </a:p>
        </p:txBody>
      </p:sp>
      <p:sp>
        <p:nvSpPr>
          <p:cNvPr id="3" name="Content Placeholder 2"/>
          <p:cNvSpPr>
            <a:spLocks noGrp="1"/>
          </p:cNvSpPr>
          <p:nvPr>
            <p:ph idx="1"/>
          </p:nvPr>
        </p:nvSpPr>
        <p:spPr/>
        <p:txBody>
          <a:bodyPr/>
          <a:lstStyle/>
          <a:p>
            <a:r>
              <a:rPr lang="en-US" sz="2000" smtClean="0"/>
              <a:t>The </a:t>
            </a:r>
            <a:r>
              <a:rPr lang="en-US" sz="2000"/>
              <a:t>U.S. Department of Transportation (</a:t>
            </a:r>
            <a:r>
              <a:rPr lang="en-US" sz="2000" smtClean="0"/>
              <a:t>DOT) </a:t>
            </a:r>
            <a:r>
              <a:rPr lang="en-US" sz="2000"/>
              <a:t>oversees </a:t>
            </a:r>
            <a:r>
              <a:rPr lang="en-US" sz="2000" smtClean="0"/>
              <a:t>NHTSA</a:t>
            </a:r>
          </a:p>
          <a:p>
            <a:endParaRPr lang="en-US" sz="2000" smtClean="0"/>
          </a:p>
          <a:p>
            <a:r>
              <a:rPr lang="en-US" sz="2000" smtClean="0"/>
              <a:t>NHTSA was established and given limited powers </a:t>
            </a:r>
            <a:r>
              <a:rPr lang="en-US" sz="2000"/>
              <a:t>by the Highway Safety Act of </a:t>
            </a:r>
            <a:r>
              <a:rPr lang="en-US" sz="2000" smtClean="0"/>
              <a:t>1970</a:t>
            </a:r>
          </a:p>
          <a:p>
            <a:endParaRPr lang="en-US" sz="2000" smtClean="0"/>
          </a:p>
          <a:p>
            <a:r>
              <a:rPr lang="en-US" sz="2000" smtClean="0"/>
              <a:t>NHTSA’s </a:t>
            </a:r>
            <a:r>
              <a:rPr lang="en-US" sz="2000"/>
              <a:t>essential function is to maximize highway </a:t>
            </a:r>
            <a:r>
              <a:rPr lang="en-US" sz="2000" smtClean="0"/>
              <a:t>safety</a:t>
            </a:r>
          </a:p>
          <a:p>
            <a:endParaRPr lang="en-US" sz="2000" smtClean="0"/>
          </a:p>
          <a:p>
            <a:r>
              <a:rPr lang="en-US" sz="2000" smtClean="0"/>
              <a:t>Mission: “</a:t>
            </a:r>
            <a:r>
              <a:rPr lang="en-US" sz="2000"/>
              <a:t>to save lives, prevent injuries, and reduce economic costs due to road traffic crashes,” and as to “achiev[e] the highest standards of excellence in motor vehicle and highway safety</a:t>
            </a:r>
            <a:r>
              <a:rPr lang="en-US" sz="2000" smtClean="0"/>
              <a:t>.”</a:t>
            </a:r>
            <a:endParaRPr lang="en-US" sz="2000"/>
          </a:p>
        </p:txBody>
      </p:sp>
    </p:spTree>
    <p:extLst>
      <p:ext uri="{BB962C8B-B14F-4D97-AF65-F5344CB8AC3E}">
        <p14:creationId xmlns:p14="http://schemas.microsoft.com/office/powerpoint/2010/main" val="3947544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 Department of Transportation/NHTSA</a:t>
            </a:r>
          </a:p>
        </p:txBody>
      </p:sp>
      <p:sp>
        <p:nvSpPr>
          <p:cNvPr id="3" name="Content Placeholder 2"/>
          <p:cNvSpPr>
            <a:spLocks noGrp="1"/>
          </p:cNvSpPr>
          <p:nvPr>
            <p:ph idx="1"/>
          </p:nvPr>
        </p:nvSpPr>
        <p:spPr/>
        <p:txBody>
          <a:bodyPr/>
          <a:lstStyle/>
          <a:p>
            <a:r>
              <a:rPr lang="en-US" sz="2000" smtClean="0"/>
              <a:t>NHTSA’s powers: </a:t>
            </a:r>
            <a:endParaRPr lang="en-US" sz="2000"/>
          </a:p>
          <a:p>
            <a:pPr lvl="1"/>
            <a:r>
              <a:rPr lang="en-US" sz="1800"/>
              <a:t>Establish vehicle safety standards for new motor vehicles and motor vehicle equipment. </a:t>
            </a:r>
          </a:p>
          <a:p>
            <a:pPr lvl="1"/>
            <a:r>
              <a:rPr lang="en-US" sz="1800"/>
              <a:t>Require the recall and remedy of vehicles and equipment that do not comply with standards. </a:t>
            </a:r>
          </a:p>
          <a:p>
            <a:pPr lvl="1"/>
            <a:r>
              <a:rPr lang="en-US" sz="1800"/>
              <a:t>Conduct investigations into safety defects. </a:t>
            </a:r>
          </a:p>
          <a:p>
            <a:pPr lvl="1"/>
            <a:r>
              <a:rPr lang="en-US" sz="1800"/>
              <a:t>Require the recall and remedy of motor vehicles and motor vehicle equipment determined to have a safety defect</a:t>
            </a:r>
            <a:r>
              <a:rPr lang="en-US" sz="1800" smtClean="0"/>
              <a:t>.</a:t>
            </a:r>
          </a:p>
          <a:p>
            <a:pPr lvl="1"/>
            <a:endParaRPr lang="en-US" sz="1600"/>
          </a:p>
          <a:p>
            <a:r>
              <a:rPr lang="en-US" sz="2000" smtClean="0"/>
              <a:t>NHTSA has </a:t>
            </a:r>
            <a:r>
              <a:rPr lang="en-US" sz="2000"/>
              <a:t>announced its interest in regulating autonomous vehicles, as well as its willingness to advance and support the wide adoption of related technology. </a:t>
            </a:r>
            <a:endParaRPr lang="en-US" sz="2000" smtClean="0"/>
          </a:p>
          <a:p>
            <a:pPr marL="0" indent="0">
              <a:buNone/>
            </a:pPr>
            <a:r>
              <a:rPr lang="en-US" sz="2000" u="sng" smtClean="0"/>
              <a:t> </a:t>
            </a:r>
            <a:endParaRPr lang="en-US" sz="2000" u="sng"/>
          </a:p>
        </p:txBody>
      </p:sp>
    </p:spTree>
    <p:extLst>
      <p:ext uri="{BB962C8B-B14F-4D97-AF65-F5344CB8AC3E}">
        <p14:creationId xmlns:p14="http://schemas.microsoft.com/office/powerpoint/2010/main" val="580246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 Department of Transportation/NHTSA</a:t>
            </a:r>
          </a:p>
        </p:txBody>
      </p:sp>
      <p:sp>
        <p:nvSpPr>
          <p:cNvPr id="3" name="Content Placeholder 2"/>
          <p:cNvSpPr>
            <a:spLocks noGrp="1"/>
          </p:cNvSpPr>
          <p:nvPr>
            <p:ph idx="1"/>
          </p:nvPr>
        </p:nvSpPr>
        <p:spPr/>
        <p:txBody>
          <a:bodyPr/>
          <a:lstStyle/>
          <a:p>
            <a:r>
              <a:rPr lang="en-US" altLang="en-US" sz="2000"/>
              <a:t>Generally, NHTSA/FMCSA safety regulations preempt any conflicting state regulation</a:t>
            </a:r>
          </a:p>
          <a:p>
            <a:pPr lvl="1"/>
            <a:r>
              <a:rPr lang="en-US" altLang="en-US" sz="1800"/>
              <a:t>States may issue supplemental regulations if not in conflict with federal standards  </a:t>
            </a:r>
          </a:p>
          <a:p>
            <a:pPr lvl="1"/>
            <a:r>
              <a:rPr lang="en-US" altLang="en-US" sz="1800"/>
              <a:t>State </a:t>
            </a:r>
            <a:r>
              <a:rPr lang="en-US" altLang="en-US" sz="1800" smtClean="0"/>
              <a:t>regulations </a:t>
            </a:r>
            <a:r>
              <a:rPr lang="en-US" altLang="en-US" sz="1800"/>
              <a:t>mainly focused on vehicle use (e.g., operator licensing and restrictions, safety inspections, vehicle registration</a:t>
            </a:r>
            <a:r>
              <a:rPr lang="en-US" altLang="en-US" sz="1800" smtClean="0"/>
              <a:t>)</a:t>
            </a:r>
          </a:p>
          <a:p>
            <a:pPr lvl="1"/>
            <a:endParaRPr lang="en-US" altLang="en-US" sz="1600" smtClean="0"/>
          </a:p>
          <a:p>
            <a:r>
              <a:rPr lang="en-US" altLang="en-US" sz="2000"/>
              <a:t>Federal Motor Carrier Safety Association (FMCSA)</a:t>
            </a:r>
          </a:p>
          <a:p>
            <a:pPr lvl="1"/>
            <a:r>
              <a:rPr lang="en-US" altLang="en-US" sz="1800"/>
              <a:t>Incorporation of NHTSA safety regulations plus specialized equipment regulations for commercial vehicles and operator requirements</a:t>
            </a:r>
          </a:p>
          <a:p>
            <a:pPr lvl="1"/>
            <a:r>
              <a:rPr lang="en-US" altLang="en-US" sz="1800" i="1"/>
              <a:t>Unlike</a:t>
            </a:r>
            <a:r>
              <a:rPr lang="en-US" altLang="en-US" sz="1800"/>
              <a:t> NHTSA and passenger vehicles, FMCSA may regulate operation of vehicles through commercial driver regulations (e.g., hours of operation; substance abuse; cell phone restriction rule; video display prohibition)</a:t>
            </a:r>
          </a:p>
          <a:p>
            <a:pPr lvl="1"/>
            <a:endParaRPr lang="en-US" altLang="en-US" sz="1600" smtClean="0"/>
          </a:p>
        </p:txBody>
      </p:sp>
    </p:spTree>
    <p:extLst>
      <p:ext uri="{BB962C8B-B14F-4D97-AF65-F5344CB8AC3E}">
        <p14:creationId xmlns:p14="http://schemas.microsoft.com/office/powerpoint/2010/main" val="27571384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ea typeface="ＭＳ Ｐゴシック" pitchFamily="34" charset="-128"/>
              </a:rPr>
              <a:t>New Federal Automated Vehicles Policy</a:t>
            </a:r>
          </a:p>
        </p:txBody>
      </p:sp>
      <p:sp>
        <p:nvSpPr>
          <p:cNvPr id="37891" name="Content Placeholder 2"/>
          <p:cNvSpPr>
            <a:spLocks noGrp="1"/>
          </p:cNvSpPr>
          <p:nvPr>
            <p:ph idx="1"/>
          </p:nvPr>
        </p:nvSpPr>
        <p:spPr/>
        <p:txBody>
          <a:bodyPr/>
          <a:lstStyle/>
          <a:p>
            <a:pPr algn="just" eaLnBrk="1" hangingPunct="1">
              <a:buFont typeface="Arial" panose="020B0604020202020204" pitchFamily="34" charset="0"/>
              <a:buChar char="•"/>
              <a:defRPr/>
            </a:pPr>
            <a:r>
              <a:rPr lang="en-US" altLang="en-US" sz="2000" smtClean="0">
                <a:ea typeface="ＭＳ Ｐゴシック" pitchFamily="34" charset="-128"/>
              </a:rPr>
              <a:t>The U.S. Department of Transportation issued its Federal Automated Vehicles Policy on September 20, 2016, pertaining to both highly automated vehicles and lesser-automated vehicles</a:t>
            </a:r>
          </a:p>
          <a:p>
            <a:pPr algn="just" eaLnBrk="1" hangingPunct="1">
              <a:buFont typeface="Arial" panose="020B0604020202020204" pitchFamily="34" charset="0"/>
              <a:buChar char="•"/>
              <a:defRPr/>
            </a:pPr>
            <a:endParaRPr lang="en-US" altLang="en-US" sz="2000">
              <a:ea typeface="ＭＳ Ｐゴシック" pitchFamily="34" charset="-128"/>
            </a:endParaRPr>
          </a:p>
          <a:p>
            <a:pPr algn="just" eaLnBrk="1" hangingPunct="1">
              <a:buFont typeface="Arial" panose="020B0604020202020204" pitchFamily="34" charset="0"/>
              <a:buChar char="•"/>
              <a:defRPr/>
            </a:pPr>
            <a:r>
              <a:rPr lang="en-US" altLang="en-US" sz="2000" smtClean="0">
                <a:ea typeface="ＭＳ Ｐゴシック" pitchFamily="34" charset="-128"/>
              </a:rPr>
              <a:t>The policy was issued as agency guidance rather than rules, but it is likely going to be influential in shaping new state laws</a:t>
            </a:r>
          </a:p>
          <a:p>
            <a:pPr algn="just" eaLnBrk="1" hangingPunct="1">
              <a:buFont typeface="Arial" panose="020B0604020202020204" pitchFamily="34" charset="0"/>
              <a:buChar char="•"/>
              <a:defRPr/>
            </a:pPr>
            <a:endParaRPr lang="en-US" altLang="en-US" sz="2000" smtClean="0">
              <a:ea typeface="ＭＳ Ｐゴシック" pitchFamily="34" charset="-128"/>
            </a:endParaRPr>
          </a:p>
          <a:p>
            <a:pPr algn="just"/>
            <a:r>
              <a:rPr lang="en-US" altLang="en-US" sz="2000">
                <a:ea typeface="ＭＳ Ｐゴシック" pitchFamily="34" charset="-128"/>
              </a:rPr>
              <a:t>The policy </a:t>
            </a:r>
            <a:r>
              <a:rPr lang="en-US" altLang="en-US" sz="2000" smtClean="0">
                <a:ea typeface="ＭＳ Ｐゴシック" pitchFamily="34" charset="-128"/>
              </a:rPr>
              <a:t>advises </a:t>
            </a:r>
            <a:r>
              <a:rPr lang="en-US" altLang="en-US" sz="2000">
                <a:ea typeface="ＭＳ Ｐゴシック" pitchFamily="34" charset="-128"/>
              </a:rPr>
              <a:t>that NHTSA will investigate any safety concern associated with highly automated vehicles and exercise its enforcement authority to the fullest extent</a:t>
            </a:r>
          </a:p>
          <a:p>
            <a:pPr algn="just" eaLnBrk="1" hangingPunct="1">
              <a:buFont typeface="Arial" panose="020B0604020202020204" pitchFamily="34" charset="0"/>
              <a:buChar char="•"/>
              <a:defRPr/>
            </a:pPr>
            <a:endParaRPr lang="en-US" altLang="en-US" sz="2000" smtClean="0">
              <a:ea typeface="ＭＳ Ｐゴシック" pitchFamily="34" charset="-128"/>
            </a:endParaRPr>
          </a:p>
        </p:txBody>
      </p:sp>
    </p:spTree>
    <p:extLst>
      <p:ext uri="{BB962C8B-B14F-4D97-AF65-F5344CB8AC3E}">
        <p14:creationId xmlns:p14="http://schemas.microsoft.com/office/powerpoint/2010/main" val="197746114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1.27"/>
  <p:tag name="AS_TITLE" val="Aspose.Slides for .NET 4.0"/>
  <p:tag name="AS_VERSION" val="15.10.0.0"/>
</p:tagLst>
</file>

<file path=ppt/theme/theme1.xml><?xml version="1.0" encoding="utf-8"?>
<a:theme xmlns:a="http://schemas.openxmlformats.org/drawingml/2006/main" name="Marke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FD797B-05A0-402C-A969-F1C2D50C0947}"/>
</file>

<file path=customXml/itemProps2.xml><?xml version="1.0" encoding="utf-8"?>
<ds:datastoreItem xmlns:ds="http://schemas.openxmlformats.org/officeDocument/2006/customXml" ds:itemID="{63F902A6-0B97-45B3-A937-7490958EF47A}"/>
</file>

<file path=customXml/itemProps3.xml><?xml version="1.0" encoding="utf-8"?>
<ds:datastoreItem xmlns:ds="http://schemas.openxmlformats.org/officeDocument/2006/customXml" ds:itemID="{732E805B-DD4A-433A-9C31-ADFAC91D3FB3}"/>
</file>

<file path=docProps/app.xml><?xml version="1.0" encoding="utf-8"?>
<Properties xmlns="http://schemas.openxmlformats.org/officeDocument/2006/extended-properties" xmlns:vt="http://schemas.openxmlformats.org/officeDocument/2006/docPropsVTypes">
  <Template/>
  <TotalTime>0</TotalTime>
  <Words>4089</Words>
  <Application>Microsoft Office PowerPoint</Application>
  <PresentationFormat>On-screen Show (4:3)</PresentationFormat>
  <Paragraphs>290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ＭＳ Ｐゴシック</vt:lpstr>
      <vt:lpstr>Arial</vt:lpstr>
      <vt:lpstr>Calibri</vt:lpstr>
      <vt:lpstr>Wingdings</vt:lpstr>
      <vt:lpstr>Marketing</vt:lpstr>
      <vt:lpstr>New Frontiers in Autonomous and Connected Vehicle Policy</vt:lpstr>
      <vt:lpstr>Presentation Outline</vt:lpstr>
      <vt:lpstr>PowerPoint Presentation</vt:lpstr>
      <vt:lpstr>Publications</vt:lpstr>
      <vt:lpstr>Autonomous and Connected Vehicle Practice</vt:lpstr>
      <vt:lpstr>U.S. Department of Transportation/NHTSA</vt:lpstr>
      <vt:lpstr>U.S. Department of Transportation/NHTSA</vt:lpstr>
      <vt:lpstr>U.S. Department of Transportation/NHTSA</vt:lpstr>
      <vt:lpstr>New Federal Automated Vehicles Policy</vt:lpstr>
      <vt:lpstr>New Federal Automated Vehicles Policy Safety Assessment Requirement</vt:lpstr>
      <vt:lpstr>New Federal Automated Vehicles Policy New and Existing NHTSA Powers</vt:lpstr>
      <vt:lpstr>New Federal Automated Vehicles Policy State Policy Recommendations</vt:lpstr>
      <vt:lpstr>New Federal Automated Vehicles Policy In Summation</vt:lpstr>
      <vt:lpstr>Michigan AV Legislation</vt:lpstr>
      <vt:lpstr>Michigan AV Legislation</vt:lpstr>
      <vt:lpstr>Michigan AV Legislation</vt:lpstr>
      <vt:lpstr>California Proposed AV Regulations</vt:lpstr>
      <vt:lpstr>California Proposed AV Regulations</vt:lpstr>
      <vt:lpstr>California Proposed AV Regulations</vt:lpstr>
      <vt:lpstr>Texas Proposed AV Law</vt:lpstr>
      <vt:lpstr>Other States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modified xsi:type="dcterms:W3CDTF">2017-03-21T13:41:54Z</dcterms:modified>
</cp:coreProperties>
</file>