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4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diagrams/quickStyle3.xml" ContentType="application/vnd.openxmlformats-officedocument.drawingml.diagramStyle+xml"/>
  <Override PartName="/ppt/theme/theme2.xml" ContentType="application/vnd.openxmlformats-officedocument.theme+xml"/>
  <Override PartName="/ppt/diagrams/layout1.xml" ContentType="application/vnd.openxmlformats-officedocument.drawingml.diagramLayout+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theme/themeOverride1.xml" ContentType="application/vnd.openxmlformats-officedocument.themeOverrid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commentAuthors.xml" ContentType="application/vnd.openxmlformats-officedocument.presentationml.commentAuthors+xml"/>
  <Override PartName="/ppt/diagrams/colors3.xml" ContentType="application/vnd.openxmlformats-officedocument.drawingml.diagramColors+xml"/>
  <Override PartName="/ppt/diagrams/drawing3.xml" ContentType="application/vnd.ms-office.drawingml.diagramDrawing+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0"/>
  </p:notesMasterIdLst>
  <p:handoutMasterIdLst>
    <p:handoutMasterId r:id="rId51"/>
  </p:handoutMasterIdLst>
  <p:sldIdLst>
    <p:sldId id="310" r:id="rId2"/>
    <p:sldId id="613" r:id="rId3"/>
    <p:sldId id="625" r:id="rId4"/>
    <p:sldId id="614" r:id="rId5"/>
    <p:sldId id="615" r:id="rId6"/>
    <p:sldId id="616" r:id="rId7"/>
    <p:sldId id="617" r:id="rId8"/>
    <p:sldId id="631" r:id="rId9"/>
    <p:sldId id="618" r:id="rId10"/>
    <p:sldId id="502" r:id="rId11"/>
    <p:sldId id="626" r:id="rId12"/>
    <p:sldId id="627" r:id="rId13"/>
    <p:sldId id="564" r:id="rId14"/>
    <p:sldId id="539" r:id="rId15"/>
    <p:sldId id="457" r:id="rId16"/>
    <p:sldId id="578" r:id="rId17"/>
    <p:sldId id="576" r:id="rId18"/>
    <p:sldId id="577" r:id="rId19"/>
    <p:sldId id="571" r:id="rId20"/>
    <p:sldId id="566" r:id="rId21"/>
    <p:sldId id="567" r:id="rId22"/>
    <p:sldId id="568" r:id="rId23"/>
    <p:sldId id="575" r:id="rId24"/>
    <p:sldId id="550" r:id="rId25"/>
    <p:sldId id="551" r:id="rId26"/>
    <p:sldId id="623" r:id="rId27"/>
    <p:sldId id="549" r:id="rId28"/>
    <p:sldId id="624" r:id="rId29"/>
    <p:sldId id="519" r:id="rId30"/>
    <p:sldId id="547" r:id="rId31"/>
    <p:sldId id="628" r:id="rId32"/>
    <p:sldId id="594" r:id="rId33"/>
    <p:sldId id="595" r:id="rId34"/>
    <p:sldId id="596" r:id="rId35"/>
    <p:sldId id="597" r:id="rId36"/>
    <p:sldId id="598" r:id="rId37"/>
    <p:sldId id="599" r:id="rId38"/>
    <p:sldId id="619" r:id="rId39"/>
    <p:sldId id="621" r:id="rId40"/>
    <p:sldId id="620" r:id="rId41"/>
    <p:sldId id="622" r:id="rId42"/>
    <p:sldId id="600" r:id="rId43"/>
    <p:sldId id="601" r:id="rId44"/>
    <p:sldId id="602" r:id="rId45"/>
    <p:sldId id="603" r:id="rId46"/>
    <p:sldId id="630" r:id="rId47"/>
    <p:sldId id="629" r:id="rId48"/>
    <p:sldId id="604" r:id="rId4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hlberg, Dana" initials="W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318"/>
    <a:srgbClr val="1F497D"/>
    <a:srgbClr val="E69232"/>
    <a:srgbClr val="BC109B"/>
    <a:srgbClr val="EF4A4E"/>
    <a:srgbClr val="FFFFFF"/>
    <a:srgbClr val="0B5C9E"/>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3" autoAdjust="0"/>
    <p:restoredTop sz="99872" autoAdjust="0"/>
  </p:normalViewPr>
  <p:slideViewPr>
    <p:cSldViewPr>
      <p:cViewPr varScale="1">
        <p:scale>
          <a:sx n="107" d="100"/>
          <a:sy n="107" d="100"/>
        </p:scale>
        <p:origin x="96" y="120"/>
      </p:cViewPr>
      <p:guideLst>
        <p:guide orient="horz" pos="2160"/>
        <p:guide pos="2880"/>
      </p:guideLst>
    </p:cSldViewPr>
  </p:slideViewPr>
  <p:outlineViewPr>
    <p:cViewPr>
      <p:scale>
        <a:sx n="33" d="100"/>
        <a:sy n="33" d="100"/>
      </p:scale>
      <p:origin x="42" y="118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F4FCBE-0A94-4858-A527-1355C8F0D27B}" type="doc">
      <dgm:prSet loTypeId="urn:microsoft.com/office/officeart/2009/3/layout/IncreasingArrowsProcess" loCatId="process" qsTypeId="urn:microsoft.com/office/officeart/2005/8/quickstyle/3d2" qsCatId="3D" csTypeId="urn:microsoft.com/office/officeart/2005/8/colors/accent1_4" csCatId="accent1" phldr="0"/>
      <dgm:spPr/>
      <dgm:t>
        <a:bodyPr/>
        <a:lstStyle/>
        <a:p>
          <a:endParaRPr lang="en-US"/>
        </a:p>
      </dgm:t>
    </dgm:pt>
    <dgm:pt modelId="{356FDB9E-5EC4-4A5F-B1F4-C8108438535A}" type="pres">
      <dgm:prSet presAssocID="{BDF4FCBE-0A94-4858-A527-1355C8F0D27B}" presName="Name0" presStyleCnt="0">
        <dgm:presLayoutVars>
          <dgm:chMax val="5"/>
          <dgm:chPref val="5"/>
          <dgm:dir/>
          <dgm:animLvl val="lvl"/>
        </dgm:presLayoutVars>
      </dgm:prSet>
      <dgm:spPr/>
      <dgm:t>
        <a:bodyPr/>
        <a:lstStyle/>
        <a:p>
          <a:endParaRPr lang="en-US"/>
        </a:p>
      </dgm:t>
    </dgm:pt>
  </dgm:ptLst>
  <dgm:cxnLst>
    <dgm:cxn modelId="{253B412C-4FD4-440D-93C4-614A9CA0EB9F}" type="presOf" srcId="{BDF4FCBE-0A94-4858-A527-1355C8F0D27B}" destId="{356FDB9E-5EC4-4A5F-B1F4-C8108438535A}" srcOrd="0"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0D6448-A5B6-4136-B612-CC24FE5EF6C3}"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4ECF869F-9609-4F1F-9797-9143BD4AF49F}">
      <dgm:prSet phldrT="[Text]"/>
      <dgm:spPr/>
      <dgm:t>
        <a:bodyPr/>
        <a:lstStyle/>
        <a:p>
          <a:r>
            <a:rPr lang="en-US" b="1" dirty="0" smtClean="0">
              <a:solidFill>
                <a:schemeClr val="accent1">
                  <a:lumMod val="75000"/>
                </a:schemeClr>
              </a:solidFill>
            </a:rPr>
            <a:t>Firewall RFP drafting</a:t>
          </a:r>
          <a:r>
            <a:rPr lang="en-US" dirty="0" smtClean="0">
              <a:solidFill>
                <a:schemeClr val="accent1">
                  <a:lumMod val="75000"/>
                </a:schemeClr>
              </a:solidFill>
            </a:rPr>
            <a:t>-worked with industry experts and MN.IT to develop detailed proposal-</a:t>
          </a:r>
          <a:r>
            <a:rPr lang="en-US" b="1" dirty="0" smtClean="0">
              <a:solidFill>
                <a:schemeClr val="accent1">
                  <a:lumMod val="75000"/>
                </a:schemeClr>
              </a:solidFill>
            </a:rPr>
            <a:t>48 sites in initial phase.</a:t>
          </a:r>
          <a:endParaRPr lang="en-US" b="1" dirty="0">
            <a:solidFill>
              <a:schemeClr val="accent1">
                <a:lumMod val="75000"/>
              </a:schemeClr>
            </a:solidFill>
          </a:endParaRPr>
        </a:p>
      </dgm:t>
    </dgm:pt>
    <dgm:pt modelId="{2C0DC3A8-C87B-44F0-9253-B502B0B1D748}" type="parTrans" cxnId="{F6858380-9484-4CD9-A587-616AFD9725F4}">
      <dgm:prSet/>
      <dgm:spPr/>
      <dgm:t>
        <a:bodyPr/>
        <a:lstStyle/>
        <a:p>
          <a:endParaRPr lang="en-US"/>
        </a:p>
      </dgm:t>
    </dgm:pt>
    <dgm:pt modelId="{90CB6320-733B-4378-992E-4190F2D80E42}" type="sibTrans" cxnId="{F6858380-9484-4CD9-A587-616AFD9725F4}">
      <dgm:prSet/>
      <dgm:spPr/>
      <dgm:t>
        <a:bodyPr/>
        <a:lstStyle/>
        <a:p>
          <a:endParaRPr lang="en-US"/>
        </a:p>
      </dgm:t>
    </dgm:pt>
    <dgm:pt modelId="{C6885A02-41FB-486B-B1B5-163024121F67}">
      <dgm:prSet phldrT="[Text]"/>
      <dgm:spPr>
        <a:solidFill>
          <a:schemeClr val="accent2">
            <a:lumMod val="75000"/>
          </a:schemeClr>
        </a:solidFill>
      </dgm:spPr>
      <dgm:t>
        <a:bodyPr/>
        <a:lstStyle/>
        <a:p>
          <a:r>
            <a:rPr lang="en-US" dirty="0" smtClean="0"/>
            <a:t>Jun 17-Dec 17</a:t>
          </a:r>
          <a:endParaRPr lang="en-US" dirty="0"/>
        </a:p>
      </dgm:t>
    </dgm:pt>
    <dgm:pt modelId="{4F373884-CFCF-4FDE-98C5-219F0F68E9E4}" type="parTrans" cxnId="{5D80D6CA-8C33-400D-9EA0-720769029654}">
      <dgm:prSet/>
      <dgm:spPr/>
      <dgm:t>
        <a:bodyPr/>
        <a:lstStyle/>
        <a:p>
          <a:endParaRPr lang="en-US"/>
        </a:p>
      </dgm:t>
    </dgm:pt>
    <dgm:pt modelId="{8C95898F-CC47-4D7F-8B80-0DE56E87D0D4}" type="sibTrans" cxnId="{5D80D6CA-8C33-400D-9EA0-720769029654}">
      <dgm:prSet/>
      <dgm:spPr/>
      <dgm:t>
        <a:bodyPr/>
        <a:lstStyle/>
        <a:p>
          <a:endParaRPr lang="en-US"/>
        </a:p>
      </dgm:t>
    </dgm:pt>
    <dgm:pt modelId="{E483A76F-ED7C-4903-99E6-882A81E05BBA}">
      <dgm:prSet phldrT="[Text]"/>
      <dgm:spPr/>
      <dgm:t>
        <a:bodyPr/>
        <a:lstStyle/>
        <a:p>
          <a:r>
            <a:rPr lang="en-US" b="1" dirty="0" smtClean="0">
              <a:solidFill>
                <a:schemeClr val="accent1">
                  <a:lumMod val="75000"/>
                </a:schemeClr>
              </a:solidFill>
            </a:rPr>
            <a:t>Firewall program implementation-</a:t>
          </a:r>
          <a:r>
            <a:rPr lang="en-US" dirty="0" smtClean="0">
              <a:solidFill>
                <a:schemeClr val="accent1">
                  <a:lumMod val="75000"/>
                </a:schemeClr>
              </a:solidFill>
            </a:rPr>
            <a:t>testing, installation, and initial monitoring.</a:t>
          </a:r>
          <a:endParaRPr lang="en-US" dirty="0">
            <a:solidFill>
              <a:schemeClr val="accent1">
                <a:lumMod val="75000"/>
              </a:schemeClr>
            </a:solidFill>
          </a:endParaRPr>
        </a:p>
      </dgm:t>
    </dgm:pt>
    <dgm:pt modelId="{05782380-1B08-4E9E-9AE3-AF2AC1360E97}" type="parTrans" cxnId="{D764640B-8C08-4163-8512-DE5FFE681384}">
      <dgm:prSet/>
      <dgm:spPr/>
      <dgm:t>
        <a:bodyPr/>
        <a:lstStyle/>
        <a:p>
          <a:endParaRPr lang="en-US"/>
        </a:p>
      </dgm:t>
    </dgm:pt>
    <dgm:pt modelId="{5A9DD072-A8F3-4450-952B-764D1DE39911}" type="sibTrans" cxnId="{D764640B-8C08-4163-8512-DE5FFE681384}">
      <dgm:prSet/>
      <dgm:spPr/>
      <dgm:t>
        <a:bodyPr/>
        <a:lstStyle/>
        <a:p>
          <a:endParaRPr lang="en-US"/>
        </a:p>
      </dgm:t>
    </dgm:pt>
    <dgm:pt modelId="{BE9D3FFE-ACCF-40BC-BED0-4A40F585D83B}">
      <dgm:prSet phldrT="[Text]"/>
      <dgm:spPr/>
      <dgm:t>
        <a:bodyPr/>
        <a:lstStyle/>
        <a:p>
          <a:r>
            <a:rPr lang="en-US" dirty="0" smtClean="0"/>
            <a:t>Nov 16-Feb 17</a:t>
          </a:r>
          <a:endParaRPr lang="en-US" dirty="0"/>
        </a:p>
      </dgm:t>
    </dgm:pt>
    <dgm:pt modelId="{615E5494-A813-4B1C-8373-1FB8413789F7}" type="sibTrans" cxnId="{B39C435C-EEB9-4341-B332-5AEE02122E0D}">
      <dgm:prSet/>
      <dgm:spPr/>
      <dgm:t>
        <a:bodyPr/>
        <a:lstStyle/>
        <a:p>
          <a:endParaRPr lang="en-US"/>
        </a:p>
      </dgm:t>
    </dgm:pt>
    <dgm:pt modelId="{D84086D4-D686-40DC-B4FC-12EFD6734715}" type="parTrans" cxnId="{B39C435C-EEB9-4341-B332-5AEE02122E0D}">
      <dgm:prSet/>
      <dgm:spPr/>
      <dgm:t>
        <a:bodyPr/>
        <a:lstStyle/>
        <a:p>
          <a:endParaRPr lang="en-US"/>
        </a:p>
      </dgm:t>
    </dgm:pt>
    <dgm:pt modelId="{E7E837C3-9DED-40C1-A438-9A484C54E53F}">
      <dgm:prSet phldrT="[Text]"/>
      <dgm:spPr/>
      <dgm:t>
        <a:bodyPr/>
        <a:lstStyle/>
        <a:p>
          <a:r>
            <a:rPr lang="en-US" b="1" dirty="0" smtClean="0">
              <a:solidFill>
                <a:schemeClr val="accent1">
                  <a:lumMod val="75000"/>
                </a:schemeClr>
              </a:solidFill>
            </a:rPr>
            <a:t>Firewall RFP Release-</a:t>
          </a:r>
          <a:r>
            <a:rPr lang="en-US" dirty="0" smtClean="0">
              <a:solidFill>
                <a:schemeClr val="accent1">
                  <a:lumMod val="75000"/>
                </a:schemeClr>
              </a:solidFill>
            </a:rPr>
            <a:t> vendor selection and contract negotiation.</a:t>
          </a:r>
          <a:endParaRPr lang="en-US" dirty="0">
            <a:solidFill>
              <a:schemeClr val="accent1">
                <a:lumMod val="75000"/>
              </a:schemeClr>
            </a:solidFill>
          </a:endParaRPr>
        </a:p>
      </dgm:t>
    </dgm:pt>
    <dgm:pt modelId="{2A39DC6C-555C-4523-B288-AF7A7EEA9778}" type="sibTrans" cxnId="{DA633369-B57D-4D1C-8D28-E2218FA9B669}">
      <dgm:prSet/>
      <dgm:spPr/>
      <dgm:t>
        <a:bodyPr/>
        <a:lstStyle/>
        <a:p>
          <a:endParaRPr lang="en-US"/>
        </a:p>
      </dgm:t>
    </dgm:pt>
    <dgm:pt modelId="{0EC402A3-B218-430C-877A-CB5CE6AF1A82}" type="parTrans" cxnId="{DA633369-B57D-4D1C-8D28-E2218FA9B669}">
      <dgm:prSet/>
      <dgm:spPr/>
      <dgm:t>
        <a:bodyPr/>
        <a:lstStyle/>
        <a:p>
          <a:endParaRPr lang="en-US"/>
        </a:p>
      </dgm:t>
    </dgm:pt>
    <dgm:pt modelId="{C73DD5C0-B0D8-4E18-846D-1E8689E19488}">
      <dgm:prSet phldrT="[Text]"/>
      <dgm:spPr>
        <a:solidFill>
          <a:schemeClr val="accent3"/>
        </a:solidFill>
      </dgm:spPr>
      <dgm:t>
        <a:bodyPr/>
        <a:lstStyle/>
        <a:p>
          <a:r>
            <a:rPr lang="en-US" dirty="0" smtClean="0"/>
            <a:t>Mar 17-May 17</a:t>
          </a:r>
          <a:endParaRPr lang="en-US" dirty="0"/>
        </a:p>
      </dgm:t>
    </dgm:pt>
    <dgm:pt modelId="{6721C742-CBF0-4231-B9E7-A392792715F5}" type="sibTrans" cxnId="{EE04F0FA-EC01-4BB9-886F-C35CE360CBEB}">
      <dgm:prSet/>
      <dgm:spPr/>
      <dgm:t>
        <a:bodyPr/>
        <a:lstStyle/>
        <a:p>
          <a:endParaRPr lang="en-US"/>
        </a:p>
      </dgm:t>
    </dgm:pt>
    <dgm:pt modelId="{D1B72674-F6C4-48FD-8A67-3D787AF22781}" type="parTrans" cxnId="{EE04F0FA-EC01-4BB9-886F-C35CE360CBEB}">
      <dgm:prSet/>
      <dgm:spPr/>
      <dgm:t>
        <a:bodyPr/>
        <a:lstStyle/>
        <a:p>
          <a:endParaRPr lang="en-US"/>
        </a:p>
      </dgm:t>
    </dgm:pt>
    <dgm:pt modelId="{7B3EF773-FC20-4340-8AA2-0724BD3BF905}" type="pres">
      <dgm:prSet presAssocID="{BF0D6448-A5B6-4136-B612-CC24FE5EF6C3}" presName="Name0" presStyleCnt="0">
        <dgm:presLayoutVars>
          <dgm:chMax val="5"/>
          <dgm:chPref val="5"/>
          <dgm:dir/>
          <dgm:animLvl val="lvl"/>
        </dgm:presLayoutVars>
      </dgm:prSet>
      <dgm:spPr/>
      <dgm:t>
        <a:bodyPr/>
        <a:lstStyle/>
        <a:p>
          <a:endParaRPr lang="en-US"/>
        </a:p>
      </dgm:t>
    </dgm:pt>
    <dgm:pt modelId="{3C0079ED-DD3C-4F76-9C83-8DE1FE5EB588}" type="pres">
      <dgm:prSet presAssocID="{BE9D3FFE-ACCF-40BC-BED0-4A40F585D83B}" presName="parentText1" presStyleLbl="node1" presStyleIdx="0" presStyleCnt="3" custScaleX="32711" custScaleY="99942" custLinFactNeighborX="-33452" custLinFactNeighborY="-17276">
        <dgm:presLayoutVars>
          <dgm:chMax/>
          <dgm:chPref val="3"/>
          <dgm:bulletEnabled val="1"/>
        </dgm:presLayoutVars>
      </dgm:prSet>
      <dgm:spPr/>
      <dgm:t>
        <a:bodyPr/>
        <a:lstStyle/>
        <a:p>
          <a:endParaRPr lang="en-US"/>
        </a:p>
      </dgm:t>
    </dgm:pt>
    <dgm:pt modelId="{4B3D2FE4-54DE-4B91-BC77-780C76839507}" type="pres">
      <dgm:prSet presAssocID="{BE9D3FFE-ACCF-40BC-BED0-4A40F585D83B}" presName="childText1" presStyleLbl="solidAlignAcc1" presStyleIdx="0" presStyleCnt="3" custScaleX="104819">
        <dgm:presLayoutVars>
          <dgm:chMax val="0"/>
          <dgm:chPref val="0"/>
          <dgm:bulletEnabled val="1"/>
        </dgm:presLayoutVars>
      </dgm:prSet>
      <dgm:spPr/>
      <dgm:t>
        <a:bodyPr/>
        <a:lstStyle/>
        <a:p>
          <a:endParaRPr lang="en-US"/>
        </a:p>
      </dgm:t>
    </dgm:pt>
    <dgm:pt modelId="{53D6837B-0FAB-44BA-AE91-EA5EB10F4308}" type="pres">
      <dgm:prSet presAssocID="{C73DD5C0-B0D8-4E18-846D-1E8689E19488}" presName="parentText2" presStyleLbl="node1" presStyleIdx="1" presStyleCnt="3" custScaleX="43277" custScaleY="98110" custLinFactNeighborX="-25323" custLinFactNeighborY="-17398">
        <dgm:presLayoutVars>
          <dgm:chMax/>
          <dgm:chPref val="3"/>
          <dgm:bulletEnabled val="1"/>
        </dgm:presLayoutVars>
      </dgm:prSet>
      <dgm:spPr/>
      <dgm:t>
        <a:bodyPr/>
        <a:lstStyle/>
        <a:p>
          <a:endParaRPr lang="en-US"/>
        </a:p>
      </dgm:t>
    </dgm:pt>
    <dgm:pt modelId="{EC951040-6028-40F3-A9E9-4EB0E974E850}" type="pres">
      <dgm:prSet presAssocID="{C73DD5C0-B0D8-4E18-846D-1E8689E19488}" presName="childText2" presStyleLbl="solidAlignAcc1" presStyleIdx="1" presStyleCnt="3" custLinFactNeighborX="2588" custLinFactNeighborY="1396">
        <dgm:presLayoutVars>
          <dgm:chMax val="0"/>
          <dgm:chPref val="0"/>
          <dgm:bulletEnabled val="1"/>
        </dgm:presLayoutVars>
      </dgm:prSet>
      <dgm:spPr/>
      <dgm:t>
        <a:bodyPr/>
        <a:lstStyle/>
        <a:p>
          <a:endParaRPr lang="en-US"/>
        </a:p>
      </dgm:t>
    </dgm:pt>
    <dgm:pt modelId="{8198FBB8-1B0E-45D6-8114-D1BDDDE77AA1}" type="pres">
      <dgm:prSet presAssocID="{C6885A02-41FB-486B-B1B5-163024121F67}" presName="parentText3" presStyleLbl="node1" presStyleIdx="2" presStyleCnt="3" custScaleX="82535" custScaleY="96898" custLinFactNeighborX="-3149" custLinFactNeighborY="-19252">
        <dgm:presLayoutVars>
          <dgm:chMax/>
          <dgm:chPref val="3"/>
          <dgm:bulletEnabled val="1"/>
        </dgm:presLayoutVars>
      </dgm:prSet>
      <dgm:spPr/>
      <dgm:t>
        <a:bodyPr/>
        <a:lstStyle/>
        <a:p>
          <a:endParaRPr lang="en-US"/>
        </a:p>
      </dgm:t>
    </dgm:pt>
    <dgm:pt modelId="{10F38440-45A0-411E-8F0E-5C4CBE2807CD}" type="pres">
      <dgm:prSet presAssocID="{C6885A02-41FB-486B-B1B5-163024121F67}" presName="childText3" presStyleLbl="solidAlignAcc1" presStyleIdx="2" presStyleCnt="3" custScaleX="105711" custLinFactNeighborX="5577" custLinFactNeighborY="760">
        <dgm:presLayoutVars>
          <dgm:chMax val="0"/>
          <dgm:chPref val="0"/>
          <dgm:bulletEnabled val="1"/>
        </dgm:presLayoutVars>
      </dgm:prSet>
      <dgm:spPr/>
      <dgm:t>
        <a:bodyPr/>
        <a:lstStyle/>
        <a:p>
          <a:endParaRPr lang="en-US"/>
        </a:p>
      </dgm:t>
    </dgm:pt>
  </dgm:ptLst>
  <dgm:cxnLst>
    <dgm:cxn modelId="{E0EDC421-8FA4-4D34-8B90-E8E4F8F813EB}" type="presOf" srcId="{4ECF869F-9609-4F1F-9797-9143BD4AF49F}" destId="{4B3D2FE4-54DE-4B91-BC77-780C76839507}" srcOrd="0" destOrd="0" presId="urn:microsoft.com/office/officeart/2009/3/layout/IncreasingArrowsProcess"/>
    <dgm:cxn modelId="{F4DFA86B-EC12-4937-944A-8579A02324E0}" type="presOf" srcId="{E483A76F-ED7C-4903-99E6-882A81E05BBA}" destId="{10F38440-45A0-411E-8F0E-5C4CBE2807CD}" srcOrd="0" destOrd="0" presId="urn:microsoft.com/office/officeart/2009/3/layout/IncreasingArrowsProcess"/>
    <dgm:cxn modelId="{54F21C1B-01EE-447C-AF35-4FC8BD1D3F8E}" type="presOf" srcId="{C6885A02-41FB-486B-B1B5-163024121F67}" destId="{8198FBB8-1B0E-45D6-8114-D1BDDDE77AA1}" srcOrd="0" destOrd="0" presId="urn:microsoft.com/office/officeart/2009/3/layout/IncreasingArrowsProcess"/>
    <dgm:cxn modelId="{B39C435C-EEB9-4341-B332-5AEE02122E0D}" srcId="{BF0D6448-A5B6-4136-B612-CC24FE5EF6C3}" destId="{BE9D3FFE-ACCF-40BC-BED0-4A40F585D83B}" srcOrd="0" destOrd="0" parTransId="{D84086D4-D686-40DC-B4FC-12EFD6734715}" sibTransId="{615E5494-A813-4B1C-8373-1FB8413789F7}"/>
    <dgm:cxn modelId="{5D80D6CA-8C33-400D-9EA0-720769029654}" srcId="{BF0D6448-A5B6-4136-B612-CC24FE5EF6C3}" destId="{C6885A02-41FB-486B-B1B5-163024121F67}" srcOrd="2" destOrd="0" parTransId="{4F373884-CFCF-4FDE-98C5-219F0F68E9E4}" sibTransId="{8C95898F-CC47-4D7F-8B80-0DE56E87D0D4}"/>
    <dgm:cxn modelId="{F6858380-9484-4CD9-A587-616AFD9725F4}" srcId="{BE9D3FFE-ACCF-40BC-BED0-4A40F585D83B}" destId="{4ECF869F-9609-4F1F-9797-9143BD4AF49F}" srcOrd="0" destOrd="0" parTransId="{2C0DC3A8-C87B-44F0-9253-B502B0B1D748}" sibTransId="{90CB6320-733B-4378-992E-4190F2D80E42}"/>
    <dgm:cxn modelId="{E160CF05-F28E-4407-A91F-1D153133CEC9}" type="presOf" srcId="{BE9D3FFE-ACCF-40BC-BED0-4A40F585D83B}" destId="{3C0079ED-DD3C-4F76-9C83-8DE1FE5EB588}" srcOrd="0" destOrd="0" presId="urn:microsoft.com/office/officeart/2009/3/layout/IncreasingArrowsProcess"/>
    <dgm:cxn modelId="{027A434C-1EB1-4147-BFD2-C31592AA4555}" type="presOf" srcId="{E7E837C3-9DED-40C1-A438-9A484C54E53F}" destId="{EC951040-6028-40F3-A9E9-4EB0E974E850}" srcOrd="0" destOrd="0" presId="urn:microsoft.com/office/officeart/2009/3/layout/IncreasingArrowsProcess"/>
    <dgm:cxn modelId="{DA633369-B57D-4D1C-8D28-E2218FA9B669}" srcId="{C73DD5C0-B0D8-4E18-846D-1E8689E19488}" destId="{E7E837C3-9DED-40C1-A438-9A484C54E53F}" srcOrd="0" destOrd="0" parTransId="{0EC402A3-B218-430C-877A-CB5CE6AF1A82}" sibTransId="{2A39DC6C-555C-4523-B288-AF7A7EEA9778}"/>
    <dgm:cxn modelId="{EE04F0FA-EC01-4BB9-886F-C35CE360CBEB}" srcId="{BF0D6448-A5B6-4136-B612-CC24FE5EF6C3}" destId="{C73DD5C0-B0D8-4E18-846D-1E8689E19488}" srcOrd="1" destOrd="0" parTransId="{D1B72674-F6C4-48FD-8A67-3D787AF22781}" sibTransId="{6721C742-CBF0-4231-B9E7-A392792715F5}"/>
    <dgm:cxn modelId="{0BF9EA6F-4BB6-4633-BD8C-F8DE242A16D8}" type="presOf" srcId="{BF0D6448-A5B6-4136-B612-CC24FE5EF6C3}" destId="{7B3EF773-FC20-4340-8AA2-0724BD3BF905}" srcOrd="0" destOrd="0" presId="urn:microsoft.com/office/officeart/2009/3/layout/IncreasingArrowsProcess"/>
    <dgm:cxn modelId="{D764640B-8C08-4163-8512-DE5FFE681384}" srcId="{C6885A02-41FB-486B-B1B5-163024121F67}" destId="{E483A76F-ED7C-4903-99E6-882A81E05BBA}" srcOrd="0" destOrd="0" parTransId="{05782380-1B08-4E9E-9AE3-AF2AC1360E97}" sibTransId="{5A9DD072-A8F3-4450-952B-764D1DE39911}"/>
    <dgm:cxn modelId="{F6F0721F-9DA9-4D97-BF42-64E02CD60B59}" type="presOf" srcId="{C73DD5C0-B0D8-4E18-846D-1E8689E19488}" destId="{53D6837B-0FAB-44BA-AE91-EA5EB10F4308}" srcOrd="0" destOrd="0" presId="urn:microsoft.com/office/officeart/2009/3/layout/IncreasingArrowsProcess"/>
    <dgm:cxn modelId="{08E2D48F-F342-46C7-B3E0-906E728C9FF0}" type="presParOf" srcId="{7B3EF773-FC20-4340-8AA2-0724BD3BF905}" destId="{3C0079ED-DD3C-4F76-9C83-8DE1FE5EB588}" srcOrd="0" destOrd="0" presId="urn:microsoft.com/office/officeart/2009/3/layout/IncreasingArrowsProcess"/>
    <dgm:cxn modelId="{FD80178B-3928-4823-9BF4-46FEE55FB861}" type="presParOf" srcId="{7B3EF773-FC20-4340-8AA2-0724BD3BF905}" destId="{4B3D2FE4-54DE-4B91-BC77-780C76839507}" srcOrd="1" destOrd="0" presId="urn:microsoft.com/office/officeart/2009/3/layout/IncreasingArrowsProcess"/>
    <dgm:cxn modelId="{37B49952-E9BD-41CA-B5C6-1D18D990E184}" type="presParOf" srcId="{7B3EF773-FC20-4340-8AA2-0724BD3BF905}" destId="{53D6837B-0FAB-44BA-AE91-EA5EB10F4308}" srcOrd="2" destOrd="0" presId="urn:microsoft.com/office/officeart/2009/3/layout/IncreasingArrowsProcess"/>
    <dgm:cxn modelId="{F2BB2B0D-51F9-4B44-921D-20707C3D4E3F}" type="presParOf" srcId="{7B3EF773-FC20-4340-8AA2-0724BD3BF905}" destId="{EC951040-6028-40F3-A9E9-4EB0E974E850}" srcOrd="3" destOrd="0" presId="urn:microsoft.com/office/officeart/2009/3/layout/IncreasingArrowsProcess"/>
    <dgm:cxn modelId="{9ED66132-25E8-49A4-9940-8B98AD275E41}" type="presParOf" srcId="{7B3EF773-FC20-4340-8AA2-0724BD3BF905}" destId="{8198FBB8-1B0E-45D6-8114-D1BDDDE77AA1}" srcOrd="4" destOrd="0" presId="urn:microsoft.com/office/officeart/2009/3/layout/IncreasingArrowsProcess"/>
    <dgm:cxn modelId="{7DBFECAD-503D-433E-AF91-732472CF9527}" type="presParOf" srcId="{7B3EF773-FC20-4340-8AA2-0724BD3BF905}" destId="{10F38440-45A0-411E-8F0E-5C4CBE2807CD}" srcOrd="5" destOrd="0" presId="urn:microsoft.com/office/officeart/2009/3/layout/IncreasingArrows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DF9BBA-7CAC-4E19-B384-A3EE703F11B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B6513ED0-200F-4342-9AD5-782D6A99F298}">
      <dgm:prSet phldrT="[Text]"/>
      <dgm:spPr/>
      <dgm:t>
        <a:bodyPr/>
        <a:lstStyle/>
        <a:p>
          <a:r>
            <a:rPr lang="en-US" dirty="0" smtClean="0"/>
            <a:t>Public Alerting Authority</a:t>
          </a:r>
          <a:endParaRPr lang="en-US" dirty="0"/>
        </a:p>
      </dgm:t>
    </dgm:pt>
    <dgm:pt modelId="{2DFCD6CB-0CB4-4C31-BB02-F600A06B780D}" type="parTrans" cxnId="{E86DB956-EBF3-446D-99F0-8064F61116CC}">
      <dgm:prSet/>
      <dgm:spPr/>
      <dgm:t>
        <a:bodyPr/>
        <a:lstStyle/>
        <a:p>
          <a:endParaRPr lang="en-US"/>
        </a:p>
      </dgm:t>
    </dgm:pt>
    <dgm:pt modelId="{6F0E1A6E-5B71-4D9B-8EF9-9FBC3F441DF7}" type="sibTrans" cxnId="{E86DB956-EBF3-446D-99F0-8064F61116CC}">
      <dgm:prSet/>
      <dgm:spPr/>
      <dgm:t>
        <a:bodyPr/>
        <a:lstStyle/>
        <a:p>
          <a:endParaRPr lang="en-US"/>
        </a:p>
      </dgm:t>
    </dgm:pt>
    <dgm:pt modelId="{1D605089-47B9-4FAF-821B-9160954B6F80}">
      <dgm:prSet phldrT="[Text]"/>
      <dgm:spPr/>
      <dgm:t>
        <a:bodyPr/>
        <a:lstStyle/>
        <a:p>
          <a:r>
            <a:rPr lang="en-US" dirty="0" smtClean="0"/>
            <a:t>Your Current Warning System</a:t>
          </a:r>
          <a:endParaRPr lang="en-US" dirty="0"/>
        </a:p>
      </dgm:t>
    </dgm:pt>
    <dgm:pt modelId="{34B5747A-6E2F-4E8A-866B-63F38712E050}" type="parTrans" cxnId="{B0095382-2BDC-4F26-9850-1934F9A7AF53}">
      <dgm:prSet/>
      <dgm:spPr/>
      <dgm:t>
        <a:bodyPr/>
        <a:lstStyle/>
        <a:p>
          <a:endParaRPr lang="en-US"/>
        </a:p>
      </dgm:t>
    </dgm:pt>
    <dgm:pt modelId="{0CEF11C0-509B-4F92-9DDB-9C178C6A655F}" type="sibTrans" cxnId="{B0095382-2BDC-4F26-9850-1934F9A7AF53}">
      <dgm:prSet/>
      <dgm:spPr/>
      <dgm:t>
        <a:bodyPr/>
        <a:lstStyle/>
        <a:p>
          <a:endParaRPr lang="en-US"/>
        </a:p>
      </dgm:t>
    </dgm:pt>
    <dgm:pt modelId="{A2692B6B-3A61-4295-8F01-AD86016A0B6F}">
      <dgm:prSet phldrT="[Text]"/>
      <dgm:spPr/>
      <dgm:t>
        <a:bodyPr/>
        <a:lstStyle/>
        <a:p>
          <a:r>
            <a:rPr lang="en-US" dirty="0" smtClean="0"/>
            <a:t>IPAWS Capability</a:t>
          </a:r>
          <a:endParaRPr lang="en-US" dirty="0"/>
        </a:p>
      </dgm:t>
    </dgm:pt>
    <dgm:pt modelId="{11504239-36E7-4ABD-8FB4-3CB857FD3435}" type="parTrans" cxnId="{DDF663C9-2A2C-4E41-9D91-9375C0D0CC95}">
      <dgm:prSet/>
      <dgm:spPr/>
      <dgm:t>
        <a:bodyPr/>
        <a:lstStyle/>
        <a:p>
          <a:endParaRPr lang="en-US"/>
        </a:p>
      </dgm:t>
    </dgm:pt>
    <dgm:pt modelId="{0DB274F3-53D2-471C-B867-79CBA5BCD7C7}" type="sibTrans" cxnId="{DDF663C9-2A2C-4E41-9D91-9375C0D0CC95}">
      <dgm:prSet/>
      <dgm:spPr/>
      <dgm:t>
        <a:bodyPr/>
        <a:lstStyle/>
        <a:p>
          <a:endParaRPr lang="en-US"/>
        </a:p>
      </dgm:t>
    </dgm:pt>
    <dgm:pt modelId="{5436CBCA-A8B6-4615-909B-87F66FD854D3}">
      <dgm:prSet phldrT="[Text]"/>
      <dgm:spPr>
        <a:solidFill>
          <a:schemeClr val="accent6"/>
        </a:solidFill>
      </dgm:spPr>
      <dgm:t>
        <a:bodyPr/>
        <a:lstStyle/>
        <a:p>
          <a:r>
            <a:rPr lang="en-US" dirty="0" smtClean="0"/>
            <a:t>Land Lines</a:t>
          </a:r>
          <a:endParaRPr lang="en-US" dirty="0"/>
        </a:p>
      </dgm:t>
    </dgm:pt>
    <dgm:pt modelId="{899EA6C6-33B3-414E-A097-7A6AB9331D61}" type="sibTrans" cxnId="{6C1A4304-45D3-4CBC-A7B6-E8FE25F4412D}">
      <dgm:prSet/>
      <dgm:spPr/>
      <dgm:t>
        <a:bodyPr/>
        <a:lstStyle/>
        <a:p>
          <a:endParaRPr lang="en-US"/>
        </a:p>
      </dgm:t>
    </dgm:pt>
    <dgm:pt modelId="{07A31D66-72B8-4E0C-B008-1C0D6D57CBA6}" type="parTrans" cxnId="{6C1A4304-45D3-4CBC-A7B6-E8FE25F4412D}">
      <dgm:prSet/>
      <dgm:spPr/>
      <dgm:t>
        <a:bodyPr/>
        <a:lstStyle/>
        <a:p>
          <a:endParaRPr lang="en-US"/>
        </a:p>
      </dgm:t>
    </dgm:pt>
    <dgm:pt modelId="{225F8FBD-F46D-4A4B-9B25-4554520B042B}">
      <dgm:prSet phldrT="[Text]"/>
      <dgm:spPr>
        <a:solidFill>
          <a:schemeClr val="accent6"/>
        </a:solidFill>
      </dgm:spPr>
      <dgm:t>
        <a:bodyPr/>
        <a:lstStyle/>
        <a:p>
          <a:r>
            <a:rPr lang="en-US" dirty="0" smtClean="0"/>
            <a:t>SMS Text</a:t>
          </a:r>
          <a:endParaRPr lang="en-US" dirty="0"/>
        </a:p>
      </dgm:t>
    </dgm:pt>
    <dgm:pt modelId="{88430E40-44B8-42C2-BA91-0C61F8AC9F30}" type="sibTrans" cxnId="{900A2FF9-2C8B-4EA1-9B6B-F3E2FE4F9DE9}">
      <dgm:prSet/>
      <dgm:spPr/>
      <dgm:t>
        <a:bodyPr/>
        <a:lstStyle/>
        <a:p>
          <a:endParaRPr lang="en-US"/>
        </a:p>
      </dgm:t>
    </dgm:pt>
    <dgm:pt modelId="{544F2199-B38A-4D06-B50F-60BF07EDA2F2}" type="parTrans" cxnId="{900A2FF9-2C8B-4EA1-9B6B-F3E2FE4F9DE9}">
      <dgm:prSet/>
      <dgm:spPr/>
      <dgm:t>
        <a:bodyPr/>
        <a:lstStyle/>
        <a:p>
          <a:endParaRPr lang="en-US"/>
        </a:p>
      </dgm:t>
    </dgm:pt>
    <dgm:pt modelId="{6995B21F-FDB8-422D-97BD-595B1EEB1E6F}">
      <dgm:prSet phldrT="[Text]"/>
      <dgm:spPr/>
      <dgm:t>
        <a:bodyPr/>
        <a:lstStyle/>
        <a:p>
          <a:r>
            <a:rPr lang="en-US" dirty="0" smtClean="0"/>
            <a:t>EAS</a:t>
          </a:r>
        </a:p>
      </dgm:t>
    </dgm:pt>
    <dgm:pt modelId="{EAAC148B-CA94-45ED-8D8E-CE514F88DDBB}" type="parTrans" cxnId="{0454C0F9-5B0B-4A8D-A9C2-E16A2D4DEB1B}">
      <dgm:prSet/>
      <dgm:spPr/>
      <dgm:t>
        <a:bodyPr/>
        <a:lstStyle/>
        <a:p>
          <a:endParaRPr lang="en-US"/>
        </a:p>
      </dgm:t>
    </dgm:pt>
    <dgm:pt modelId="{4FBE2D08-C4BF-4CDE-AF54-F280E9AE6B21}" type="sibTrans" cxnId="{0454C0F9-5B0B-4A8D-A9C2-E16A2D4DEB1B}">
      <dgm:prSet/>
      <dgm:spPr/>
      <dgm:t>
        <a:bodyPr/>
        <a:lstStyle/>
        <a:p>
          <a:endParaRPr lang="en-US"/>
        </a:p>
      </dgm:t>
    </dgm:pt>
    <dgm:pt modelId="{F267D953-F644-4E56-A184-894871BE4983}">
      <dgm:prSet phldrT="[Text]"/>
      <dgm:spPr>
        <a:solidFill>
          <a:schemeClr val="accent6"/>
        </a:solidFill>
      </dgm:spPr>
      <dgm:t>
        <a:bodyPr/>
        <a:lstStyle/>
        <a:p>
          <a:r>
            <a:rPr lang="en-US" dirty="0" smtClean="0"/>
            <a:t>Email</a:t>
          </a:r>
          <a:endParaRPr lang="en-US" dirty="0"/>
        </a:p>
      </dgm:t>
    </dgm:pt>
    <dgm:pt modelId="{2FD29EBE-A5D2-4672-A357-E193E94EBB7A}" type="parTrans" cxnId="{51C9BCBA-79E4-4EC5-AC38-211C7E228BA1}">
      <dgm:prSet/>
      <dgm:spPr/>
      <dgm:t>
        <a:bodyPr/>
        <a:lstStyle/>
        <a:p>
          <a:endParaRPr lang="en-US"/>
        </a:p>
      </dgm:t>
    </dgm:pt>
    <dgm:pt modelId="{637AFA73-D168-4F1A-A7E8-E8E4C3946D31}" type="sibTrans" cxnId="{51C9BCBA-79E4-4EC5-AC38-211C7E228BA1}">
      <dgm:prSet/>
      <dgm:spPr/>
      <dgm:t>
        <a:bodyPr/>
        <a:lstStyle/>
        <a:p>
          <a:endParaRPr lang="en-US"/>
        </a:p>
      </dgm:t>
    </dgm:pt>
    <dgm:pt modelId="{33B1FB23-8E89-49BE-AB46-FCB1C59267F6}">
      <dgm:prSet phldrT="[Text]"/>
      <dgm:spPr>
        <a:solidFill>
          <a:srgbClr val="FFFF00"/>
        </a:solidFill>
      </dgm:spPr>
      <dgm:t>
        <a:bodyPr/>
        <a:lstStyle/>
        <a:p>
          <a:r>
            <a:rPr lang="en-US" dirty="0" smtClean="0">
              <a:solidFill>
                <a:schemeClr val="tx1"/>
              </a:solidFill>
            </a:rPr>
            <a:t>Social Media</a:t>
          </a:r>
          <a:endParaRPr lang="en-US" dirty="0">
            <a:solidFill>
              <a:schemeClr val="tx1"/>
            </a:solidFill>
          </a:endParaRPr>
        </a:p>
      </dgm:t>
    </dgm:pt>
    <dgm:pt modelId="{BDE85C0F-C0E2-4C98-A17D-4C9503055876}" type="parTrans" cxnId="{AE4E8031-C282-481B-9E3C-AB841FB0AEE4}">
      <dgm:prSet/>
      <dgm:spPr>
        <a:ln>
          <a:solidFill>
            <a:srgbClr val="FFFF00"/>
          </a:solidFill>
          <a:prstDash val="dash"/>
        </a:ln>
      </dgm:spPr>
      <dgm:t>
        <a:bodyPr/>
        <a:lstStyle/>
        <a:p>
          <a:endParaRPr lang="en-US"/>
        </a:p>
      </dgm:t>
    </dgm:pt>
    <dgm:pt modelId="{3D28D9A5-4A70-4F70-99CA-46145E77217B}" type="sibTrans" cxnId="{AE4E8031-C282-481B-9E3C-AB841FB0AEE4}">
      <dgm:prSet/>
      <dgm:spPr/>
      <dgm:t>
        <a:bodyPr/>
        <a:lstStyle/>
        <a:p>
          <a:endParaRPr lang="en-US"/>
        </a:p>
      </dgm:t>
    </dgm:pt>
    <dgm:pt modelId="{F7CC9764-8357-4505-987A-FA133BBA548C}">
      <dgm:prSet phldrT="[Text]"/>
      <dgm:spPr/>
      <dgm:t>
        <a:bodyPr/>
        <a:lstStyle/>
        <a:p>
          <a:r>
            <a:rPr lang="en-US" dirty="0" smtClean="0"/>
            <a:t>WEA</a:t>
          </a:r>
        </a:p>
      </dgm:t>
    </dgm:pt>
    <dgm:pt modelId="{9BA16112-FB9C-494D-8274-223B3B718815}" type="parTrans" cxnId="{FF9C36E0-5BDF-43D1-B9F4-36BB9904BAED}">
      <dgm:prSet/>
      <dgm:spPr/>
      <dgm:t>
        <a:bodyPr/>
        <a:lstStyle/>
        <a:p>
          <a:endParaRPr lang="en-US"/>
        </a:p>
      </dgm:t>
    </dgm:pt>
    <dgm:pt modelId="{9789B332-5540-4E3A-A404-CCBB0E95832D}" type="sibTrans" cxnId="{FF9C36E0-5BDF-43D1-B9F4-36BB9904BAED}">
      <dgm:prSet/>
      <dgm:spPr/>
      <dgm:t>
        <a:bodyPr/>
        <a:lstStyle/>
        <a:p>
          <a:endParaRPr lang="en-US"/>
        </a:p>
      </dgm:t>
    </dgm:pt>
    <dgm:pt modelId="{5B85BD7E-01B8-47BA-A8E3-FFE35EC59D30}" type="pres">
      <dgm:prSet presAssocID="{9FDF9BBA-7CAC-4E19-B384-A3EE703F11BA}" presName="diagram" presStyleCnt="0">
        <dgm:presLayoutVars>
          <dgm:chPref val="1"/>
          <dgm:dir/>
          <dgm:animOne val="branch"/>
          <dgm:animLvl val="lvl"/>
          <dgm:resizeHandles val="exact"/>
        </dgm:presLayoutVars>
      </dgm:prSet>
      <dgm:spPr/>
      <dgm:t>
        <a:bodyPr/>
        <a:lstStyle/>
        <a:p>
          <a:endParaRPr lang="en-US"/>
        </a:p>
      </dgm:t>
    </dgm:pt>
    <dgm:pt modelId="{3CD7FDA4-CE4B-4926-B192-E21D13AE93C0}" type="pres">
      <dgm:prSet presAssocID="{B6513ED0-200F-4342-9AD5-782D6A99F298}" presName="root1" presStyleCnt="0"/>
      <dgm:spPr/>
    </dgm:pt>
    <dgm:pt modelId="{94ADFFC8-A6EE-47C5-8605-61726A4C2A10}" type="pres">
      <dgm:prSet presAssocID="{B6513ED0-200F-4342-9AD5-782D6A99F298}" presName="LevelOneTextNode" presStyleLbl="node0" presStyleIdx="0" presStyleCnt="1" custLinFactNeighborX="31100" custLinFactNeighborY="1">
        <dgm:presLayoutVars>
          <dgm:chPref val="3"/>
        </dgm:presLayoutVars>
      </dgm:prSet>
      <dgm:spPr/>
      <dgm:t>
        <a:bodyPr/>
        <a:lstStyle/>
        <a:p>
          <a:endParaRPr lang="en-US"/>
        </a:p>
      </dgm:t>
    </dgm:pt>
    <dgm:pt modelId="{CE0E3A27-2AAA-497B-A0FA-5856C788B69C}" type="pres">
      <dgm:prSet presAssocID="{B6513ED0-200F-4342-9AD5-782D6A99F298}" presName="level2hierChild" presStyleCnt="0"/>
      <dgm:spPr/>
    </dgm:pt>
    <dgm:pt modelId="{F9DA0A3B-5098-4D83-BE5C-E71C3B4DDF9D}" type="pres">
      <dgm:prSet presAssocID="{34B5747A-6E2F-4E8A-866B-63F38712E050}" presName="conn2-1" presStyleLbl="parChTrans1D2" presStyleIdx="0" presStyleCnt="1"/>
      <dgm:spPr/>
      <dgm:t>
        <a:bodyPr/>
        <a:lstStyle/>
        <a:p>
          <a:endParaRPr lang="en-US"/>
        </a:p>
      </dgm:t>
    </dgm:pt>
    <dgm:pt modelId="{F340ED7D-A5AF-4F71-91C9-9B84B8793470}" type="pres">
      <dgm:prSet presAssocID="{34B5747A-6E2F-4E8A-866B-63F38712E050}" presName="connTx" presStyleLbl="parChTrans1D2" presStyleIdx="0" presStyleCnt="1"/>
      <dgm:spPr/>
      <dgm:t>
        <a:bodyPr/>
        <a:lstStyle/>
        <a:p>
          <a:endParaRPr lang="en-US"/>
        </a:p>
      </dgm:t>
    </dgm:pt>
    <dgm:pt modelId="{E14452E9-4B7C-4C5A-8F2B-D652275D70A3}" type="pres">
      <dgm:prSet presAssocID="{1D605089-47B9-4FAF-821B-9160954B6F80}" presName="root2" presStyleCnt="0"/>
      <dgm:spPr/>
    </dgm:pt>
    <dgm:pt modelId="{DA3AD382-438F-4139-B7CD-2ECFFEB0F01A}" type="pres">
      <dgm:prSet presAssocID="{1D605089-47B9-4FAF-821B-9160954B6F80}" presName="LevelTwoTextNode" presStyleLbl="node2" presStyleIdx="0" presStyleCnt="1">
        <dgm:presLayoutVars>
          <dgm:chPref val="3"/>
        </dgm:presLayoutVars>
      </dgm:prSet>
      <dgm:spPr/>
      <dgm:t>
        <a:bodyPr/>
        <a:lstStyle/>
        <a:p>
          <a:endParaRPr lang="en-US"/>
        </a:p>
      </dgm:t>
    </dgm:pt>
    <dgm:pt modelId="{820E3AB4-4874-4B04-84E9-C5EF72A2474E}" type="pres">
      <dgm:prSet presAssocID="{1D605089-47B9-4FAF-821B-9160954B6F80}" presName="level3hierChild" presStyleCnt="0"/>
      <dgm:spPr/>
    </dgm:pt>
    <dgm:pt modelId="{DE03DF70-9387-4E2B-A743-34354646626E}" type="pres">
      <dgm:prSet presAssocID="{07A31D66-72B8-4E0C-B008-1C0D6D57CBA6}" presName="conn2-1" presStyleLbl="parChTrans1D3" presStyleIdx="0" presStyleCnt="5"/>
      <dgm:spPr/>
      <dgm:t>
        <a:bodyPr/>
        <a:lstStyle/>
        <a:p>
          <a:endParaRPr lang="en-US"/>
        </a:p>
      </dgm:t>
    </dgm:pt>
    <dgm:pt modelId="{5BBDD92C-8139-4447-868D-2F238F15E1C5}" type="pres">
      <dgm:prSet presAssocID="{07A31D66-72B8-4E0C-B008-1C0D6D57CBA6}" presName="connTx" presStyleLbl="parChTrans1D3" presStyleIdx="0" presStyleCnt="5"/>
      <dgm:spPr/>
      <dgm:t>
        <a:bodyPr/>
        <a:lstStyle/>
        <a:p>
          <a:endParaRPr lang="en-US"/>
        </a:p>
      </dgm:t>
    </dgm:pt>
    <dgm:pt modelId="{5B6A7E32-7DC1-4965-87FC-DB9B917549BD}" type="pres">
      <dgm:prSet presAssocID="{5436CBCA-A8B6-4615-909B-87F66FD854D3}" presName="root2" presStyleCnt="0"/>
      <dgm:spPr/>
    </dgm:pt>
    <dgm:pt modelId="{530D59B9-A1D6-47C6-8F75-942B035BB3A1}" type="pres">
      <dgm:prSet presAssocID="{5436CBCA-A8B6-4615-909B-87F66FD854D3}" presName="LevelTwoTextNode" presStyleLbl="node3" presStyleIdx="0" presStyleCnt="5" custAng="0" custScaleX="78019" custScaleY="63361" custLinFactX="100000" custLinFactNeighborX="135980">
        <dgm:presLayoutVars>
          <dgm:chPref val="3"/>
        </dgm:presLayoutVars>
      </dgm:prSet>
      <dgm:spPr/>
      <dgm:t>
        <a:bodyPr/>
        <a:lstStyle/>
        <a:p>
          <a:endParaRPr lang="en-US"/>
        </a:p>
      </dgm:t>
    </dgm:pt>
    <dgm:pt modelId="{4186F875-C8F0-4FC1-90AF-02BB111D9B73}" type="pres">
      <dgm:prSet presAssocID="{5436CBCA-A8B6-4615-909B-87F66FD854D3}" presName="level3hierChild" presStyleCnt="0"/>
      <dgm:spPr/>
    </dgm:pt>
    <dgm:pt modelId="{CE8B7020-5958-48C6-AE4A-DEECB6ED0800}" type="pres">
      <dgm:prSet presAssocID="{544F2199-B38A-4D06-B50F-60BF07EDA2F2}" presName="conn2-1" presStyleLbl="parChTrans1D3" presStyleIdx="1" presStyleCnt="5"/>
      <dgm:spPr/>
      <dgm:t>
        <a:bodyPr/>
        <a:lstStyle/>
        <a:p>
          <a:endParaRPr lang="en-US"/>
        </a:p>
      </dgm:t>
    </dgm:pt>
    <dgm:pt modelId="{72D974F6-D13D-4C11-B1FD-2CBF35633B71}" type="pres">
      <dgm:prSet presAssocID="{544F2199-B38A-4D06-B50F-60BF07EDA2F2}" presName="connTx" presStyleLbl="parChTrans1D3" presStyleIdx="1" presStyleCnt="5"/>
      <dgm:spPr/>
      <dgm:t>
        <a:bodyPr/>
        <a:lstStyle/>
        <a:p>
          <a:endParaRPr lang="en-US"/>
        </a:p>
      </dgm:t>
    </dgm:pt>
    <dgm:pt modelId="{29B3D58F-DB80-4B4F-B7ED-6666B86C5CC8}" type="pres">
      <dgm:prSet presAssocID="{225F8FBD-F46D-4A4B-9B25-4554520B042B}" presName="root2" presStyleCnt="0"/>
      <dgm:spPr/>
    </dgm:pt>
    <dgm:pt modelId="{D2468CB2-EB32-4D52-904F-4533F121C4CC}" type="pres">
      <dgm:prSet presAssocID="{225F8FBD-F46D-4A4B-9B25-4554520B042B}" presName="LevelTwoTextNode" presStyleLbl="node3" presStyleIdx="1" presStyleCnt="5" custScaleX="78019" custScaleY="63361" custLinFactX="40218" custLinFactNeighborX="100000" custLinFactNeighborY="-4080">
        <dgm:presLayoutVars>
          <dgm:chPref val="3"/>
        </dgm:presLayoutVars>
      </dgm:prSet>
      <dgm:spPr/>
      <dgm:t>
        <a:bodyPr/>
        <a:lstStyle/>
        <a:p>
          <a:endParaRPr lang="en-US"/>
        </a:p>
      </dgm:t>
    </dgm:pt>
    <dgm:pt modelId="{D1A7AF8F-31C0-4A75-B93F-D4DFD285E14F}" type="pres">
      <dgm:prSet presAssocID="{225F8FBD-F46D-4A4B-9B25-4554520B042B}" presName="level3hierChild" presStyleCnt="0"/>
      <dgm:spPr/>
    </dgm:pt>
    <dgm:pt modelId="{F0027823-E471-43E8-8AE6-71495708A1E5}" type="pres">
      <dgm:prSet presAssocID="{2FD29EBE-A5D2-4672-A357-E193E94EBB7A}" presName="conn2-1" presStyleLbl="parChTrans1D3" presStyleIdx="2" presStyleCnt="5"/>
      <dgm:spPr/>
      <dgm:t>
        <a:bodyPr/>
        <a:lstStyle/>
        <a:p>
          <a:endParaRPr lang="en-US"/>
        </a:p>
      </dgm:t>
    </dgm:pt>
    <dgm:pt modelId="{A732EE5F-1D38-4C62-B958-756C84941B5A}" type="pres">
      <dgm:prSet presAssocID="{2FD29EBE-A5D2-4672-A357-E193E94EBB7A}" presName="connTx" presStyleLbl="parChTrans1D3" presStyleIdx="2" presStyleCnt="5"/>
      <dgm:spPr/>
      <dgm:t>
        <a:bodyPr/>
        <a:lstStyle/>
        <a:p>
          <a:endParaRPr lang="en-US"/>
        </a:p>
      </dgm:t>
    </dgm:pt>
    <dgm:pt modelId="{D7B04F12-BB00-4057-A959-16FFE108D824}" type="pres">
      <dgm:prSet presAssocID="{F267D953-F644-4E56-A184-894871BE4983}" presName="root2" presStyleCnt="0"/>
      <dgm:spPr/>
    </dgm:pt>
    <dgm:pt modelId="{305063BE-F710-4BE9-BE55-974AA93AC78F}" type="pres">
      <dgm:prSet presAssocID="{F267D953-F644-4E56-A184-894871BE4983}" presName="LevelTwoTextNode" presStyleLbl="node3" presStyleIdx="2" presStyleCnt="5" custScaleX="78019" custScaleY="63361" custLinFactX="40218" custLinFactNeighborX="100000" custLinFactNeighborY="-5100">
        <dgm:presLayoutVars>
          <dgm:chPref val="3"/>
        </dgm:presLayoutVars>
      </dgm:prSet>
      <dgm:spPr/>
      <dgm:t>
        <a:bodyPr/>
        <a:lstStyle/>
        <a:p>
          <a:endParaRPr lang="en-US"/>
        </a:p>
      </dgm:t>
    </dgm:pt>
    <dgm:pt modelId="{88DFF81F-B364-4C24-BA21-62B5E9CCFD26}" type="pres">
      <dgm:prSet presAssocID="{F267D953-F644-4E56-A184-894871BE4983}" presName="level3hierChild" presStyleCnt="0"/>
      <dgm:spPr/>
    </dgm:pt>
    <dgm:pt modelId="{2CF00716-4E9D-494C-851C-FDD7F90D7913}" type="pres">
      <dgm:prSet presAssocID="{BDE85C0F-C0E2-4C98-A17D-4C9503055876}" presName="conn2-1" presStyleLbl="parChTrans1D3" presStyleIdx="3" presStyleCnt="5"/>
      <dgm:spPr/>
      <dgm:t>
        <a:bodyPr/>
        <a:lstStyle/>
        <a:p>
          <a:endParaRPr lang="en-US"/>
        </a:p>
      </dgm:t>
    </dgm:pt>
    <dgm:pt modelId="{F1FF7FD8-3E6E-4828-9F5E-F5C36C0AC1C8}" type="pres">
      <dgm:prSet presAssocID="{BDE85C0F-C0E2-4C98-A17D-4C9503055876}" presName="connTx" presStyleLbl="parChTrans1D3" presStyleIdx="3" presStyleCnt="5"/>
      <dgm:spPr/>
      <dgm:t>
        <a:bodyPr/>
        <a:lstStyle/>
        <a:p>
          <a:endParaRPr lang="en-US"/>
        </a:p>
      </dgm:t>
    </dgm:pt>
    <dgm:pt modelId="{CD2829DF-4E83-4B01-8180-0F4355519EC7}" type="pres">
      <dgm:prSet presAssocID="{33B1FB23-8E89-49BE-AB46-FCB1C59267F6}" presName="root2" presStyleCnt="0"/>
      <dgm:spPr/>
    </dgm:pt>
    <dgm:pt modelId="{F8BBC92E-45D1-4741-A474-0308AC0F9CC0}" type="pres">
      <dgm:prSet presAssocID="{33B1FB23-8E89-49BE-AB46-FCB1C59267F6}" presName="LevelTwoTextNode" presStyleLbl="node3" presStyleIdx="3" presStyleCnt="5" custScaleX="78019" custScaleY="63361" custLinFactX="40218" custLinFactNeighborX="100000" custLinFactNeighborY="-11220">
        <dgm:presLayoutVars>
          <dgm:chPref val="3"/>
        </dgm:presLayoutVars>
      </dgm:prSet>
      <dgm:spPr/>
      <dgm:t>
        <a:bodyPr/>
        <a:lstStyle/>
        <a:p>
          <a:endParaRPr lang="en-US"/>
        </a:p>
      </dgm:t>
    </dgm:pt>
    <dgm:pt modelId="{DF2FCEAC-6A8C-4A1E-959E-3398AE10C7A0}" type="pres">
      <dgm:prSet presAssocID="{33B1FB23-8E89-49BE-AB46-FCB1C59267F6}" presName="level3hierChild" presStyleCnt="0"/>
      <dgm:spPr/>
    </dgm:pt>
    <dgm:pt modelId="{A82A8A07-F998-400B-8A37-DB0B00A693C9}" type="pres">
      <dgm:prSet presAssocID="{11504239-36E7-4ABD-8FB4-3CB857FD3435}" presName="conn2-1" presStyleLbl="parChTrans1D3" presStyleIdx="4" presStyleCnt="5"/>
      <dgm:spPr/>
      <dgm:t>
        <a:bodyPr/>
        <a:lstStyle/>
        <a:p>
          <a:endParaRPr lang="en-US"/>
        </a:p>
      </dgm:t>
    </dgm:pt>
    <dgm:pt modelId="{EA607693-D957-4F28-A801-6E2EBF729AB0}" type="pres">
      <dgm:prSet presAssocID="{11504239-36E7-4ABD-8FB4-3CB857FD3435}" presName="connTx" presStyleLbl="parChTrans1D3" presStyleIdx="4" presStyleCnt="5"/>
      <dgm:spPr/>
      <dgm:t>
        <a:bodyPr/>
        <a:lstStyle/>
        <a:p>
          <a:endParaRPr lang="en-US"/>
        </a:p>
      </dgm:t>
    </dgm:pt>
    <dgm:pt modelId="{1C206585-1056-43C3-B265-EEC7B2084F9C}" type="pres">
      <dgm:prSet presAssocID="{A2692B6B-3A61-4295-8F01-AD86016A0B6F}" presName="root2" presStyleCnt="0"/>
      <dgm:spPr/>
    </dgm:pt>
    <dgm:pt modelId="{E39A9965-88C9-407A-A7E4-707B0558715D}" type="pres">
      <dgm:prSet presAssocID="{A2692B6B-3A61-4295-8F01-AD86016A0B6F}" presName="LevelTwoTextNode" presStyleLbl="node3" presStyleIdx="4" presStyleCnt="5">
        <dgm:presLayoutVars>
          <dgm:chPref val="3"/>
        </dgm:presLayoutVars>
      </dgm:prSet>
      <dgm:spPr/>
      <dgm:t>
        <a:bodyPr/>
        <a:lstStyle/>
        <a:p>
          <a:endParaRPr lang="en-US"/>
        </a:p>
      </dgm:t>
    </dgm:pt>
    <dgm:pt modelId="{7D7E163B-F0AB-4898-B935-0C93955B858A}" type="pres">
      <dgm:prSet presAssocID="{A2692B6B-3A61-4295-8F01-AD86016A0B6F}" presName="level3hierChild" presStyleCnt="0"/>
      <dgm:spPr/>
    </dgm:pt>
    <dgm:pt modelId="{784C0078-3588-4B6E-9680-C96288767B57}" type="pres">
      <dgm:prSet presAssocID="{EAAC148B-CA94-45ED-8D8E-CE514F88DDBB}" presName="conn2-1" presStyleLbl="parChTrans1D4" presStyleIdx="0" presStyleCnt="2"/>
      <dgm:spPr/>
      <dgm:t>
        <a:bodyPr/>
        <a:lstStyle/>
        <a:p>
          <a:endParaRPr lang="en-US"/>
        </a:p>
      </dgm:t>
    </dgm:pt>
    <dgm:pt modelId="{8C30F88B-A000-424F-B046-F273488A815C}" type="pres">
      <dgm:prSet presAssocID="{EAAC148B-CA94-45ED-8D8E-CE514F88DDBB}" presName="connTx" presStyleLbl="parChTrans1D4" presStyleIdx="0" presStyleCnt="2"/>
      <dgm:spPr/>
      <dgm:t>
        <a:bodyPr/>
        <a:lstStyle/>
        <a:p>
          <a:endParaRPr lang="en-US"/>
        </a:p>
      </dgm:t>
    </dgm:pt>
    <dgm:pt modelId="{D4708952-9B98-41FD-B821-DC39B4AC91ED}" type="pres">
      <dgm:prSet presAssocID="{6995B21F-FDB8-422D-97BD-595B1EEB1E6F}" presName="root2" presStyleCnt="0"/>
      <dgm:spPr/>
    </dgm:pt>
    <dgm:pt modelId="{84670E1B-856D-4708-81A8-89907092206A}" type="pres">
      <dgm:prSet presAssocID="{6995B21F-FDB8-422D-97BD-595B1EEB1E6F}" presName="LevelTwoTextNode" presStyleLbl="node4" presStyleIdx="0" presStyleCnt="2" custScaleX="78019" custScaleY="63361" custLinFactNeighborY="5100">
        <dgm:presLayoutVars>
          <dgm:chPref val="3"/>
        </dgm:presLayoutVars>
      </dgm:prSet>
      <dgm:spPr/>
      <dgm:t>
        <a:bodyPr/>
        <a:lstStyle/>
        <a:p>
          <a:endParaRPr lang="en-US"/>
        </a:p>
      </dgm:t>
    </dgm:pt>
    <dgm:pt modelId="{E59871E9-2930-4A7D-BB17-4903328BA3DB}" type="pres">
      <dgm:prSet presAssocID="{6995B21F-FDB8-422D-97BD-595B1EEB1E6F}" presName="level3hierChild" presStyleCnt="0"/>
      <dgm:spPr/>
    </dgm:pt>
    <dgm:pt modelId="{646E24C4-70D4-4071-8A8F-09EE5DA5DCDC}" type="pres">
      <dgm:prSet presAssocID="{9BA16112-FB9C-494D-8274-223B3B718815}" presName="conn2-1" presStyleLbl="parChTrans1D4" presStyleIdx="1" presStyleCnt="2"/>
      <dgm:spPr/>
      <dgm:t>
        <a:bodyPr/>
        <a:lstStyle/>
        <a:p>
          <a:endParaRPr lang="en-US"/>
        </a:p>
      </dgm:t>
    </dgm:pt>
    <dgm:pt modelId="{3DF8201C-F771-40B8-97CC-2F103E46A6C0}" type="pres">
      <dgm:prSet presAssocID="{9BA16112-FB9C-494D-8274-223B3B718815}" presName="connTx" presStyleLbl="parChTrans1D4" presStyleIdx="1" presStyleCnt="2"/>
      <dgm:spPr/>
      <dgm:t>
        <a:bodyPr/>
        <a:lstStyle/>
        <a:p>
          <a:endParaRPr lang="en-US"/>
        </a:p>
      </dgm:t>
    </dgm:pt>
    <dgm:pt modelId="{5C6C2DAF-0E44-4BFB-8532-E44C4A5F44C8}" type="pres">
      <dgm:prSet presAssocID="{F7CC9764-8357-4505-987A-FA133BBA548C}" presName="root2" presStyleCnt="0"/>
      <dgm:spPr/>
    </dgm:pt>
    <dgm:pt modelId="{85FAEC81-4698-435F-8293-F9D2A19E397A}" type="pres">
      <dgm:prSet presAssocID="{F7CC9764-8357-4505-987A-FA133BBA548C}" presName="LevelTwoTextNode" presStyleLbl="node4" presStyleIdx="1" presStyleCnt="2" custScaleX="78019" custScaleY="63361">
        <dgm:presLayoutVars>
          <dgm:chPref val="3"/>
        </dgm:presLayoutVars>
      </dgm:prSet>
      <dgm:spPr/>
      <dgm:t>
        <a:bodyPr/>
        <a:lstStyle/>
        <a:p>
          <a:endParaRPr lang="en-US"/>
        </a:p>
      </dgm:t>
    </dgm:pt>
    <dgm:pt modelId="{1C87AFFA-B3DD-43B3-B91A-9AF45061F2E5}" type="pres">
      <dgm:prSet presAssocID="{F7CC9764-8357-4505-987A-FA133BBA548C}" presName="level3hierChild" presStyleCnt="0"/>
      <dgm:spPr/>
    </dgm:pt>
  </dgm:ptLst>
  <dgm:cxnLst>
    <dgm:cxn modelId="{A9710040-7B5D-49DD-AFD4-7EEFC9A8E2E9}" type="presOf" srcId="{5436CBCA-A8B6-4615-909B-87F66FD854D3}" destId="{530D59B9-A1D6-47C6-8F75-942B035BB3A1}" srcOrd="0" destOrd="0" presId="urn:microsoft.com/office/officeart/2005/8/layout/hierarchy2"/>
    <dgm:cxn modelId="{C9C5BC61-34F4-4196-B424-749FB3A24808}" type="presOf" srcId="{544F2199-B38A-4D06-B50F-60BF07EDA2F2}" destId="{72D974F6-D13D-4C11-B1FD-2CBF35633B71}" srcOrd="1" destOrd="0" presId="urn:microsoft.com/office/officeart/2005/8/layout/hierarchy2"/>
    <dgm:cxn modelId="{DA13395C-1B8C-4580-A7D7-8BF515E9679E}" type="presOf" srcId="{BDE85C0F-C0E2-4C98-A17D-4C9503055876}" destId="{F1FF7FD8-3E6E-4828-9F5E-F5C36C0AC1C8}" srcOrd="1" destOrd="0" presId="urn:microsoft.com/office/officeart/2005/8/layout/hierarchy2"/>
    <dgm:cxn modelId="{9676ADEB-39B8-4504-8C6F-85C97EF593B9}" type="presOf" srcId="{EAAC148B-CA94-45ED-8D8E-CE514F88DDBB}" destId="{8C30F88B-A000-424F-B046-F273488A815C}" srcOrd="1" destOrd="0" presId="urn:microsoft.com/office/officeart/2005/8/layout/hierarchy2"/>
    <dgm:cxn modelId="{354EC0E0-08C3-485D-AD0D-4A712838EE12}" type="presOf" srcId="{544F2199-B38A-4D06-B50F-60BF07EDA2F2}" destId="{CE8B7020-5958-48C6-AE4A-DEECB6ED0800}" srcOrd="0" destOrd="0" presId="urn:microsoft.com/office/officeart/2005/8/layout/hierarchy2"/>
    <dgm:cxn modelId="{AE4E8031-C282-481B-9E3C-AB841FB0AEE4}" srcId="{1D605089-47B9-4FAF-821B-9160954B6F80}" destId="{33B1FB23-8E89-49BE-AB46-FCB1C59267F6}" srcOrd="3" destOrd="0" parTransId="{BDE85C0F-C0E2-4C98-A17D-4C9503055876}" sibTransId="{3D28D9A5-4A70-4F70-99CA-46145E77217B}"/>
    <dgm:cxn modelId="{0454C0F9-5B0B-4A8D-A9C2-E16A2D4DEB1B}" srcId="{A2692B6B-3A61-4295-8F01-AD86016A0B6F}" destId="{6995B21F-FDB8-422D-97BD-595B1EEB1E6F}" srcOrd="0" destOrd="0" parTransId="{EAAC148B-CA94-45ED-8D8E-CE514F88DDBB}" sibTransId="{4FBE2D08-C4BF-4CDE-AF54-F280E9AE6B21}"/>
    <dgm:cxn modelId="{DDF663C9-2A2C-4E41-9D91-9375C0D0CC95}" srcId="{1D605089-47B9-4FAF-821B-9160954B6F80}" destId="{A2692B6B-3A61-4295-8F01-AD86016A0B6F}" srcOrd="4" destOrd="0" parTransId="{11504239-36E7-4ABD-8FB4-3CB857FD3435}" sibTransId="{0DB274F3-53D2-471C-B867-79CBA5BCD7C7}"/>
    <dgm:cxn modelId="{7E3989CB-ED62-4E75-A2A6-F86C4A1CB94E}" type="presOf" srcId="{1D605089-47B9-4FAF-821B-9160954B6F80}" destId="{DA3AD382-438F-4139-B7CD-2ECFFEB0F01A}" srcOrd="0" destOrd="0" presId="urn:microsoft.com/office/officeart/2005/8/layout/hierarchy2"/>
    <dgm:cxn modelId="{EFAA90BD-37C8-4836-808F-9EA39C741467}" type="presOf" srcId="{225F8FBD-F46D-4A4B-9B25-4554520B042B}" destId="{D2468CB2-EB32-4D52-904F-4533F121C4CC}" srcOrd="0" destOrd="0" presId="urn:microsoft.com/office/officeart/2005/8/layout/hierarchy2"/>
    <dgm:cxn modelId="{F7B1CCA6-C559-4BD8-955D-DC1B59968198}" type="presOf" srcId="{9FDF9BBA-7CAC-4E19-B384-A3EE703F11BA}" destId="{5B85BD7E-01B8-47BA-A8E3-FFE35EC59D30}" srcOrd="0" destOrd="0" presId="urn:microsoft.com/office/officeart/2005/8/layout/hierarchy2"/>
    <dgm:cxn modelId="{3A67FD02-A5CD-4603-8472-85A6608A7874}" type="presOf" srcId="{EAAC148B-CA94-45ED-8D8E-CE514F88DDBB}" destId="{784C0078-3588-4B6E-9680-C96288767B57}" srcOrd="0" destOrd="0" presId="urn:microsoft.com/office/officeart/2005/8/layout/hierarchy2"/>
    <dgm:cxn modelId="{EE2C50AA-E66D-435B-8EEF-ED5C0FAC4959}" type="presOf" srcId="{07A31D66-72B8-4E0C-B008-1C0D6D57CBA6}" destId="{5BBDD92C-8139-4447-868D-2F238F15E1C5}" srcOrd="1" destOrd="0" presId="urn:microsoft.com/office/officeart/2005/8/layout/hierarchy2"/>
    <dgm:cxn modelId="{58DA493C-DD87-4049-A420-2437E09BFE31}" type="presOf" srcId="{11504239-36E7-4ABD-8FB4-3CB857FD3435}" destId="{A82A8A07-F998-400B-8A37-DB0B00A693C9}" srcOrd="0" destOrd="0" presId="urn:microsoft.com/office/officeart/2005/8/layout/hierarchy2"/>
    <dgm:cxn modelId="{6C1A4304-45D3-4CBC-A7B6-E8FE25F4412D}" srcId="{1D605089-47B9-4FAF-821B-9160954B6F80}" destId="{5436CBCA-A8B6-4615-909B-87F66FD854D3}" srcOrd="0" destOrd="0" parTransId="{07A31D66-72B8-4E0C-B008-1C0D6D57CBA6}" sibTransId="{899EA6C6-33B3-414E-A097-7A6AB9331D61}"/>
    <dgm:cxn modelId="{04598EC1-7EF4-478F-912C-EDC8B9DE9498}" type="presOf" srcId="{9BA16112-FB9C-494D-8274-223B3B718815}" destId="{3DF8201C-F771-40B8-97CC-2F103E46A6C0}" srcOrd="1" destOrd="0" presId="urn:microsoft.com/office/officeart/2005/8/layout/hierarchy2"/>
    <dgm:cxn modelId="{C449DD42-6CCF-425D-924A-7B592E66E6FC}" type="presOf" srcId="{F7CC9764-8357-4505-987A-FA133BBA548C}" destId="{85FAEC81-4698-435F-8293-F9D2A19E397A}" srcOrd="0" destOrd="0" presId="urn:microsoft.com/office/officeart/2005/8/layout/hierarchy2"/>
    <dgm:cxn modelId="{51C9BCBA-79E4-4EC5-AC38-211C7E228BA1}" srcId="{1D605089-47B9-4FAF-821B-9160954B6F80}" destId="{F267D953-F644-4E56-A184-894871BE4983}" srcOrd="2" destOrd="0" parTransId="{2FD29EBE-A5D2-4672-A357-E193E94EBB7A}" sibTransId="{637AFA73-D168-4F1A-A7E8-E8E4C3946D31}"/>
    <dgm:cxn modelId="{CC677A4A-9EF1-45C2-9CA2-421F1E578D5A}" type="presOf" srcId="{2FD29EBE-A5D2-4672-A357-E193E94EBB7A}" destId="{F0027823-E471-43E8-8AE6-71495708A1E5}" srcOrd="0" destOrd="0" presId="urn:microsoft.com/office/officeart/2005/8/layout/hierarchy2"/>
    <dgm:cxn modelId="{6BDF3591-B0AA-4CB9-B7CF-406094BA266A}" type="presOf" srcId="{F267D953-F644-4E56-A184-894871BE4983}" destId="{305063BE-F710-4BE9-BE55-974AA93AC78F}" srcOrd="0" destOrd="0" presId="urn:microsoft.com/office/officeart/2005/8/layout/hierarchy2"/>
    <dgm:cxn modelId="{B0095382-2BDC-4F26-9850-1934F9A7AF53}" srcId="{B6513ED0-200F-4342-9AD5-782D6A99F298}" destId="{1D605089-47B9-4FAF-821B-9160954B6F80}" srcOrd="0" destOrd="0" parTransId="{34B5747A-6E2F-4E8A-866B-63F38712E050}" sibTransId="{0CEF11C0-509B-4F92-9DDB-9C178C6A655F}"/>
    <dgm:cxn modelId="{A62C9B77-7B45-4E70-8121-89977C9E11D6}" type="presOf" srcId="{B6513ED0-200F-4342-9AD5-782D6A99F298}" destId="{94ADFFC8-A6EE-47C5-8605-61726A4C2A10}" srcOrd="0" destOrd="0" presId="urn:microsoft.com/office/officeart/2005/8/layout/hierarchy2"/>
    <dgm:cxn modelId="{546A5F1D-E826-4AAE-8C4D-6F9137262260}" type="presOf" srcId="{07A31D66-72B8-4E0C-B008-1C0D6D57CBA6}" destId="{DE03DF70-9387-4E2B-A743-34354646626E}" srcOrd="0" destOrd="0" presId="urn:microsoft.com/office/officeart/2005/8/layout/hierarchy2"/>
    <dgm:cxn modelId="{AF2D31AC-45AA-4849-A277-5307CFD76250}" type="presOf" srcId="{34B5747A-6E2F-4E8A-866B-63F38712E050}" destId="{F340ED7D-A5AF-4F71-91C9-9B84B8793470}" srcOrd="1" destOrd="0" presId="urn:microsoft.com/office/officeart/2005/8/layout/hierarchy2"/>
    <dgm:cxn modelId="{B8F5295C-649F-4108-AA73-CB7BCFB5D295}" type="presOf" srcId="{6995B21F-FDB8-422D-97BD-595B1EEB1E6F}" destId="{84670E1B-856D-4708-81A8-89907092206A}" srcOrd="0" destOrd="0" presId="urn:microsoft.com/office/officeart/2005/8/layout/hierarchy2"/>
    <dgm:cxn modelId="{0C6AAA3A-6719-4442-A747-18F43EF8C2FF}" type="presOf" srcId="{11504239-36E7-4ABD-8FB4-3CB857FD3435}" destId="{EA607693-D957-4F28-A801-6E2EBF729AB0}" srcOrd="1" destOrd="0" presId="urn:microsoft.com/office/officeart/2005/8/layout/hierarchy2"/>
    <dgm:cxn modelId="{EAB54103-27C6-416C-94D7-EC951F5E75D0}" type="presOf" srcId="{2FD29EBE-A5D2-4672-A357-E193E94EBB7A}" destId="{A732EE5F-1D38-4C62-B958-756C84941B5A}" srcOrd="1" destOrd="0" presId="urn:microsoft.com/office/officeart/2005/8/layout/hierarchy2"/>
    <dgm:cxn modelId="{13670E2A-7699-4253-ABD9-29096EBED9A5}" type="presOf" srcId="{34B5747A-6E2F-4E8A-866B-63F38712E050}" destId="{F9DA0A3B-5098-4D83-BE5C-E71C3B4DDF9D}" srcOrd="0" destOrd="0" presId="urn:microsoft.com/office/officeart/2005/8/layout/hierarchy2"/>
    <dgm:cxn modelId="{E86DB956-EBF3-446D-99F0-8064F61116CC}" srcId="{9FDF9BBA-7CAC-4E19-B384-A3EE703F11BA}" destId="{B6513ED0-200F-4342-9AD5-782D6A99F298}" srcOrd="0" destOrd="0" parTransId="{2DFCD6CB-0CB4-4C31-BB02-F600A06B780D}" sibTransId="{6F0E1A6E-5B71-4D9B-8EF9-9FBC3F441DF7}"/>
    <dgm:cxn modelId="{7456EE62-3C6E-431D-8093-EB0B795AF4F5}" type="presOf" srcId="{BDE85C0F-C0E2-4C98-A17D-4C9503055876}" destId="{2CF00716-4E9D-494C-851C-FDD7F90D7913}" srcOrd="0" destOrd="0" presId="urn:microsoft.com/office/officeart/2005/8/layout/hierarchy2"/>
    <dgm:cxn modelId="{900A2FF9-2C8B-4EA1-9B6B-F3E2FE4F9DE9}" srcId="{1D605089-47B9-4FAF-821B-9160954B6F80}" destId="{225F8FBD-F46D-4A4B-9B25-4554520B042B}" srcOrd="1" destOrd="0" parTransId="{544F2199-B38A-4D06-B50F-60BF07EDA2F2}" sibTransId="{88430E40-44B8-42C2-BA91-0C61F8AC9F30}"/>
    <dgm:cxn modelId="{009B0F44-B374-441D-BD53-E968C90261A2}" type="presOf" srcId="{9BA16112-FB9C-494D-8274-223B3B718815}" destId="{646E24C4-70D4-4071-8A8F-09EE5DA5DCDC}" srcOrd="0" destOrd="0" presId="urn:microsoft.com/office/officeart/2005/8/layout/hierarchy2"/>
    <dgm:cxn modelId="{BFC5D352-AFF8-4555-850B-93BCAD7EA2DB}" type="presOf" srcId="{33B1FB23-8E89-49BE-AB46-FCB1C59267F6}" destId="{F8BBC92E-45D1-4741-A474-0308AC0F9CC0}" srcOrd="0" destOrd="0" presId="urn:microsoft.com/office/officeart/2005/8/layout/hierarchy2"/>
    <dgm:cxn modelId="{FF9C36E0-5BDF-43D1-B9F4-36BB9904BAED}" srcId="{A2692B6B-3A61-4295-8F01-AD86016A0B6F}" destId="{F7CC9764-8357-4505-987A-FA133BBA548C}" srcOrd="1" destOrd="0" parTransId="{9BA16112-FB9C-494D-8274-223B3B718815}" sibTransId="{9789B332-5540-4E3A-A404-CCBB0E95832D}"/>
    <dgm:cxn modelId="{5A531529-8049-409C-BD9A-9368567C6975}" type="presOf" srcId="{A2692B6B-3A61-4295-8F01-AD86016A0B6F}" destId="{E39A9965-88C9-407A-A7E4-707B0558715D}" srcOrd="0" destOrd="0" presId="urn:microsoft.com/office/officeart/2005/8/layout/hierarchy2"/>
    <dgm:cxn modelId="{F642ED1E-0844-4ABA-A2DA-E1E161D19567}" type="presParOf" srcId="{5B85BD7E-01B8-47BA-A8E3-FFE35EC59D30}" destId="{3CD7FDA4-CE4B-4926-B192-E21D13AE93C0}" srcOrd="0" destOrd="0" presId="urn:microsoft.com/office/officeart/2005/8/layout/hierarchy2"/>
    <dgm:cxn modelId="{71DFFD5D-884B-43E0-B5FA-28AFE8803988}" type="presParOf" srcId="{3CD7FDA4-CE4B-4926-B192-E21D13AE93C0}" destId="{94ADFFC8-A6EE-47C5-8605-61726A4C2A10}" srcOrd="0" destOrd="0" presId="urn:microsoft.com/office/officeart/2005/8/layout/hierarchy2"/>
    <dgm:cxn modelId="{5090868B-B870-46D3-B8AA-4C5EF034DD1F}" type="presParOf" srcId="{3CD7FDA4-CE4B-4926-B192-E21D13AE93C0}" destId="{CE0E3A27-2AAA-497B-A0FA-5856C788B69C}" srcOrd="1" destOrd="0" presId="urn:microsoft.com/office/officeart/2005/8/layout/hierarchy2"/>
    <dgm:cxn modelId="{1DFC95E1-53A7-4DEC-81BE-67298232BBFD}" type="presParOf" srcId="{CE0E3A27-2AAA-497B-A0FA-5856C788B69C}" destId="{F9DA0A3B-5098-4D83-BE5C-E71C3B4DDF9D}" srcOrd="0" destOrd="0" presId="urn:microsoft.com/office/officeart/2005/8/layout/hierarchy2"/>
    <dgm:cxn modelId="{5D6B11C1-95D0-41E8-8261-C03951C8EC86}" type="presParOf" srcId="{F9DA0A3B-5098-4D83-BE5C-E71C3B4DDF9D}" destId="{F340ED7D-A5AF-4F71-91C9-9B84B8793470}" srcOrd="0" destOrd="0" presId="urn:microsoft.com/office/officeart/2005/8/layout/hierarchy2"/>
    <dgm:cxn modelId="{6D59B6BA-9A96-4F91-BEB8-55EFAC1628EE}" type="presParOf" srcId="{CE0E3A27-2AAA-497B-A0FA-5856C788B69C}" destId="{E14452E9-4B7C-4C5A-8F2B-D652275D70A3}" srcOrd="1" destOrd="0" presId="urn:microsoft.com/office/officeart/2005/8/layout/hierarchy2"/>
    <dgm:cxn modelId="{B13F1F61-5455-430A-B4CF-4D54F07CECF5}" type="presParOf" srcId="{E14452E9-4B7C-4C5A-8F2B-D652275D70A3}" destId="{DA3AD382-438F-4139-B7CD-2ECFFEB0F01A}" srcOrd="0" destOrd="0" presId="urn:microsoft.com/office/officeart/2005/8/layout/hierarchy2"/>
    <dgm:cxn modelId="{2F3ABA90-3FA9-45B1-889E-B8889FFBE94C}" type="presParOf" srcId="{E14452E9-4B7C-4C5A-8F2B-D652275D70A3}" destId="{820E3AB4-4874-4B04-84E9-C5EF72A2474E}" srcOrd="1" destOrd="0" presId="urn:microsoft.com/office/officeart/2005/8/layout/hierarchy2"/>
    <dgm:cxn modelId="{B8FA2962-8BFF-4F57-BD7F-47F8B067C1A5}" type="presParOf" srcId="{820E3AB4-4874-4B04-84E9-C5EF72A2474E}" destId="{DE03DF70-9387-4E2B-A743-34354646626E}" srcOrd="0" destOrd="0" presId="urn:microsoft.com/office/officeart/2005/8/layout/hierarchy2"/>
    <dgm:cxn modelId="{4CA6D95A-1AC7-4620-A6C1-4DF4D626559C}" type="presParOf" srcId="{DE03DF70-9387-4E2B-A743-34354646626E}" destId="{5BBDD92C-8139-4447-868D-2F238F15E1C5}" srcOrd="0" destOrd="0" presId="urn:microsoft.com/office/officeart/2005/8/layout/hierarchy2"/>
    <dgm:cxn modelId="{791E1CD3-C889-49DA-8B6D-8515AAAE27BB}" type="presParOf" srcId="{820E3AB4-4874-4B04-84E9-C5EF72A2474E}" destId="{5B6A7E32-7DC1-4965-87FC-DB9B917549BD}" srcOrd="1" destOrd="0" presId="urn:microsoft.com/office/officeart/2005/8/layout/hierarchy2"/>
    <dgm:cxn modelId="{67BB3636-A2AB-49C2-9F4A-56FC9A0895BD}" type="presParOf" srcId="{5B6A7E32-7DC1-4965-87FC-DB9B917549BD}" destId="{530D59B9-A1D6-47C6-8F75-942B035BB3A1}" srcOrd="0" destOrd="0" presId="urn:microsoft.com/office/officeart/2005/8/layout/hierarchy2"/>
    <dgm:cxn modelId="{AF8E2DE5-4D48-4ED0-B790-CE26F2E50A3E}" type="presParOf" srcId="{5B6A7E32-7DC1-4965-87FC-DB9B917549BD}" destId="{4186F875-C8F0-4FC1-90AF-02BB111D9B73}" srcOrd="1" destOrd="0" presId="urn:microsoft.com/office/officeart/2005/8/layout/hierarchy2"/>
    <dgm:cxn modelId="{B270B98C-B8F7-4AB4-9CBF-C640A6688129}" type="presParOf" srcId="{820E3AB4-4874-4B04-84E9-C5EF72A2474E}" destId="{CE8B7020-5958-48C6-AE4A-DEECB6ED0800}" srcOrd="2" destOrd="0" presId="urn:microsoft.com/office/officeart/2005/8/layout/hierarchy2"/>
    <dgm:cxn modelId="{E89437D2-3D2D-4248-AB66-1B38B01B2AF2}" type="presParOf" srcId="{CE8B7020-5958-48C6-AE4A-DEECB6ED0800}" destId="{72D974F6-D13D-4C11-B1FD-2CBF35633B71}" srcOrd="0" destOrd="0" presId="urn:microsoft.com/office/officeart/2005/8/layout/hierarchy2"/>
    <dgm:cxn modelId="{58011808-FFC0-461D-A3BB-AF6F5CB2E028}" type="presParOf" srcId="{820E3AB4-4874-4B04-84E9-C5EF72A2474E}" destId="{29B3D58F-DB80-4B4F-B7ED-6666B86C5CC8}" srcOrd="3" destOrd="0" presId="urn:microsoft.com/office/officeart/2005/8/layout/hierarchy2"/>
    <dgm:cxn modelId="{8D4EF4F7-446D-4FF3-805A-6BFF4C850C7B}" type="presParOf" srcId="{29B3D58F-DB80-4B4F-B7ED-6666B86C5CC8}" destId="{D2468CB2-EB32-4D52-904F-4533F121C4CC}" srcOrd="0" destOrd="0" presId="urn:microsoft.com/office/officeart/2005/8/layout/hierarchy2"/>
    <dgm:cxn modelId="{CE360FF1-2773-4EA7-B255-6BC678190281}" type="presParOf" srcId="{29B3D58F-DB80-4B4F-B7ED-6666B86C5CC8}" destId="{D1A7AF8F-31C0-4A75-B93F-D4DFD285E14F}" srcOrd="1" destOrd="0" presId="urn:microsoft.com/office/officeart/2005/8/layout/hierarchy2"/>
    <dgm:cxn modelId="{C5CAA68D-7AE8-4CD0-A08C-0FF93C2BD6A9}" type="presParOf" srcId="{820E3AB4-4874-4B04-84E9-C5EF72A2474E}" destId="{F0027823-E471-43E8-8AE6-71495708A1E5}" srcOrd="4" destOrd="0" presId="urn:microsoft.com/office/officeart/2005/8/layout/hierarchy2"/>
    <dgm:cxn modelId="{32DD264C-4261-4000-BCF8-40DDDAC38B46}" type="presParOf" srcId="{F0027823-E471-43E8-8AE6-71495708A1E5}" destId="{A732EE5F-1D38-4C62-B958-756C84941B5A}" srcOrd="0" destOrd="0" presId="urn:microsoft.com/office/officeart/2005/8/layout/hierarchy2"/>
    <dgm:cxn modelId="{44CD017A-8FBE-4958-8481-7739168278CD}" type="presParOf" srcId="{820E3AB4-4874-4B04-84E9-C5EF72A2474E}" destId="{D7B04F12-BB00-4057-A959-16FFE108D824}" srcOrd="5" destOrd="0" presId="urn:microsoft.com/office/officeart/2005/8/layout/hierarchy2"/>
    <dgm:cxn modelId="{4DC56C53-9965-402F-BF0A-0A27CD9BAA48}" type="presParOf" srcId="{D7B04F12-BB00-4057-A959-16FFE108D824}" destId="{305063BE-F710-4BE9-BE55-974AA93AC78F}" srcOrd="0" destOrd="0" presId="urn:microsoft.com/office/officeart/2005/8/layout/hierarchy2"/>
    <dgm:cxn modelId="{E0A2695B-16DF-48D8-A473-C35C9AC2A7D2}" type="presParOf" srcId="{D7B04F12-BB00-4057-A959-16FFE108D824}" destId="{88DFF81F-B364-4C24-BA21-62B5E9CCFD26}" srcOrd="1" destOrd="0" presId="urn:microsoft.com/office/officeart/2005/8/layout/hierarchy2"/>
    <dgm:cxn modelId="{EB01E7C1-9F1F-41EF-93F7-B1FEAFD813DD}" type="presParOf" srcId="{820E3AB4-4874-4B04-84E9-C5EF72A2474E}" destId="{2CF00716-4E9D-494C-851C-FDD7F90D7913}" srcOrd="6" destOrd="0" presId="urn:microsoft.com/office/officeart/2005/8/layout/hierarchy2"/>
    <dgm:cxn modelId="{0DB95A47-A967-4F11-9B69-8B5C18338A82}" type="presParOf" srcId="{2CF00716-4E9D-494C-851C-FDD7F90D7913}" destId="{F1FF7FD8-3E6E-4828-9F5E-F5C36C0AC1C8}" srcOrd="0" destOrd="0" presId="urn:microsoft.com/office/officeart/2005/8/layout/hierarchy2"/>
    <dgm:cxn modelId="{298513CB-F687-4AA2-BC9D-28EC4913622B}" type="presParOf" srcId="{820E3AB4-4874-4B04-84E9-C5EF72A2474E}" destId="{CD2829DF-4E83-4B01-8180-0F4355519EC7}" srcOrd="7" destOrd="0" presId="urn:microsoft.com/office/officeart/2005/8/layout/hierarchy2"/>
    <dgm:cxn modelId="{02307822-995D-4AD9-BC6C-04C90CE561AB}" type="presParOf" srcId="{CD2829DF-4E83-4B01-8180-0F4355519EC7}" destId="{F8BBC92E-45D1-4741-A474-0308AC0F9CC0}" srcOrd="0" destOrd="0" presId="urn:microsoft.com/office/officeart/2005/8/layout/hierarchy2"/>
    <dgm:cxn modelId="{B3821F52-1395-40DD-A95E-D02DBCEB2080}" type="presParOf" srcId="{CD2829DF-4E83-4B01-8180-0F4355519EC7}" destId="{DF2FCEAC-6A8C-4A1E-959E-3398AE10C7A0}" srcOrd="1" destOrd="0" presId="urn:microsoft.com/office/officeart/2005/8/layout/hierarchy2"/>
    <dgm:cxn modelId="{87420F47-6A62-4223-8154-24C7335A3F16}" type="presParOf" srcId="{820E3AB4-4874-4B04-84E9-C5EF72A2474E}" destId="{A82A8A07-F998-400B-8A37-DB0B00A693C9}" srcOrd="8" destOrd="0" presId="urn:microsoft.com/office/officeart/2005/8/layout/hierarchy2"/>
    <dgm:cxn modelId="{AB9B7DD9-6271-49F7-9D9D-2E44ED1916B3}" type="presParOf" srcId="{A82A8A07-F998-400B-8A37-DB0B00A693C9}" destId="{EA607693-D957-4F28-A801-6E2EBF729AB0}" srcOrd="0" destOrd="0" presId="urn:microsoft.com/office/officeart/2005/8/layout/hierarchy2"/>
    <dgm:cxn modelId="{8B41C216-C85E-47B8-8724-2DB2D65A58E9}" type="presParOf" srcId="{820E3AB4-4874-4B04-84E9-C5EF72A2474E}" destId="{1C206585-1056-43C3-B265-EEC7B2084F9C}" srcOrd="9" destOrd="0" presId="urn:microsoft.com/office/officeart/2005/8/layout/hierarchy2"/>
    <dgm:cxn modelId="{54DE9E1C-9997-4887-B104-B5375A8E80AB}" type="presParOf" srcId="{1C206585-1056-43C3-B265-EEC7B2084F9C}" destId="{E39A9965-88C9-407A-A7E4-707B0558715D}" srcOrd="0" destOrd="0" presId="urn:microsoft.com/office/officeart/2005/8/layout/hierarchy2"/>
    <dgm:cxn modelId="{D34056B1-BAAA-40F8-B995-CF58FD817E3D}" type="presParOf" srcId="{1C206585-1056-43C3-B265-EEC7B2084F9C}" destId="{7D7E163B-F0AB-4898-B935-0C93955B858A}" srcOrd="1" destOrd="0" presId="urn:microsoft.com/office/officeart/2005/8/layout/hierarchy2"/>
    <dgm:cxn modelId="{8ADD6A95-C0EB-4DAC-8D84-FDE58A4E3EA8}" type="presParOf" srcId="{7D7E163B-F0AB-4898-B935-0C93955B858A}" destId="{784C0078-3588-4B6E-9680-C96288767B57}" srcOrd="0" destOrd="0" presId="urn:microsoft.com/office/officeart/2005/8/layout/hierarchy2"/>
    <dgm:cxn modelId="{675995BA-AD9B-49E8-8FCB-775C4EAB2D75}" type="presParOf" srcId="{784C0078-3588-4B6E-9680-C96288767B57}" destId="{8C30F88B-A000-424F-B046-F273488A815C}" srcOrd="0" destOrd="0" presId="urn:microsoft.com/office/officeart/2005/8/layout/hierarchy2"/>
    <dgm:cxn modelId="{63F46CA3-856D-49E4-8FB2-C3575BA9DB8E}" type="presParOf" srcId="{7D7E163B-F0AB-4898-B935-0C93955B858A}" destId="{D4708952-9B98-41FD-B821-DC39B4AC91ED}" srcOrd="1" destOrd="0" presId="urn:microsoft.com/office/officeart/2005/8/layout/hierarchy2"/>
    <dgm:cxn modelId="{647C7017-A860-45B2-AB92-D3CC47AB2AD7}" type="presParOf" srcId="{D4708952-9B98-41FD-B821-DC39B4AC91ED}" destId="{84670E1B-856D-4708-81A8-89907092206A}" srcOrd="0" destOrd="0" presId="urn:microsoft.com/office/officeart/2005/8/layout/hierarchy2"/>
    <dgm:cxn modelId="{976A4919-FD21-4BF7-AB2A-C57E088FC852}" type="presParOf" srcId="{D4708952-9B98-41FD-B821-DC39B4AC91ED}" destId="{E59871E9-2930-4A7D-BB17-4903328BA3DB}" srcOrd="1" destOrd="0" presId="urn:microsoft.com/office/officeart/2005/8/layout/hierarchy2"/>
    <dgm:cxn modelId="{995CC0B9-9B57-4685-B280-0C5F308D74E9}" type="presParOf" srcId="{7D7E163B-F0AB-4898-B935-0C93955B858A}" destId="{646E24C4-70D4-4071-8A8F-09EE5DA5DCDC}" srcOrd="2" destOrd="0" presId="urn:microsoft.com/office/officeart/2005/8/layout/hierarchy2"/>
    <dgm:cxn modelId="{BA9E22ED-D93E-40CA-9FEA-11A46FFA4B12}" type="presParOf" srcId="{646E24C4-70D4-4071-8A8F-09EE5DA5DCDC}" destId="{3DF8201C-F771-40B8-97CC-2F103E46A6C0}" srcOrd="0" destOrd="0" presId="urn:microsoft.com/office/officeart/2005/8/layout/hierarchy2"/>
    <dgm:cxn modelId="{87A80F5C-8587-4AE4-BCE3-34932B114901}" type="presParOf" srcId="{7D7E163B-F0AB-4898-B935-0C93955B858A}" destId="{5C6C2DAF-0E44-4BFB-8532-E44C4A5F44C8}" srcOrd="3" destOrd="0" presId="urn:microsoft.com/office/officeart/2005/8/layout/hierarchy2"/>
    <dgm:cxn modelId="{CC42B42A-A8EC-4CBF-A5DD-CADCFB5AE43E}" type="presParOf" srcId="{5C6C2DAF-0E44-4BFB-8532-E44C4A5F44C8}" destId="{85FAEC81-4698-435F-8293-F9D2A19E397A}" srcOrd="0" destOrd="0" presId="urn:microsoft.com/office/officeart/2005/8/layout/hierarchy2"/>
    <dgm:cxn modelId="{25080740-FB1A-4718-BCC5-C657A2732EBB}" type="presParOf" srcId="{5C6C2DAF-0E44-4BFB-8532-E44C4A5F44C8}" destId="{1C87AFFA-B3DD-43B3-B91A-9AF45061F2E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079ED-DD3C-4F76-9C83-8DE1FE5EB588}">
      <dsp:nvSpPr>
        <dsp:cNvPr id="0" name=""/>
        <dsp:cNvSpPr/>
      </dsp:nvSpPr>
      <dsp:spPr>
        <a:xfrm>
          <a:off x="182652" y="178958"/>
          <a:ext cx="2667058" cy="1186756"/>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88507" numCol="1" spcCol="1270" anchor="ctr" anchorCtr="0">
          <a:noAutofit/>
        </a:bodyPr>
        <a:lstStyle/>
        <a:p>
          <a:pPr lvl="0" algn="l" defTabSz="933450">
            <a:lnSpc>
              <a:spcPct val="90000"/>
            </a:lnSpc>
            <a:spcBef>
              <a:spcPct val="0"/>
            </a:spcBef>
            <a:spcAft>
              <a:spcPct val="35000"/>
            </a:spcAft>
          </a:pPr>
          <a:r>
            <a:rPr lang="en-US" sz="2100" kern="1200" dirty="0" smtClean="0"/>
            <a:t>Nov 16-Feb 17</a:t>
          </a:r>
          <a:endParaRPr lang="en-US" sz="2100" kern="1200" dirty="0"/>
        </a:p>
      </dsp:txBody>
      <dsp:txXfrm>
        <a:off x="182652" y="475647"/>
        <a:ext cx="2370369" cy="593378"/>
      </dsp:txXfrm>
    </dsp:sp>
    <dsp:sp modelId="{4B3D2FE4-54DE-4B91-BC77-780C76839507}">
      <dsp:nvSpPr>
        <dsp:cNvPr id="0" name=""/>
        <dsp:cNvSpPr/>
      </dsp:nvSpPr>
      <dsp:spPr>
        <a:xfrm>
          <a:off x="106448" y="1299449"/>
          <a:ext cx="2632264" cy="228745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1" kern="1200" dirty="0" smtClean="0">
              <a:solidFill>
                <a:schemeClr val="accent1">
                  <a:lumMod val="75000"/>
                </a:schemeClr>
              </a:solidFill>
            </a:rPr>
            <a:t>Firewall RFP drafting</a:t>
          </a:r>
          <a:r>
            <a:rPr lang="en-US" sz="2100" kern="1200" dirty="0" smtClean="0">
              <a:solidFill>
                <a:schemeClr val="accent1">
                  <a:lumMod val="75000"/>
                </a:schemeClr>
              </a:solidFill>
            </a:rPr>
            <a:t>-worked with industry experts and MN.IT to develop detailed proposal-</a:t>
          </a:r>
          <a:r>
            <a:rPr lang="en-US" sz="2100" b="1" kern="1200" dirty="0" smtClean="0">
              <a:solidFill>
                <a:schemeClr val="accent1">
                  <a:lumMod val="75000"/>
                </a:schemeClr>
              </a:solidFill>
            </a:rPr>
            <a:t>48 sites in initial phase.</a:t>
          </a:r>
          <a:endParaRPr lang="en-US" sz="2100" b="1" kern="1200" dirty="0">
            <a:solidFill>
              <a:schemeClr val="accent1">
                <a:lumMod val="75000"/>
              </a:schemeClr>
            </a:solidFill>
          </a:endParaRPr>
        </a:p>
      </dsp:txBody>
      <dsp:txXfrm>
        <a:off x="106448" y="1299449"/>
        <a:ext cx="2632264" cy="2287457"/>
      </dsp:txXfrm>
    </dsp:sp>
    <dsp:sp modelId="{53D6837B-0FAB-44BA-AE91-EA5EB10F4308}">
      <dsp:nvSpPr>
        <dsp:cNvPr id="0" name=""/>
        <dsp:cNvSpPr/>
      </dsp:nvSpPr>
      <dsp:spPr>
        <a:xfrm>
          <a:off x="2849641" y="584202"/>
          <a:ext cx="2441754" cy="1165002"/>
        </a:xfrm>
        <a:prstGeom prst="rightArrow">
          <a:avLst>
            <a:gd name="adj1" fmla="val 50000"/>
            <a:gd name="adj2" fmla="val 5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88507" numCol="1" spcCol="1270" anchor="ctr" anchorCtr="0">
          <a:noAutofit/>
        </a:bodyPr>
        <a:lstStyle/>
        <a:p>
          <a:pPr lvl="0" algn="l" defTabSz="933450">
            <a:lnSpc>
              <a:spcPct val="90000"/>
            </a:lnSpc>
            <a:spcBef>
              <a:spcPct val="0"/>
            </a:spcBef>
            <a:spcAft>
              <a:spcPct val="35000"/>
            </a:spcAft>
          </a:pPr>
          <a:r>
            <a:rPr lang="en-US" sz="2100" kern="1200" dirty="0" smtClean="0"/>
            <a:t>Mar 17-May 17</a:t>
          </a:r>
          <a:endParaRPr lang="en-US" sz="2100" kern="1200" dirty="0"/>
        </a:p>
      </dsp:txBody>
      <dsp:txXfrm>
        <a:off x="2849641" y="875453"/>
        <a:ext cx="2150504" cy="582501"/>
      </dsp:txXfrm>
    </dsp:sp>
    <dsp:sp modelId="{EC951040-6028-40F3-A9E9-4EB0E974E850}">
      <dsp:nvSpPr>
        <dsp:cNvPr id="0" name=""/>
        <dsp:cNvSpPr/>
      </dsp:nvSpPr>
      <dsp:spPr>
        <a:xfrm>
          <a:off x="2743195" y="1727197"/>
          <a:ext cx="2511247" cy="228745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1" kern="1200" dirty="0" smtClean="0">
              <a:solidFill>
                <a:schemeClr val="accent1">
                  <a:lumMod val="75000"/>
                </a:schemeClr>
              </a:solidFill>
            </a:rPr>
            <a:t>Firewall RFP Release-</a:t>
          </a:r>
          <a:r>
            <a:rPr lang="en-US" sz="2100" kern="1200" dirty="0" smtClean="0">
              <a:solidFill>
                <a:schemeClr val="accent1">
                  <a:lumMod val="75000"/>
                </a:schemeClr>
              </a:solidFill>
            </a:rPr>
            <a:t> vendor selection and contract negotiation.</a:t>
          </a:r>
          <a:endParaRPr lang="en-US" sz="2100" kern="1200" dirty="0">
            <a:solidFill>
              <a:schemeClr val="accent1">
                <a:lumMod val="75000"/>
              </a:schemeClr>
            </a:solidFill>
          </a:endParaRPr>
        </a:p>
      </dsp:txBody>
      <dsp:txXfrm>
        <a:off x="2743195" y="1727197"/>
        <a:ext cx="2511247" cy="2287457"/>
      </dsp:txXfrm>
    </dsp:sp>
    <dsp:sp modelId="{8198FBB8-1B0E-45D6-8114-D1BDDDE77AA1}">
      <dsp:nvSpPr>
        <dsp:cNvPr id="0" name=""/>
        <dsp:cNvSpPr/>
      </dsp:nvSpPr>
      <dsp:spPr>
        <a:xfrm>
          <a:off x="5364265" y="965198"/>
          <a:ext cx="2584092" cy="1150611"/>
        </a:xfrm>
        <a:prstGeom prst="rightArrow">
          <a:avLst>
            <a:gd name="adj1" fmla="val 50000"/>
            <a:gd name="adj2" fmla="val 5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88507" numCol="1" spcCol="1270" anchor="ctr" anchorCtr="0">
          <a:noAutofit/>
        </a:bodyPr>
        <a:lstStyle/>
        <a:p>
          <a:pPr lvl="0" algn="l" defTabSz="933450">
            <a:lnSpc>
              <a:spcPct val="90000"/>
            </a:lnSpc>
            <a:spcBef>
              <a:spcPct val="0"/>
            </a:spcBef>
            <a:spcAft>
              <a:spcPct val="35000"/>
            </a:spcAft>
          </a:pPr>
          <a:r>
            <a:rPr lang="en-US" sz="2100" kern="1200" dirty="0" smtClean="0"/>
            <a:t>Jun 17-Dec 17</a:t>
          </a:r>
          <a:endParaRPr lang="en-US" sz="2100" kern="1200" dirty="0"/>
        </a:p>
      </dsp:txBody>
      <dsp:txXfrm>
        <a:off x="5364265" y="1252851"/>
        <a:ext cx="2296439" cy="575305"/>
      </dsp:txXfrm>
    </dsp:sp>
    <dsp:sp modelId="{10F38440-45A0-411E-8F0E-5C4CBE2807CD}">
      <dsp:nvSpPr>
        <dsp:cNvPr id="0" name=""/>
        <dsp:cNvSpPr/>
      </dsp:nvSpPr>
      <dsp:spPr>
        <a:xfrm>
          <a:off x="5257795" y="2108210"/>
          <a:ext cx="2654664" cy="2253980"/>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1" kern="1200" dirty="0" smtClean="0">
              <a:solidFill>
                <a:schemeClr val="accent1">
                  <a:lumMod val="75000"/>
                </a:schemeClr>
              </a:solidFill>
            </a:rPr>
            <a:t>Firewall program implementation-</a:t>
          </a:r>
          <a:r>
            <a:rPr lang="en-US" sz="2100" kern="1200" dirty="0" smtClean="0">
              <a:solidFill>
                <a:schemeClr val="accent1">
                  <a:lumMod val="75000"/>
                </a:schemeClr>
              </a:solidFill>
            </a:rPr>
            <a:t>testing, installation, and initial monitoring.</a:t>
          </a:r>
          <a:endParaRPr lang="en-US" sz="2100" kern="1200" dirty="0">
            <a:solidFill>
              <a:schemeClr val="accent1">
                <a:lumMod val="75000"/>
              </a:schemeClr>
            </a:solidFill>
          </a:endParaRPr>
        </a:p>
      </dsp:txBody>
      <dsp:txXfrm>
        <a:off x="5257795" y="2108210"/>
        <a:ext cx="2654664" cy="22539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DFFC8-A6EE-47C5-8605-61726A4C2A10}">
      <dsp:nvSpPr>
        <dsp:cNvPr id="0" name=""/>
        <dsp:cNvSpPr/>
      </dsp:nvSpPr>
      <dsp:spPr>
        <a:xfrm>
          <a:off x="494024" y="1712139"/>
          <a:ext cx="1582916" cy="7914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Public Alerting Authority</a:t>
          </a:r>
          <a:endParaRPr lang="en-US" sz="1800" kern="1200" dirty="0"/>
        </a:p>
      </dsp:txBody>
      <dsp:txXfrm>
        <a:off x="517205" y="1735320"/>
        <a:ext cx="1536554" cy="745096"/>
      </dsp:txXfrm>
    </dsp:sp>
    <dsp:sp modelId="{F9DA0A3B-5098-4D83-BE5C-E71C3B4DDF9D}">
      <dsp:nvSpPr>
        <dsp:cNvPr id="0" name=""/>
        <dsp:cNvSpPr/>
      </dsp:nvSpPr>
      <dsp:spPr>
        <a:xfrm rot="21599807">
          <a:off x="2076941" y="2091605"/>
          <a:ext cx="140879" cy="32519"/>
        </a:xfrm>
        <a:custGeom>
          <a:avLst/>
          <a:gdLst/>
          <a:ahLst/>
          <a:cxnLst/>
          <a:rect l="0" t="0" r="0" b="0"/>
          <a:pathLst>
            <a:path>
              <a:moveTo>
                <a:pt x="0" y="16259"/>
              </a:moveTo>
              <a:lnTo>
                <a:pt x="140879" y="162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43859" y="2104342"/>
        <a:ext cx="7043" cy="7043"/>
      </dsp:txXfrm>
    </dsp:sp>
    <dsp:sp modelId="{DA3AD382-438F-4139-B7CD-2ECFFEB0F01A}">
      <dsp:nvSpPr>
        <dsp:cNvPr id="0" name=""/>
        <dsp:cNvSpPr/>
      </dsp:nvSpPr>
      <dsp:spPr>
        <a:xfrm>
          <a:off x="2217820" y="1712131"/>
          <a:ext cx="1582916" cy="7914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Your Current Warning System</a:t>
          </a:r>
          <a:endParaRPr lang="en-US" sz="1800" kern="1200" dirty="0"/>
        </a:p>
      </dsp:txBody>
      <dsp:txXfrm>
        <a:off x="2241001" y="1735312"/>
        <a:ext cx="1536554" cy="745096"/>
      </dsp:txXfrm>
    </dsp:sp>
    <dsp:sp modelId="{DE03DF70-9387-4E2B-A743-34354646626E}">
      <dsp:nvSpPr>
        <dsp:cNvPr id="0" name=""/>
        <dsp:cNvSpPr/>
      </dsp:nvSpPr>
      <dsp:spPr>
        <a:xfrm rot="20045010">
          <a:off x="3641348" y="1398911"/>
          <a:ext cx="3169764" cy="32519"/>
        </a:xfrm>
        <a:custGeom>
          <a:avLst/>
          <a:gdLst/>
          <a:ahLst/>
          <a:cxnLst/>
          <a:rect l="0" t="0" r="0" b="0"/>
          <a:pathLst>
            <a:path>
              <a:moveTo>
                <a:pt x="0" y="16259"/>
              </a:moveTo>
              <a:lnTo>
                <a:pt x="3169764" y="162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5146986" y="1335926"/>
        <a:ext cx="158488" cy="158488"/>
      </dsp:txXfrm>
    </dsp:sp>
    <dsp:sp modelId="{530D59B9-A1D6-47C6-8F75-942B035BB3A1}">
      <dsp:nvSpPr>
        <dsp:cNvPr id="0" name=""/>
        <dsp:cNvSpPr/>
      </dsp:nvSpPr>
      <dsp:spPr>
        <a:xfrm>
          <a:off x="6651724" y="471742"/>
          <a:ext cx="1234975" cy="501475"/>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Land Lines</a:t>
          </a:r>
          <a:endParaRPr lang="en-US" sz="1800" kern="1200" dirty="0"/>
        </a:p>
      </dsp:txBody>
      <dsp:txXfrm>
        <a:off x="6666412" y="486430"/>
        <a:ext cx="1205599" cy="472099"/>
      </dsp:txXfrm>
    </dsp:sp>
    <dsp:sp modelId="{CE8B7020-5958-48C6-AE4A-DEECB6ED0800}">
      <dsp:nvSpPr>
        <dsp:cNvPr id="0" name=""/>
        <dsp:cNvSpPr/>
      </dsp:nvSpPr>
      <dsp:spPr>
        <a:xfrm rot="20662359">
          <a:off x="3746019" y="1692862"/>
          <a:ext cx="2960422" cy="32519"/>
        </a:xfrm>
        <a:custGeom>
          <a:avLst/>
          <a:gdLst/>
          <a:ahLst/>
          <a:cxnLst/>
          <a:rect l="0" t="0" r="0" b="0"/>
          <a:pathLst>
            <a:path>
              <a:moveTo>
                <a:pt x="0" y="16259"/>
              </a:moveTo>
              <a:lnTo>
                <a:pt x="2960422" y="162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5152220" y="1635111"/>
        <a:ext cx="148021" cy="148021"/>
      </dsp:txXfrm>
    </dsp:sp>
    <dsp:sp modelId="{D2468CB2-EB32-4D52-904F-4533F121C4CC}">
      <dsp:nvSpPr>
        <dsp:cNvPr id="0" name=""/>
        <dsp:cNvSpPr/>
      </dsp:nvSpPr>
      <dsp:spPr>
        <a:xfrm>
          <a:off x="6651724" y="1059645"/>
          <a:ext cx="1234975" cy="501475"/>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SMS Text</a:t>
          </a:r>
          <a:endParaRPr lang="en-US" sz="1800" kern="1200" dirty="0"/>
        </a:p>
      </dsp:txBody>
      <dsp:txXfrm>
        <a:off x="6666412" y="1074333"/>
        <a:ext cx="1205599" cy="472099"/>
      </dsp:txXfrm>
    </dsp:sp>
    <dsp:sp modelId="{F0027823-E471-43E8-8AE6-71495708A1E5}">
      <dsp:nvSpPr>
        <dsp:cNvPr id="0" name=""/>
        <dsp:cNvSpPr/>
      </dsp:nvSpPr>
      <dsp:spPr>
        <a:xfrm rot="21376811">
          <a:off x="3797727" y="1998923"/>
          <a:ext cx="2857006" cy="32519"/>
        </a:xfrm>
        <a:custGeom>
          <a:avLst/>
          <a:gdLst/>
          <a:ahLst/>
          <a:cxnLst/>
          <a:rect l="0" t="0" r="0" b="0"/>
          <a:pathLst>
            <a:path>
              <a:moveTo>
                <a:pt x="0" y="16259"/>
              </a:moveTo>
              <a:lnTo>
                <a:pt x="2857006" y="162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5154805" y="1943758"/>
        <a:ext cx="142850" cy="142850"/>
      </dsp:txXfrm>
    </dsp:sp>
    <dsp:sp modelId="{305063BE-F710-4BE9-BE55-974AA93AC78F}">
      <dsp:nvSpPr>
        <dsp:cNvPr id="0" name=""/>
        <dsp:cNvSpPr/>
      </dsp:nvSpPr>
      <dsp:spPr>
        <a:xfrm>
          <a:off x="6651724" y="1671767"/>
          <a:ext cx="1234975" cy="501475"/>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Email</a:t>
          </a:r>
          <a:endParaRPr lang="en-US" sz="1800" kern="1200" dirty="0"/>
        </a:p>
      </dsp:txBody>
      <dsp:txXfrm>
        <a:off x="6666412" y="1686455"/>
        <a:ext cx="1205599" cy="472099"/>
      </dsp:txXfrm>
    </dsp:sp>
    <dsp:sp modelId="{2CF00716-4E9D-494C-851C-FDD7F90D7913}">
      <dsp:nvSpPr>
        <dsp:cNvPr id="0" name=""/>
        <dsp:cNvSpPr/>
      </dsp:nvSpPr>
      <dsp:spPr>
        <a:xfrm rot="463105">
          <a:off x="3787704" y="2284802"/>
          <a:ext cx="2877053" cy="32519"/>
        </a:xfrm>
        <a:custGeom>
          <a:avLst/>
          <a:gdLst/>
          <a:ahLst/>
          <a:cxnLst/>
          <a:rect l="0" t="0" r="0" b="0"/>
          <a:pathLst>
            <a:path>
              <a:moveTo>
                <a:pt x="0" y="16259"/>
              </a:moveTo>
              <a:lnTo>
                <a:pt x="2877053" y="16259"/>
              </a:lnTo>
            </a:path>
          </a:pathLst>
        </a:custGeom>
        <a:noFill/>
        <a:ln w="25400" cap="flat" cmpd="sng" algn="ctr">
          <a:solidFill>
            <a:srgbClr val="FFFF00"/>
          </a:solidFill>
          <a:prstDash val="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5154304" y="2229135"/>
        <a:ext cx="143852" cy="143852"/>
      </dsp:txXfrm>
    </dsp:sp>
    <dsp:sp modelId="{F8BBC92E-45D1-4741-A474-0308AC0F9CC0}">
      <dsp:nvSpPr>
        <dsp:cNvPr id="0" name=""/>
        <dsp:cNvSpPr/>
      </dsp:nvSpPr>
      <dsp:spPr>
        <a:xfrm>
          <a:off x="6651724" y="2243524"/>
          <a:ext cx="1234975" cy="501475"/>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Social Media</a:t>
          </a:r>
          <a:endParaRPr lang="en-US" sz="1800" kern="1200" dirty="0">
            <a:solidFill>
              <a:schemeClr val="tx1"/>
            </a:solidFill>
          </a:endParaRPr>
        </a:p>
      </dsp:txBody>
      <dsp:txXfrm>
        <a:off x="6666412" y="2258212"/>
        <a:ext cx="1205599" cy="472099"/>
      </dsp:txXfrm>
    </dsp:sp>
    <dsp:sp modelId="{A82A8A07-F998-400B-8A37-DB0B00A693C9}">
      <dsp:nvSpPr>
        <dsp:cNvPr id="0" name=""/>
        <dsp:cNvSpPr/>
      </dsp:nvSpPr>
      <dsp:spPr>
        <a:xfrm rot="3777456">
          <a:off x="3420997" y="2711795"/>
          <a:ext cx="1392646" cy="32519"/>
        </a:xfrm>
        <a:custGeom>
          <a:avLst/>
          <a:gdLst/>
          <a:ahLst/>
          <a:cxnLst/>
          <a:rect l="0" t="0" r="0" b="0"/>
          <a:pathLst>
            <a:path>
              <a:moveTo>
                <a:pt x="0" y="16259"/>
              </a:moveTo>
              <a:lnTo>
                <a:pt x="1392646" y="162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82504" y="2693239"/>
        <a:ext cx="69632" cy="69632"/>
      </dsp:txXfrm>
    </dsp:sp>
    <dsp:sp modelId="{E39A9965-88C9-407A-A7E4-707B0558715D}">
      <dsp:nvSpPr>
        <dsp:cNvPr id="0" name=""/>
        <dsp:cNvSpPr/>
      </dsp:nvSpPr>
      <dsp:spPr>
        <a:xfrm>
          <a:off x="4433903" y="2952520"/>
          <a:ext cx="1582916" cy="7914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IPAWS Capability</a:t>
          </a:r>
          <a:endParaRPr lang="en-US" sz="1800" kern="1200" dirty="0"/>
        </a:p>
      </dsp:txBody>
      <dsp:txXfrm>
        <a:off x="4457084" y="2975701"/>
        <a:ext cx="1536554" cy="745096"/>
      </dsp:txXfrm>
    </dsp:sp>
    <dsp:sp modelId="{784C0078-3588-4B6E-9680-C96288767B57}">
      <dsp:nvSpPr>
        <dsp:cNvPr id="0" name=""/>
        <dsp:cNvSpPr/>
      </dsp:nvSpPr>
      <dsp:spPr>
        <a:xfrm rot="20215542">
          <a:off x="5989290" y="3197123"/>
          <a:ext cx="688226" cy="32519"/>
        </a:xfrm>
        <a:custGeom>
          <a:avLst/>
          <a:gdLst/>
          <a:ahLst/>
          <a:cxnLst/>
          <a:rect l="0" t="0" r="0" b="0"/>
          <a:pathLst>
            <a:path>
              <a:moveTo>
                <a:pt x="0" y="16259"/>
              </a:moveTo>
              <a:lnTo>
                <a:pt x="688226" y="162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16197" y="3196177"/>
        <a:ext cx="34411" cy="34411"/>
      </dsp:txXfrm>
    </dsp:sp>
    <dsp:sp modelId="{84670E1B-856D-4708-81A8-89907092206A}">
      <dsp:nvSpPr>
        <dsp:cNvPr id="0" name=""/>
        <dsp:cNvSpPr/>
      </dsp:nvSpPr>
      <dsp:spPr>
        <a:xfrm>
          <a:off x="6649986" y="2827779"/>
          <a:ext cx="1234975" cy="501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EAS</a:t>
          </a:r>
        </a:p>
      </dsp:txBody>
      <dsp:txXfrm>
        <a:off x="6664674" y="2842467"/>
        <a:ext cx="1205599" cy="472099"/>
      </dsp:txXfrm>
    </dsp:sp>
    <dsp:sp modelId="{646E24C4-70D4-4071-8A8F-09EE5DA5DCDC}">
      <dsp:nvSpPr>
        <dsp:cNvPr id="0" name=""/>
        <dsp:cNvSpPr/>
      </dsp:nvSpPr>
      <dsp:spPr>
        <a:xfrm rot="1565615">
          <a:off x="5980890" y="3487038"/>
          <a:ext cx="705024" cy="32519"/>
        </a:xfrm>
        <a:custGeom>
          <a:avLst/>
          <a:gdLst/>
          <a:ahLst/>
          <a:cxnLst/>
          <a:rect l="0" t="0" r="0" b="0"/>
          <a:pathLst>
            <a:path>
              <a:moveTo>
                <a:pt x="0" y="16259"/>
              </a:moveTo>
              <a:lnTo>
                <a:pt x="705024" y="162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15777" y="3485673"/>
        <a:ext cx="35251" cy="35251"/>
      </dsp:txXfrm>
    </dsp:sp>
    <dsp:sp modelId="{85FAEC81-4698-435F-8293-F9D2A19E397A}">
      <dsp:nvSpPr>
        <dsp:cNvPr id="0" name=""/>
        <dsp:cNvSpPr/>
      </dsp:nvSpPr>
      <dsp:spPr>
        <a:xfrm>
          <a:off x="6649986" y="3407609"/>
          <a:ext cx="1234975" cy="501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WEA</a:t>
          </a:r>
        </a:p>
      </dsp:txBody>
      <dsp:txXfrm>
        <a:off x="6664674" y="3422297"/>
        <a:ext cx="1205599" cy="472099"/>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68A8985A-62CB-4772-B3D8-D393D7F2E6F1}" type="datetimeFigureOut">
              <a:rPr lang="en-US" smtClean="0"/>
              <a:pPr/>
              <a:t>3/22/2017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7CCB7BB7-D983-4852-A02F-47A4398D3084}" type="slidenum">
              <a:rPr lang="en-US" smtClean="0"/>
              <a:pPr/>
              <a:t>‹#›</a:t>
            </a:fld>
            <a:endParaRPr lang="en-US"/>
          </a:p>
        </p:txBody>
      </p:sp>
    </p:spTree>
    <p:extLst>
      <p:ext uri="{BB962C8B-B14F-4D97-AF65-F5344CB8AC3E}">
        <p14:creationId xmlns:p14="http://schemas.microsoft.com/office/powerpoint/2010/main" val="2585899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0382E32-71AD-4153-8324-2B131ADC2B3E}" type="datetimeFigureOut">
              <a:rPr lang="en-US" smtClean="0"/>
              <a:pPr/>
              <a:t>3/22/2017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D9DB0D4-65CC-4E3A-A62B-6AFAA809641B}" type="slidenum">
              <a:rPr lang="en-US" smtClean="0"/>
              <a:pPr/>
              <a:t>‹#›</a:t>
            </a:fld>
            <a:endParaRPr lang="en-US"/>
          </a:p>
        </p:txBody>
      </p:sp>
    </p:spTree>
    <p:extLst>
      <p:ext uri="{BB962C8B-B14F-4D97-AF65-F5344CB8AC3E}">
        <p14:creationId xmlns:p14="http://schemas.microsoft.com/office/powerpoint/2010/main" val="45912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155C9E"/>
                </a:solidFill>
              </a:rPr>
              <a:t>NENA's Mission is to foster the technological advancement, availability and implementation of a universal emergency telephone number system (9-1-1). In carrying out its mission, NENA promotes research, planning, training and education. The protection of human life, the preservation of property, and the maintenance of general community security are among NENA's objectives. </a:t>
            </a:r>
            <a:endParaRPr lang="en-US" dirty="0"/>
          </a:p>
        </p:txBody>
      </p:sp>
      <p:sp>
        <p:nvSpPr>
          <p:cNvPr id="4" name="Slide Number Placeholder 3"/>
          <p:cNvSpPr>
            <a:spLocks noGrp="1"/>
          </p:cNvSpPr>
          <p:nvPr>
            <p:ph type="sldNum" sz="quarter" idx="10"/>
          </p:nvPr>
        </p:nvSpPr>
        <p:spPr/>
        <p:txBody>
          <a:bodyPr/>
          <a:lstStyle/>
          <a:p>
            <a:fld id="{ED9DB0D4-65CC-4E3A-A62B-6AFAA809641B}" type="slidenum">
              <a:rPr lang="en-US" smtClean="0"/>
              <a:pPr/>
              <a:t>24</a:t>
            </a:fld>
            <a:endParaRPr lang="en-US"/>
          </a:p>
        </p:txBody>
      </p:sp>
    </p:spTree>
    <p:extLst>
      <p:ext uri="{BB962C8B-B14F-4D97-AF65-F5344CB8AC3E}">
        <p14:creationId xmlns:p14="http://schemas.microsoft.com/office/powerpoint/2010/main" val="4155329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155C9E"/>
                </a:solidFill>
              </a:rPr>
              <a:t>NENA's Mission is to foster the technological advancement, availability and implementation of a universal emergency telephone number system (9-1-1). In carrying out its mission, NENA promotes research, planning, training and education. The protection of human life, the preservation of property, and the maintenance of general community security are among NENA's objectives. </a:t>
            </a:r>
            <a:endParaRPr lang="en-US" dirty="0"/>
          </a:p>
        </p:txBody>
      </p:sp>
      <p:sp>
        <p:nvSpPr>
          <p:cNvPr id="4" name="Slide Number Placeholder 3"/>
          <p:cNvSpPr>
            <a:spLocks noGrp="1"/>
          </p:cNvSpPr>
          <p:nvPr>
            <p:ph type="sldNum" sz="quarter" idx="10"/>
          </p:nvPr>
        </p:nvSpPr>
        <p:spPr/>
        <p:txBody>
          <a:bodyPr/>
          <a:lstStyle/>
          <a:p>
            <a:fld id="{ED9DB0D4-65CC-4E3A-A62B-6AFAA809641B}" type="slidenum">
              <a:rPr lang="en-US" smtClean="0"/>
              <a:pPr/>
              <a:t>25</a:t>
            </a:fld>
            <a:endParaRPr lang="en-US"/>
          </a:p>
        </p:txBody>
      </p:sp>
    </p:spTree>
    <p:extLst>
      <p:ext uri="{BB962C8B-B14F-4D97-AF65-F5344CB8AC3E}">
        <p14:creationId xmlns:p14="http://schemas.microsoft.com/office/powerpoint/2010/main" val="94610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155C9E"/>
                </a:solidFill>
              </a:rPr>
              <a:t>NENA's Mission is to foster the technological advancement, availability and implementation of a universal emergency telephone number system (9-1-1). In carrying out its mission, NENA promotes research, planning, training and education. The protection of human life, the preservation of property, and the maintenance of general community security are among NENA's objectives. </a:t>
            </a:r>
            <a:endParaRPr lang="en-US" dirty="0"/>
          </a:p>
        </p:txBody>
      </p:sp>
      <p:sp>
        <p:nvSpPr>
          <p:cNvPr id="4" name="Slide Number Placeholder 3"/>
          <p:cNvSpPr>
            <a:spLocks noGrp="1"/>
          </p:cNvSpPr>
          <p:nvPr>
            <p:ph type="sldNum" sz="quarter" idx="10"/>
          </p:nvPr>
        </p:nvSpPr>
        <p:spPr/>
        <p:txBody>
          <a:bodyPr/>
          <a:lstStyle/>
          <a:p>
            <a:fld id="{ED9DB0D4-65CC-4E3A-A62B-6AFAA809641B}" type="slidenum">
              <a:rPr lang="en-US" smtClean="0"/>
              <a:pPr/>
              <a:t>26</a:t>
            </a:fld>
            <a:endParaRPr lang="en-US"/>
          </a:p>
        </p:txBody>
      </p:sp>
    </p:spTree>
    <p:extLst>
      <p:ext uri="{BB962C8B-B14F-4D97-AF65-F5344CB8AC3E}">
        <p14:creationId xmlns:p14="http://schemas.microsoft.com/office/powerpoint/2010/main" val="62358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155C9E"/>
                </a:solidFill>
              </a:rPr>
              <a:t>NENA's Mission is to foster the technological advancement, availability and implementation of a universal emergency telephone number system (9-1-1). In carrying out its mission, NENA promotes research, planning, training and education. The protection of human life, the preservation of property, and the maintenance of general community security are among NENA's objectives. </a:t>
            </a:r>
            <a:endParaRPr lang="en-US" dirty="0"/>
          </a:p>
        </p:txBody>
      </p:sp>
      <p:sp>
        <p:nvSpPr>
          <p:cNvPr id="4" name="Slide Number Placeholder 3"/>
          <p:cNvSpPr>
            <a:spLocks noGrp="1"/>
          </p:cNvSpPr>
          <p:nvPr>
            <p:ph type="sldNum" sz="quarter" idx="10"/>
          </p:nvPr>
        </p:nvSpPr>
        <p:spPr/>
        <p:txBody>
          <a:bodyPr/>
          <a:lstStyle/>
          <a:p>
            <a:fld id="{ED9DB0D4-65CC-4E3A-A62B-6AFAA809641B}" type="slidenum">
              <a:rPr lang="en-US" smtClean="0"/>
              <a:pPr/>
              <a:t>29</a:t>
            </a:fld>
            <a:endParaRPr lang="en-US"/>
          </a:p>
        </p:txBody>
      </p:sp>
    </p:spTree>
    <p:extLst>
      <p:ext uri="{BB962C8B-B14F-4D97-AF65-F5344CB8AC3E}">
        <p14:creationId xmlns:p14="http://schemas.microsoft.com/office/powerpoint/2010/main" val="4240622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155C9E"/>
                </a:solidFill>
              </a:rPr>
              <a:t>NENA's Mission is to foster the technological advancement, availability and implementation of a universal emergency telephone number system (9-1-1). In carrying out its mission, NENA promotes research, planning, training and education. The protection of human life, the preservation of property, and the maintenance of general community security are among NENA's objectives. </a:t>
            </a:r>
            <a:endParaRPr lang="en-US" dirty="0"/>
          </a:p>
        </p:txBody>
      </p:sp>
      <p:sp>
        <p:nvSpPr>
          <p:cNvPr id="4" name="Slide Number Placeholder 3"/>
          <p:cNvSpPr>
            <a:spLocks noGrp="1"/>
          </p:cNvSpPr>
          <p:nvPr>
            <p:ph type="sldNum" sz="quarter" idx="10"/>
          </p:nvPr>
        </p:nvSpPr>
        <p:spPr/>
        <p:txBody>
          <a:bodyPr/>
          <a:lstStyle/>
          <a:p>
            <a:fld id="{ED9DB0D4-65CC-4E3A-A62B-6AFAA809641B}" type="slidenum">
              <a:rPr lang="en-US" smtClean="0"/>
              <a:pPr/>
              <a:t>30</a:t>
            </a:fld>
            <a:endParaRPr lang="en-US"/>
          </a:p>
        </p:txBody>
      </p:sp>
    </p:spTree>
    <p:extLst>
      <p:ext uri="{BB962C8B-B14F-4D97-AF65-F5344CB8AC3E}">
        <p14:creationId xmlns:p14="http://schemas.microsoft.com/office/powerpoint/2010/main" val="1633421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9DB0D4-65CC-4E3A-A62B-6AFAA809641B}" type="slidenum">
              <a:rPr lang="en-US" smtClean="0"/>
              <a:pPr/>
              <a:t>38</a:t>
            </a:fld>
            <a:endParaRPr lang="en-US"/>
          </a:p>
        </p:txBody>
      </p:sp>
    </p:spTree>
    <p:extLst>
      <p:ext uri="{BB962C8B-B14F-4D97-AF65-F5344CB8AC3E}">
        <p14:creationId xmlns:p14="http://schemas.microsoft.com/office/powerpoint/2010/main" val="1198211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The system can be summed up in the next couple of slides;</a:t>
            </a:r>
          </a:p>
          <a:p>
            <a:endParaRPr lang="en-US" dirty="0" smtClean="0"/>
          </a:p>
          <a:p>
            <a:pPr defTabSz="931774"/>
            <a:r>
              <a:rPr lang="en-US" dirty="0" smtClean="0"/>
              <a:t>The FCC mandates that all licensed Class A – D broadcasters (termed EAS Participants by the FCC) that part of their license agreement is that they have to be able to broadcast a Presidential Message in the time of a national emergency;</a:t>
            </a:r>
          </a:p>
        </p:txBody>
      </p:sp>
      <p:sp>
        <p:nvSpPr>
          <p:cNvPr id="4" name="Slide Number Placeholder 3"/>
          <p:cNvSpPr>
            <a:spLocks noGrp="1"/>
          </p:cNvSpPr>
          <p:nvPr>
            <p:ph type="sldNum" sz="quarter" idx="10"/>
          </p:nvPr>
        </p:nvSpPr>
        <p:spPr/>
        <p:txBody>
          <a:bodyPr/>
          <a:lstStyle/>
          <a:p>
            <a:fld id="{A12C4690-3C14-4FDA-9127-8DA9BF7B1905}" type="slidenum">
              <a:rPr lang="en-US" smtClean="0"/>
              <a:t>39</a:t>
            </a:fld>
            <a:endParaRPr lang="en-US"/>
          </a:p>
        </p:txBody>
      </p:sp>
    </p:spTree>
    <p:extLst>
      <p:ext uri="{BB962C8B-B14F-4D97-AF65-F5344CB8AC3E}">
        <p14:creationId xmlns:p14="http://schemas.microsoft.com/office/powerpoint/2010/main" val="1025182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9DB0D4-65CC-4E3A-A62B-6AFAA809641B}" type="slidenum">
              <a:rPr lang="en-US" smtClean="0"/>
              <a:pPr/>
              <a:t>40</a:t>
            </a:fld>
            <a:endParaRPr lang="en-US"/>
          </a:p>
        </p:txBody>
      </p:sp>
    </p:spTree>
    <p:extLst>
      <p:ext uri="{BB962C8B-B14F-4D97-AF65-F5344CB8AC3E}">
        <p14:creationId xmlns:p14="http://schemas.microsoft.com/office/powerpoint/2010/main" val="3643994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9DB0D4-65CC-4E3A-A62B-6AFAA809641B}" type="slidenum">
              <a:rPr lang="en-US" smtClean="0"/>
              <a:pPr/>
              <a:t>41</a:t>
            </a:fld>
            <a:endParaRPr lang="en-US"/>
          </a:p>
        </p:txBody>
      </p:sp>
    </p:spTree>
    <p:extLst>
      <p:ext uri="{BB962C8B-B14F-4D97-AF65-F5344CB8AC3E}">
        <p14:creationId xmlns:p14="http://schemas.microsoft.com/office/powerpoint/2010/main" val="2132537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35A7F-5196-4FCE-AB4A-A8AF26F20B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167516-562B-4D5D-BA83-4B07D272CADC}" type="datetimeFigureOut">
              <a:rPr lang="en-US" smtClean="0"/>
              <a:pPr/>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35A7F-5196-4FCE-AB4A-A8AF26F20B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167516-562B-4D5D-BA83-4B07D272CADC}" type="datetimeFigureOut">
              <a:rPr lang="en-US" smtClean="0"/>
              <a:pPr/>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35A7F-5196-4FCE-AB4A-A8AF26F20B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15" name="Picture 14" descr="Picture1.png"/>
          <p:cNvPicPr>
            <a:picLocks noChangeAspect="1"/>
          </p:cNvPicPr>
          <p:nvPr userDrawn="1"/>
        </p:nvPicPr>
        <p:blipFill>
          <a:blip r:embed="rId2" cstate="print">
            <a:duotone>
              <a:schemeClr val="bg2">
                <a:shade val="45000"/>
                <a:satMod val="135000"/>
              </a:schemeClr>
              <a:prstClr val="white"/>
            </a:duotone>
            <a:lum/>
          </a:blip>
          <a:stretch>
            <a:fillRect/>
          </a:stretch>
        </p:blipFill>
        <p:spPr>
          <a:xfrm>
            <a:off x="2028" y="0"/>
            <a:ext cx="9139944" cy="6858000"/>
          </a:xfrm>
          <a:prstGeom prst="rect">
            <a:avLst/>
          </a:prstGeom>
          <a:noFill/>
        </p:spPr>
      </p:pic>
      <p:sp>
        <p:nvSpPr>
          <p:cNvPr id="16" name="Rectangle 15"/>
          <p:cNvSpPr/>
          <p:nvPr userDrawn="1"/>
        </p:nvSpPr>
        <p:spPr>
          <a:xfrm>
            <a:off x="0" y="0"/>
            <a:ext cx="9144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35A7F-5196-4FCE-AB4A-A8AF26F20B2D}" type="slidenum">
              <a:rPr lang="en-US" smtClean="0"/>
              <a:pPr/>
              <a:t>‹#›</a:t>
            </a:fld>
            <a:endParaRPr lang="en-US"/>
          </a:p>
        </p:txBody>
      </p:sp>
      <p:pic>
        <p:nvPicPr>
          <p:cNvPr id="7" name="Picture 6" descr="Picture1.png"/>
          <p:cNvPicPr>
            <a:picLocks noChangeAspect="1"/>
          </p:cNvPicPr>
          <p:nvPr userDrawn="1"/>
        </p:nvPicPr>
        <p:blipFill>
          <a:blip r:embed="rId3" cstate="print"/>
          <a:stretch>
            <a:fillRect/>
          </a:stretch>
        </p:blipFill>
        <p:spPr>
          <a:xfrm>
            <a:off x="152400" y="152400"/>
            <a:ext cx="1524000" cy="1143508"/>
          </a:xfrm>
          <a:prstGeom prst="rect">
            <a:avLst/>
          </a:prstGeom>
        </p:spPr>
      </p:pic>
      <p:cxnSp>
        <p:nvCxnSpPr>
          <p:cNvPr id="8" name="Straight Connector 7"/>
          <p:cNvCxnSpPr/>
          <p:nvPr userDrawn="1"/>
        </p:nvCxnSpPr>
        <p:spPr>
          <a:xfrm rot="10800000">
            <a:off x="304800" y="1447800"/>
            <a:ext cx="8534400" cy="0"/>
          </a:xfrm>
          <a:prstGeom prst="line">
            <a:avLst/>
          </a:prstGeom>
          <a:ln w="38100">
            <a:solidFill>
              <a:schemeClr val="accent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2"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CF635A7F-5196-4FCE-AB4A-A8AF26F20B2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cxnSp>
        <p:nvCxnSpPr>
          <p:cNvPr id="13" name="Straight Connector 12"/>
          <p:cNvCxnSpPr/>
          <p:nvPr userDrawn="1"/>
        </p:nvCxnSpPr>
        <p:spPr>
          <a:xfrm rot="10800000">
            <a:off x="304800" y="6248400"/>
            <a:ext cx="8534400" cy="0"/>
          </a:xfrm>
          <a:prstGeom prst="line">
            <a:avLst/>
          </a:prstGeom>
          <a:ln w="38100">
            <a:solidFill>
              <a:schemeClr val="accent1"/>
            </a:solidFill>
          </a:ln>
          <a:effectLst>
            <a:outerShdw blurRad="50800" dist="38100" dir="18900000" algn="b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4" name="Title 13"/>
          <p:cNvSpPr>
            <a:spLocks noGrp="1"/>
          </p:cNvSpPr>
          <p:nvPr>
            <p:ph type="title"/>
          </p:nvPr>
        </p:nvSpPr>
        <p:spPr>
          <a:xfrm>
            <a:off x="1828800" y="274638"/>
            <a:ext cx="6858000" cy="1143000"/>
          </a:xfrm>
        </p:spPr>
        <p:txBody>
          <a:bodyPr/>
          <a:lstStyle>
            <a:lvl1pPr algn="r">
              <a:defRPr>
                <a:solidFill>
                  <a:schemeClr val="accent3"/>
                </a:solidFill>
                <a:latin typeface="Arial Black" pitchFamily="34" charset="0"/>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167516-562B-4D5D-BA83-4B07D272CADC}" type="datetimeFigureOut">
              <a:rPr lang="en-US" smtClean="0"/>
              <a:pPr/>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35A7F-5196-4FCE-AB4A-A8AF26F20B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167516-562B-4D5D-BA83-4B07D272CADC}" type="datetimeFigureOut">
              <a:rPr lang="en-US" smtClean="0"/>
              <a:pPr/>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35A7F-5196-4FCE-AB4A-A8AF26F20B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4167516-562B-4D5D-BA83-4B07D272CADC}" type="datetimeFigureOut">
              <a:rPr lang="en-US" smtClean="0"/>
              <a:pPr/>
              <a:t>3/22/2017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635A7F-5196-4FCE-AB4A-A8AF26F20B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4167516-562B-4D5D-BA83-4B07D272CADC}" type="datetimeFigureOut">
              <a:rPr lang="en-US" smtClean="0"/>
              <a:pPr/>
              <a:t>3/22/2017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635A7F-5196-4FCE-AB4A-A8AF26F20B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4167516-562B-4D5D-BA83-4B07D272CADC}" type="datetimeFigureOut">
              <a:rPr lang="en-US" smtClean="0"/>
              <a:pPr/>
              <a:t>3/22/2017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635A7F-5196-4FCE-AB4A-A8AF26F20B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167516-562B-4D5D-BA83-4B07D272CADC}" type="datetimeFigureOut">
              <a:rPr lang="en-US" smtClean="0"/>
              <a:pPr/>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35A7F-5196-4FCE-AB4A-A8AF26F20B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167516-562B-4D5D-BA83-4B07D272CADC}" type="datetimeFigureOut">
              <a:rPr lang="en-US" smtClean="0"/>
              <a:pPr/>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35A7F-5196-4FCE-AB4A-A8AF26F20B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35A7F-5196-4FCE-AB4A-A8AF26F20B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melinda.miller@state.mn.us" TargetMode="External"/><Relationship Id="rId2" Type="http://schemas.openxmlformats.org/officeDocument/2006/relationships/hyperlink" Target="mailto:dana.wahlberg@state.mn.us" TargetMode="Externa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hyperlink" Target="mailto:Chris.caulk@sheriff.co.Isanti.mn.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icture1.png"/>
          <p:cNvPicPr>
            <a:picLocks noChangeAspect="1"/>
          </p:cNvPicPr>
          <p:nvPr/>
        </p:nvPicPr>
        <p:blipFill>
          <a:blip r:embed="rId3" cstate="print"/>
          <a:stretch>
            <a:fillRect/>
          </a:stretch>
        </p:blipFill>
        <p:spPr>
          <a:xfrm>
            <a:off x="152400" y="1905000"/>
            <a:ext cx="3886200" cy="2915944"/>
          </a:xfrm>
          <a:prstGeom prst="rect">
            <a:avLst/>
          </a:prstGeom>
        </p:spPr>
      </p:pic>
      <p:cxnSp>
        <p:nvCxnSpPr>
          <p:cNvPr id="4" name="Straight Connector 3"/>
          <p:cNvCxnSpPr/>
          <p:nvPr/>
        </p:nvCxnSpPr>
        <p:spPr>
          <a:xfrm rot="5400000">
            <a:off x="1104900" y="3390900"/>
            <a:ext cx="6172200" cy="0"/>
          </a:xfrm>
          <a:prstGeom prst="line">
            <a:avLst/>
          </a:prstGeom>
          <a:ln w="38100">
            <a:solidFill>
              <a:schemeClr val="accent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4158343" y="1027837"/>
            <a:ext cx="4985657" cy="1692771"/>
          </a:xfrm>
          <a:prstGeom prst="rect">
            <a:avLst/>
          </a:prstGeom>
          <a:noFill/>
        </p:spPr>
        <p:txBody>
          <a:bodyPr wrap="square" rtlCol="0">
            <a:spAutoFit/>
          </a:bodyPr>
          <a:lstStyle/>
          <a:p>
            <a:r>
              <a:rPr lang="en-US" sz="2800" dirty="0" smtClean="0">
                <a:solidFill>
                  <a:schemeClr val="accent1"/>
                </a:solidFill>
                <a:latin typeface="Arial Black" pitchFamily="34" charset="0"/>
              </a:rPr>
              <a:t>Emergency Communication Networks – </a:t>
            </a:r>
            <a:r>
              <a:rPr lang="en-US" sz="2000" i="1" dirty="0" smtClean="0">
                <a:solidFill>
                  <a:schemeClr val="accent1"/>
                </a:solidFill>
                <a:latin typeface="Arial Black" pitchFamily="34" charset="0"/>
              </a:rPr>
              <a:t>Transforming with Evolving Technologies</a:t>
            </a:r>
            <a:endParaRPr lang="en-US" sz="2000" dirty="0">
              <a:solidFill>
                <a:schemeClr val="accent1"/>
              </a:solidFill>
              <a:latin typeface="Arial Black" pitchFamily="34" charset="0"/>
            </a:endParaRPr>
          </a:p>
        </p:txBody>
      </p:sp>
      <p:sp>
        <p:nvSpPr>
          <p:cNvPr id="9" name="TextBox 8"/>
          <p:cNvSpPr txBox="1"/>
          <p:nvPr/>
        </p:nvSpPr>
        <p:spPr>
          <a:xfrm>
            <a:off x="4223658" y="3251283"/>
            <a:ext cx="4955968" cy="3570208"/>
          </a:xfrm>
          <a:prstGeom prst="rect">
            <a:avLst/>
          </a:prstGeom>
          <a:noFill/>
        </p:spPr>
        <p:txBody>
          <a:bodyPr wrap="square" rtlCol="0">
            <a:spAutoFit/>
          </a:bodyPr>
          <a:lstStyle/>
          <a:p>
            <a:r>
              <a:rPr lang="en-US" dirty="0" smtClean="0">
                <a:latin typeface="Arial Black" pitchFamily="34" charset="0"/>
              </a:rPr>
              <a:t>March 22, 2017</a:t>
            </a:r>
          </a:p>
          <a:p>
            <a:endParaRPr lang="en-US" dirty="0" smtClean="0">
              <a:latin typeface="Arial Black" pitchFamily="34" charset="0"/>
            </a:endParaRPr>
          </a:p>
          <a:p>
            <a:r>
              <a:rPr lang="en-US" dirty="0" smtClean="0">
                <a:latin typeface="Arial Black" pitchFamily="34" charset="0"/>
              </a:rPr>
              <a:t>Prepared for: </a:t>
            </a:r>
          </a:p>
          <a:p>
            <a:r>
              <a:rPr lang="en-US" sz="1400" dirty="0" smtClean="0">
                <a:latin typeface="Arial Black" pitchFamily="34" charset="0"/>
              </a:rPr>
              <a:t>Minnesota Governor’s Task Force on Broadband</a:t>
            </a:r>
          </a:p>
          <a:p>
            <a:endParaRPr lang="en-US" dirty="0" smtClean="0">
              <a:latin typeface="Arial Black" pitchFamily="34" charset="0"/>
            </a:endParaRPr>
          </a:p>
          <a:p>
            <a:r>
              <a:rPr lang="en-US" dirty="0" smtClean="0">
                <a:latin typeface="Arial Black" pitchFamily="34" charset="0"/>
              </a:rPr>
              <a:t>Location:</a:t>
            </a:r>
          </a:p>
          <a:p>
            <a:r>
              <a:rPr lang="en-US" sz="1400" dirty="0" smtClean="0">
                <a:latin typeface="Arial Black" pitchFamily="34" charset="0"/>
              </a:rPr>
              <a:t>DEED – James J. Hill Conference Room</a:t>
            </a:r>
          </a:p>
          <a:p>
            <a:endParaRPr lang="en-US" dirty="0" smtClean="0">
              <a:latin typeface="Arial Black" pitchFamily="34" charset="0"/>
            </a:endParaRPr>
          </a:p>
          <a:p>
            <a:r>
              <a:rPr lang="en-US" dirty="0" smtClean="0">
                <a:latin typeface="Arial Black" pitchFamily="34" charset="0"/>
              </a:rPr>
              <a:t>Presenters:  </a:t>
            </a:r>
          </a:p>
          <a:p>
            <a:r>
              <a:rPr lang="en-US" sz="1200" dirty="0" smtClean="0">
                <a:latin typeface="Arial Black" pitchFamily="34" charset="0"/>
              </a:rPr>
              <a:t>Dana Wahlberg, 911 Program Manager  DPS-ECN</a:t>
            </a:r>
          </a:p>
          <a:p>
            <a:r>
              <a:rPr lang="en-US" sz="1200" dirty="0" smtClean="0">
                <a:latin typeface="Arial Black" pitchFamily="34" charset="0"/>
              </a:rPr>
              <a:t>Melinda Miller, FirstNet Program Manager DPS-ECN, Sheriff Chris Caulk, Isanti County</a:t>
            </a:r>
            <a:endParaRPr lang="en-US" sz="1200" dirty="0">
              <a:latin typeface="Arial Black" pitchFamily="34" charset="0"/>
            </a:endParaRPr>
          </a:p>
          <a:p>
            <a:endParaRPr lang="en-US" dirty="0" smtClean="0">
              <a:latin typeface="Arial Black" pitchFamily="34" charset="0"/>
            </a:endParaRPr>
          </a:p>
          <a:p>
            <a:r>
              <a:rPr lang="en-US" dirty="0" smtClean="0">
                <a:latin typeface="Arial Black" pitchFamily="34" charset="0"/>
              </a:rPr>
              <a:t>	</a:t>
            </a:r>
            <a:endParaRPr lang="en-US" dirty="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62000" y="3979306"/>
            <a:ext cx="1921933" cy="740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quot;No&quot; Symbol 42"/>
          <p:cNvSpPr/>
          <p:nvPr/>
        </p:nvSpPr>
        <p:spPr>
          <a:xfrm>
            <a:off x="7672034" y="1700789"/>
            <a:ext cx="513911" cy="457200"/>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quot;No&quot; Symbol 43"/>
          <p:cNvSpPr/>
          <p:nvPr/>
        </p:nvSpPr>
        <p:spPr>
          <a:xfrm>
            <a:off x="6764713" y="1690790"/>
            <a:ext cx="513911" cy="457221"/>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quot;No&quot; Symbol 10"/>
          <p:cNvSpPr/>
          <p:nvPr/>
        </p:nvSpPr>
        <p:spPr>
          <a:xfrm>
            <a:off x="5940974" y="1700789"/>
            <a:ext cx="513911" cy="457221"/>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Rectangle 3"/>
          <p:cNvSpPr txBox="1">
            <a:spLocks noChangeArrowheads="1"/>
          </p:cNvSpPr>
          <p:nvPr/>
        </p:nvSpPr>
        <p:spPr>
          <a:xfrm>
            <a:off x="0" y="152400"/>
            <a:ext cx="9144000" cy="914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lang="en-US" sz="2400" dirty="0" smtClean="0">
                <a:solidFill>
                  <a:schemeClr val="accent1"/>
                </a:solidFill>
                <a:latin typeface="Arial Black" pitchFamily="34" charset="0"/>
              </a:rPr>
              <a:t> </a:t>
            </a:r>
            <a:endParaRPr kumimoji="0" lang="en-US" sz="2400" i="0" u="none" strike="noStrike" kern="1200" cap="none" spc="0" normalizeH="0" baseline="0" noProof="0" dirty="0" smtClean="0">
              <a:ln>
                <a:noFill/>
              </a:ln>
              <a:effectLst/>
              <a:uLnTx/>
              <a:uFillTx/>
              <a:ea typeface="+mn-ea"/>
              <a:cs typeface="+mn-cs"/>
            </a:endParaRPr>
          </a:p>
        </p:txBody>
      </p:sp>
      <p:sp>
        <p:nvSpPr>
          <p:cNvPr id="15" name="Rectangle 14"/>
          <p:cNvSpPr/>
          <p:nvPr/>
        </p:nvSpPr>
        <p:spPr>
          <a:xfrm>
            <a:off x="3352800" y="4343400"/>
            <a:ext cx="1277257"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PSAP</a:t>
            </a:r>
            <a:endParaRPr lang="en-US" dirty="0"/>
          </a:p>
        </p:txBody>
      </p:sp>
      <p:pic>
        <p:nvPicPr>
          <p:cNvPr id="150530" name="Picture 2"/>
          <p:cNvPicPr>
            <a:picLocks noChangeAspect="1" noChangeArrowheads="1"/>
          </p:cNvPicPr>
          <p:nvPr/>
        </p:nvPicPr>
        <p:blipFill>
          <a:blip r:embed="rId2" cstate="print"/>
          <a:srcRect/>
          <a:stretch>
            <a:fillRect/>
          </a:stretch>
        </p:blipFill>
        <p:spPr bwMode="auto">
          <a:xfrm>
            <a:off x="4676730" y="998456"/>
            <a:ext cx="381498" cy="746288"/>
          </a:xfrm>
          <a:prstGeom prst="rect">
            <a:avLst/>
          </a:prstGeom>
          <a:noFill/>
          <a:ln w="9525">
            <a:noFill/>
            <a:miter lim="800000"/>
            <a:headEnd/>
            <a:tailEnd/>
          </a:ln>
        </p:spPr>
      </p:pic>
      <p:pic>
        <p:nvPicPr>
          <p:cNvPr id="150532" name="Picture 4" descr="http://3.bp.blogspot.com/-bQuz5lc8vPE/UE2nwu3LyGI/AAAAAAAADkE/Srd-4qCGP-g/s400/car+crash+3.jpg"/>
          <p:cNvPicPr>
            <a:picLocks noChangeAspect="1" noChangeArrowheads="1"/>
          </p:cNvPicPr>
          <p:nvPr/>
        </p:nvPicPr>
        <p:blipFill>
          <a:blip r:embed="rId3" cstate="print"/>
          <a:srcRect/>
          <a:stretch>
            <a:fillRect/>
          </a:stretch>
        </p:blipFill>
        <p:spPr bwMode="auto">
          <a:xfrm>
            <a:off x="2514600" y="1524000"/>
            <a:ext cx="1712424" cy="1203325"/>
          </a:xfrm>
          <a:prstGeom prst="rect">
            <a:avLst/>
          </a:prstGeom>
          <a:noFill/>
        </p:spPr>
      </p:pic>
      <p:cxnSp>
        <p:nvCxnSpPr>
          <p:cNvPr id="33" name="Straight Arrow Connector 32"/>
          <p:cNvCxnSpPr/>
          <p:nvPr/>
        </p:nvCxnSpPr>
        <p:spPr>
          <a:xfrm flipV="1">
            <a:off x="4724400" y="4638675"/>
            <a:ext cx="2971800" cy="161925"/>
          </a:xfrm>
          <a:prstGeom prst="straightConnector1">
            <a:avLst/>
          </a:prstGeom>
          <a:ln w="38100">
            <a:solidFill>
              <a:srgbClr val="FF00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50533" name="Picture 5"/>
          <p:cNvPicPr>
            <a:picLocks noChangeAspect="1" noChangeArrowheads="1"/>
          </p:cNvPicPr>
          <p:nvPr/>
        </p:nvPicPr>
        <p:blipFill>
          <a:blip r:embed="rId4" cstate="print"/>
          <a:srcRect/>
          <a:stretch>
            <a:fillRect/>
          </a:stretch>
        </p:blipFill>
        <p:spPr bwMode="auto">
          <a:xfrm>
            <a:off x="7696200" y="3819525"/>
            <a:ext cx="1132103" cy="1047750"/>
          </a:xfrm>
          <a:prstGeom prst="rect">
            <a:avLst/>
          </a:prstGeom>
          <a:noFill/>
          <a:ln w="9525">
            <a:noFill/>
            <a:miter lim="800000"/>
            <a:headEnd/>
            <a:tailEnd/>
          </a:ln>
        </p:spPr>
      </p:pic>
      <p:pic>
        <p:nvPicPr>
          <p:cNvPr id="150534" name="Picture 6"/>
          <p:cNvPicPr>
            <a:picLocks noChangeAspect="1" noChangeArrowheads="1"/>
          </p:cNvPicPr>
          <p:nvPr/>
        </p:nvPicPr>
        <p:blipFill>
          <a:blip r:embed="rId5" cstate="print"/>
          <a:srcRect/>
          <a:stretch>
            <a:fillRect/>
          </a:stretch>
        </p:blipFill>
        <p:spPr bwMode="auto">
          <a:xfrm>
            <a:off x="7228903" y="2651288"/>
            <a:ext cx="1400175" cy="1258743"/>
          </a:xfrm>
          <a:prstGeom prst="rect">
            <a:avLst/>
          </a:prstGeom>
          <a:noFill/>
          <a:ln w="9525">
            <a:noFill/>
            <a:miter lim="800000"/>
            <a:headEnd/>
            <a:tailEnd/>
          </a:ln>
        </p:spPr>
      </p:pic>
      <p:cxnSp>
        <p:nvCxnSpPr>
          <p:cNvPr id="40" name="Straight Arrow Connector 39"/>
          <p:cNvCxnSpPr/>
          <p:nvPr/>
        </p:nvCxnSpPr>
        <p:spPr>
          <a:xfrm flipV="1">
            <a:off x="4764024" y="3428492"/>
            <a:ext cx="2514600" cy="1123228"/>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50535" name="Picture 7"/>
          <p:cNvPicPr>
            <a:picLocks noChangeAspect="1" noChangeArrowheads="1"/>
          </p:cNvPicPr>
          <p:nvPr/>
        </p:nvPicPr>
        <p:blipFill>
          <a:blip r:embed="rId6" cstate="print"/>
          <a:srcRect/>
          <a:stretch>
            <a:fillRect/>
          </a:stretch>
        </p:blipFill>
        <p:spPr bwMode="auto">
          <a:xfrm>
            <a:off x="5326632" y="2812381"/>
            <a:ext cx="1289939" cy="867672"/>
          </a:xfrm>
          <a:prstGeom prst="rect">
            <a:avLst/>
          </a:prstGeom>
          <a:noFill/>
          <a:ln w="9525">
            <a:noFill/>
            <a:miter lim="800000"/>
            <a:headEnd/>
            <a:tailEnd/>
          </a:ln>
        </p:spPr>
      </p:pic>
      <p:sp>
        <p:nvSpPr>
          <p:cNvPr id="27" name="Rectangle 26"/>
          <p:cNvSpPr/>
          <p:nvPr/>
        </p:nvSpPr>
        <p:spPr>
          <a:xfrm>
            <a:off x="2057400" y="3429000"/>
            <a:ext cx="1752600" cy="561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Telematics Call Center</a:t>
            </a:r>
            <a:endParaRPr lang="en-US" dirty="0"/>
          </a:p>
        </p:txBody>
      </p:sp>
      <p:sp>
        <p:nvSpPr>
          <p:cNvPr id="54" name="Rectangle 53"/>
          <p:cNvSpPr/>
          <p:nvPr/>
        </p:nvSpPr>
        <p:spPr>
          <a:xfrm>
            <a:off x="4953000" y="4876800"/>
            <a:ext cx="4065921" cy="1200329"/>
          </a:xfrm>
          <a:prstGeom prst="rect">
            <a:avLst/>
          </a:prstGeom>
        </p:spPr>
        <p:txBody>
          <a:bodyPr wrap="none">
            <a:spAutoFit/>
          </a:bodyPr>
          <a:lstStyle/>
          <a:p>
            <a:r>
              <a:rPr lang="en-US" b="1" dirty="0" smtClean="0">
                <a:solidFill>
                  <a:srgbClr val="FF0000"/>
                </a:solidFill>
              </a:rPr>
              <a:t>PSAPs </a:t>
            </a:r>
          </a:p>
          <a:p>
            <a:r>
              <a:rPr lang="en-US" b="1" dirty="0" smtClean="0">
                <a:solidFill>
                  <a:srgbClr val="FF0000"/>
                </a:solidFill>
              </a:rPr>
              <a:t>Dispatches First Responders/Ambulance </a:t>
            </a:r>
          </a:p>
          <a:p>
            <a:r>
              <a:rPr lang="en-US" b="1" dirty="0" smtClean="0">
                <a:solidFill>
                  <a:srgbClr val="FF0000"/>
                </a:solidFill>
              </a:rPr>
              <a:t>and verbally relay telematics data </a:t>
            </a:r>
          </a:p>
          <a:p>
            <a:endParaRPr lang="en-US" b="1" dirty="0" smtClean="0">
              <a:solidFill>
                <a:schemeClr val="accent2"/>
              </a:solidFill>
            </a:endParaRPr>
          </a:p>
        </p:txBody>
      </p:sp>
      <p:pic>
        <p:nvPicPr>
          <p:cNvPr id="57" name="Picture 9" descr="http://www.truckaccidentlaw.org/blog/wp-content/uploads/2010/03/Ohio-truck-accident.jpg"/>
          <p:cNvPicPr>
            <a:picLocks noChangeAspect="1" noChangeArrowheads="1"/>
          </p:cNvPicPr>
          <p:nvPr/>
        </p:nvPicPr>
        <p:blipFill>
          <a:blip r:embed="rId7" cstate="print"/>
          <a:srcRect/>
          <a:stretch>
            <a:fillRect/>
          </a:stretch>
        </p:blipFill>
        <p:spPr bwMode="auto">
          <a:xfrm>
            <a:off x="1066800" y="1371600"/>
            <a:ext cx="1405467" cy="1054100"/>
          </a:xfrm>
          <a:prstGeom prst="rect">
            <a:avLst/>
          </a:prstGeom>
          <a:noFill/>
        </p:spPr>
      </p:pic>
      <p:sp>
        <p:nvSpPr>
          <p:cNvPr id="65" name="Rectangle 64"/>
          <p:cNvSpPr/>
          <p:nvPr/>
        </p:nvSpPr>
        <p:spPr>
          <a:xfrm>
            <a:off x="2895600" y="5791200"/>
            <a:ext cx="1277257"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HAZMAT</a:t>
            </a:r>
            <a:endParaRPr lang="en-US" dirty="0"/>
          </a:p>
        </p:txBody>
      </p:sp>
      <p:cxnSp>
        <p:nvCxnSpPr>
          <p:cNvPr id="69" name="Straight Arrow Connector 68"/>
          <p:cNvCxnSpPr/>
          <p:nvPr/>
        </p:nvCxnSpPr>
        <p:spPr>
          <a:xfrm flipH="1">
            <a:off x="3429000" y="5257800"/>
            <a:ext cx="152400" cy="38100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4419600" y="5791200"/>
            <a:ext cx="1277257"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Hospital</a:t>
            </a:r>
            <a:endParaRPr lang="en-US" dirty="0"/>
          </a:p>
        </p:txBody>
      </p:sp>
      <p:cxnSp>
        <p:nvCxnSpPr>
          <p:cNvPr id="82" name="Straight Arrow Connector 81"/>
          <p:cNvCxnSpPr/>
          <p:nvPr/>
        </p:nvCxnSpPr>
        <p:spPr>
          <a:xfrm>
            <a:off x="4648200" y="5257800"/>
            <a:ext cx="304800" cy="38100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2057400" y="2514600"/>
            <a:ext cx="571500" cy="91440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228600" y="2425700"/>
            <a:ext cx="1676401" cy="923330"/>
          </a:xfrm>
          <a:prstGeom prst="rect">
            <a:avLst/>
          </a:prstGeom>
          <a:solidFill>
            <a:schemeClr val="bg1"/>
          </a:solidFill>
        </p:spPr>
        <p:txBody>
          <a:bodyPr wrap="square">
            <a:spAutoFit/>
          </a:bodyPr>
          <a:lstStyle/>
          <a:p>
            <a:r>
              <a:rPr lang="en-US" b="1" dirty="0" smtClean="0">
                <a:solidFill>
                  <a:srgbClr val="FF0000"/>
                </a:solidFill>
              </a:rPr>
              <a:t>Crash Data sent to Telemetry Service </a:t>
            </a:r>
          </a:p>
        </p:txBody>
      </p:sp>
      <p:cxnSp>
        <p:nvCxnSpPr>
          <p:cNvPr id="8" name="Straight Arrow Connector 7"/>
          <p:cNvCxnSpPr/>
          <p:nvPr/>
        </p:nvCxnSpPr>
        <p:spPr>
          <a:xfrm flipV="1">
            <a:off x="4724400" y="3557655"/>
            <a:ext cx="582893" cy="785745"/>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58228" y="930902"/>
            <a:ext cx="2954014" cy="646331"/>
          </a:xfrm>
          <a:prstGeom prst="rect">
            <a:avLst/>
          </a:prstGeom>
          <a:noFill/>
        </p:spPr>
        <p:txBody>
          <a:bodyPr wrap="none" rtlCol="0">
            <a:spAutoFit/>
          </a:bodyPr>
          <a:lstStyle/>
          <a:p>
            <a:r>
              <a:rPr lang="en-US" b="1" dirty="0" smtClean="0">
                <a:solidFill>
                  <a:srgbClr val="FF0000"/>
                </a:solidFill>
              </a:rPr>
              <a:t>Bystander makes a voice call </a:t>
            </a:r>
          </a:p>
          <a:p>
            <a:r>
              <a:rPr lang="en-US" b="1" dirty="0" smtClean="0">
                <a:solidFill>
                  <a:srgbClr val="FF0000"/>
                </a:solidFill>
              </a:rPr>
              <a:t>to 911 using iPhone</a:t>
            </a:r>
            <a:endParaRPr lang="en-US" b="1" dirty="0">
              <a:solidFill>
                <a:srgbClr val="FF0000"/>
              </a:solidFill>
            </a:endParaRPr>
          </a:p>
        </p:txBody>
      </p:sp>
      <p:cxnSp>
        <p:nvCxnSpPr>
          <p:cNvPr id="16" name="Straight Arrow Connector 15"/>
          <p:cNvCxnSpPr/>
          <p:nvPr/>
        </p:nvCxnSpPr>
        <p:spPr>
          <a:xfrm flipH="1">
            <a:off x="4195092" y="1796903"/>
            <a:ext cx="722874" cy="247029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696857" y="6305550"/>
            <a:ext cx="1292662"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989519" y="6210301"/>
            <a:ext cx="2041976" cy="646331"/>
          </a:xfrm>
          <a:prstGeom prst="rect">
            <a:avLst/>
          </a:prstGeom>
          <a:noFill/>
        </p:spPr>
        <p:txBody>
          <a:bodyPr wrap="square" rtlCol="0">
            <a:spAutoFit/>
          </a:bodyPr>
          <a:lstStyle/>
          <a:p>
            <a:r>
              <a:rPr lang="en-US" b="1" dirty="0" smtClean="0">
                <a:solidFill>
                  <a:srgbClr val="FF0000"/>
                </a:solidFill>
              </a:rPr>
              <a:t>Hospital Activates</a:t>
            </a:r>
          </a:p>
          <a:p>
            <a:r>
              <a:rPr lang="en-US" b="1" dirty="0" smtClean="0">
                <a:solidFill>
                  <a:srgbClr val="FF0000"/>
                </a:solidFill>
              </a:rPr>
              <a:t>Burn Unit </a:t>
            </a:r>
            <a:endParaRPr lang="en-US" b="1" dirty="0">
              <a:solidFill>
                <a:srgbClr val="FF0000"/>
              </a:solidFill>
            </a:endParaRPr>
          </a:p>
        </p:txBody>
      </p:sp>
      <p:sp>
        <p:nvSpPr>
          <p:cNvPr id="2" name="Oval 1"/>
          <p:cNvSpPr/>
          <p:nvPr/>
        </p:nvSpPr>
        <p:spPr>
          <a:xfrm>
            <a:off x="4556529" y="879314"/>
            <a:ext cx="4417002" cy="697919"/>
          </a:xfrm>
          <a:prstGeom prst="ellipse">
            <a:avLst/>
          </a:prstGeom>
          <a:noFill/>
          <a:ln>
            <a:solidFill>
              <a:srgbClr val="BC1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76200" y="2286000"/>
            <a:ext cx="1981200" cy="1142492"/>
          </a:xfrm>
          <a:prstGeom prst="ellipse">
            <a:avLst/>
          </a:prstGeom>
          <a:noFill/>
          <a:ln>
            <a:solidFill>
              <a:srgbClr val="BC1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 y="152400"/>
            <a:ext cx="8973531" cy="480131"/>
          </a:xfrm>
          <a:prstGeom prst="rect">
            <a:avLst/>
          </a:prstGeom>
        </p:spPr>
        <p:txBody>
          <a:bodyPr wrap="square">
            <a:spAutoFit/>
          </a:bodyPr>
          <a:lstStyle/>
          <a:p>
            <a:pPr lvl="0">
              <a:lnSpc>
                <a:spcPct val="90000"/>
              </a:lnSpc>
              <a:spcBef>
                <a:spcPct val="20000"/>
              </a:spcBef>
              <a:defRPr/>
            </a:pPr>
            <a:r>
              <a:rPr lang="en-US" sz="2800" dirty="0" smtClean="0">
                <a:solidFill>
                  <a:srgbClr val="F79646"/>
                </a:solidFill>
                <a:latin typeface="Arial Black" pitchFamily="34" charset="0"/>
              </a:rPr>
              <a:t>Use Case: Vehicle Crash ~ Present</a:t>
            </a:r>
            <a:endParaRPr lang="en-US" sz="2800" dirty="0">
              <a:solidFill>
                <a:srgbClr val="F79646"/>
              </a:solidFill>
              <a:latin typeface="Arial Black" pitchFamily="34" charset="0"/>
            </a:endParaRPr>
          </a:p>
        </p:txBody>
      </p:sp>
      <p:pic>
        <p:nvPicPr>
          <p:cNvPr id="34" name="Picture 10" descr="http://graphics8.nytimes.com/images/2011/03/29/technology/bits-smartphones/bits-smartphones-blog480.jpg"/>
          <p:cNvPicPr>
            <a:picLocks noChangeAspect="1" noChangeArrowheads="1"/>
          </p:cNvPicPr>
          <p:nvPr/>
        </p:nvPicPr>
        <p:blipFill>
          <a:blip r:embed="rId8" cstate="print">
            <a:clrChange>
              <a:clrFrom>
                <a:srgbClr val="FBFAF5"/>
              </a:clrFrom>
              <a:clrTo>
                <a:srgbClr val="FBFAF5">
                  <a:alpha val="0"/>
                </a:srgbClr>
              </a:clrTo>
            </a:clrChange>
          </a:blip>
          <a:srcRect/>
          <a:stretch>
            <a:fillRect/>
          </a:stretch>
        </p:blipFill>
        <p:spPr bwMode="auto">
          <a:xfrm rot="1334837">
            <a:off x="7283247" y="280356"/>
            <a:ext cx="1642238" cy="998138"/>
          </a:xfrm>
          <a:prstGeom prst="rect">
            <a:avLst/>
          </a:prstGeom>
          <a:noFill/>
          <a:ln w="25400">
            <a:noFill/>
          </a:ln>
        </p:spPr>
      </p:pic>
      <p:sp>
        <p:nvSpPr>
          <p:cNvPr id="5" name="Oval 4"/>
          <p:cNvSpPr/>
          <p:nvPr/>
        </p:nvSpPr>
        <p:spPr>
          <a:xfrm>
            <a:off x="3276600" y="4324350"/>
            <a:ext cx="1400130" cy="914400"/>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832366" y="1744744"/>
            <a:ext cx="2549634" cy="369332"/>
          </a:xfrm>
          <a:prstGeom prst="rect">
            <a:avLst/>
          </a:prstGeom>
          <a:noFill/>
        </p:spPr>
        <p:txBody>
          <a:bodyPr wrap="square" rtlCol="0">
            <a:spAutoFit/>
          </a:bodyPr>
          <a:lstStyle/>
          <a:p>
            <a:r>
              <a:rPr lang="en-US" b="1" dirty="0" smtClean="0"/>
              <a:t> Text        Photo      Video</a:t>
            </a:r>
            <a:endParaRPr lang="en-US" b="1" dirty="0"/>
          </a:p>
        </p:txBody>
      </p:sp>
      <p:cxnSp>
        <p:nvCxnSpPr>
          <p:cNvPr id="12" name="Elbow Connector 11"/>
          <p:cNvCxnSpPr>
            <a:stCxn id="21" idx="3"/>
          </p:cNvCxnSpPr>
          <p:nvPr/>
        </p:nvCxnSpPr>
        <p:spPr>
          <a:xfrm>
            <a:off x="2667000" y="4324350"/>
            <a:ext cx="762000" cy="632689"/>
          </a:xfrm>
          <a:prstGeom prst="bentConnector3">
            <a:avLst>
              <a:gd name="adj1" fmla="val 50000"/>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2000" y="4139684"/>
            <a:ext cx="1905000" cy="369332"/>
          </a:xfrm>
          <a:prstGeom prst="rect">
            <a:avLst/>
          </a:prstGeom>
          <a:noFill/>
        </p:spPr>
        <p:txBody>
          <a:bodyPr wrap="square" rtlCol="0">
            <a:spAutoFit/>
          </a:bodyPr>
          <a:lstStyle/>
          <a:p>
            <a:r>
              <a:rPr lang="en-US" dirty="0" smtClean="0">
                <a:solidFill>
                  <a:schemeClr val="bg1"/>
                </a:solidFill>
              </a:rPr>
              <a:t>Operator calls 911</a:t>
            </a:r>
            <a:endParaRPr lang="en-US" dirty="0">
              <a:solidFill>
                <a:schemeClr val="bg1"/>
              </a:solidFill>
            </a:endParaRPr>
          </a:p>
        </p:txBody>
      </p:sp>
      <p:sp>
        <p:nvSpPr>
          <p:cNvPr id="25" name="Oval 24"/>
          <p:cNvSpPr/>
          <p:nvPr/>
        </p:nvSpPr>
        <p:spPr>
          <a:xfrm>
            <a:off x="609600" y="3952875"/>
            <a:ext cx="2133600" cy="914400"/>
          </a:xfrm>
          <a:prstGeom prst="ellipse">
            <a:avLst/>
          </a:prstGeom>
          <a:noFill/>
          <a:ln>
            <a:solidFill>
              <a:srgbClr val="BC1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2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1000" fill="hold"/>
                                        <p:tgtEl>
                                          <p:spTgt spid="44"/>
                                        </p:tgtEl>
                                        <p:attrNameLst>
                                          <p:attrName>ppt_w</p:attrName>
                                        </p:attrNameLst>
                                      </p:cBhvr>
                                      <p:tavLst>
                                        <p:tav tm="0">
                                          <p:val>
                                            <p:fltVal val="0"/>
                                          </p:val>
                                        </p:tav>
                                        <p:tav tm="100000">
                                          <p:val>
                                            <p:strVal val="#ppt_w"/>
                                          </p:val>
                                        </p:tav>
                                      </p:tavLst>
                                    </p:anim>
                                    <p:anim calcmode="lin" valueType="num">
                                      <p:cBhvr>
                                        <p:cTn id="40" dur="1000" fill="hold"/>
                                        <p:tgtEl>
                                          <p:spTgt spid="44"/>
                                        </p:tgtEl>
                                        <p:attrNameLst>
                                          <p:attrName>ppt_h</p:attrName>
                                        </p:attrNameLst>
                                      </p:cBhvr>
                                      <p:tavLst>
                                        <p:tav tm="0">
                                          <p:val>
                                            <p:fltVal val="0"/>
                                          </p:val>
                                        </p:tav>
                                        <p:tav tm="100000">
                                          <p:val>
                                            <p:strVal val="#ppt_h"/>
                                          </p:val>
                                        </p:tav>
                                      </p:tavLst>
                                    </p:anim>
                                    <p:anim calcmode="lin" valueType="num">
                                      <p:cBhvr>
                                        <p:cTn id="41" dur="1000" fill="hold"/>
                                        <p:tgtEl>
                                          <p:spTgt spid="44"/>
                                        </p:tgtEl>
                                        <p:attrNameLst>
                                          <p:attrName>style.rotation</p:attrName>
                                        </p:attrNameLst>
                                      </p:cBhvr>
                                      <p:tavLst>
                                        <p:tav tm="0">
                                          <p:val>
                                            <p:fltVal val="90"/>
                                          </p:val>
                                        </p:tav>
                                        <p:tav tm="100000">
                                          <p:val>
                                            <p:fltVal val="0"/>
                                          </p:val>
                                        </p:tav>
                                      </p:tavLst>
                                    </p:anim>
                                    <p:animEffect transition="in" filter="fade">
                                      <p:cBhvr>
                                        <p:cTn id="42" dur="10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1000" fill="hold"/>
                                        <p:tgtEl>
                                          <p:spTgt spid="43"/>
                                        </p:tgtEl>
                                        <p:attrNameLst>
                                          <p:attrName>ppt_w</p:attrName>
                                        </p:attrNameLst>
                                      </p:cBhvr>
                                      <p:tavLst>
                                        <p:tav tm="0">
                                          <p:val>
                                            <p:fltVal val="0"/>
                                          </p:val>
                                        </p:tav>
                                        <p:tav tm="100000">
                                          <p:val>
                                            <p:strVal val="#ppt_w"/>
                                          </p:val>
                                        </p:tav>
                                      </p:tavLst>
                                    </p:anim>
                                    <p:anim calcmode="lin" valueType="num">
                                      <p:cBhvr>
                                        <p:cTn id="48" dur="1000" fill="hold"/>
                                        <p:tgtEl>
                                          <p:spTgt spid="43"/>
                                        </p:tgtEl>
                                        <p:attrNameLst>
                                          <p:attrName>ppt_h</p:attrName>
                                        </p:attrNameLst>
                                      </p:cBhvr>
                                      <p:tavLst>
                                        <p:tav tm="0">
                                          <p:val>
                                            <p:fltVal val="0"/>
                                          </p:val>
                                        </p:tav>
                                        <p:tav tm="100000">
                                          <p:val>
                                            <p:strVal val="#ppt_h"/>
                                          </p:val>
                                        </p:tav>
                                      </p:tavLst>
                                    </p:anim>
                                    <p:anim calcmode="lin" valueType="num">
                                      <p:cBhvr>
                                        <p:cTn id="49" dur="1000" fill="hold"/>
                                        <p:tgtEl>
                                          <p:spTgt spid="43"/>
                                        </p:tgtEl>
                                        <p:attrNameLst>
                                          <p:attrName>style.rotation</p:attrName>
                                        </p:attrNameLst>
                                      </p:cBhvr>
                                      <p:tavLst>
                                        <p:tav tm="0">
                                          <p:val>
                                            <p:fltVal val="90"/>
                                          </p:val>
                                        </p:tav>
                                        <p:tav tm="100000">
                                          <p:val>
                                            <p:fltVal val="0"/>
                                          </p:val>
                                        </p:tav>
                                      </p:tavLst>
                                    </p:anim>
                                    <p:animEffect transition="in" filter="fade">
                                      <p:cBhvr>
                                        <p:cTn id="5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11" grpId="0" animBg="1"/>
      <p:bldP spid="2" grpId="0" animBg="1"/>
      <p:bldP spid="3" grpId="0" animBg="1"/>
      <p:bldP spid="5"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17639"/>
            <a:ext cx="8991600" cy="4678362"/>
          </a:xfrm>
        </p:spPr>
        <p:txBody>
          <a:bodyPr>
            <a:noAutofit/>
          </a:bodyPr>
          <a:lstStyle/>
          <a:p>
            <a:pPr marL="914400" lvl="2" indent="0">
              <a:buNone/>
            </a:pPr>
            <a:r>
              <a:rPr lang="en-US" sz="2400" dirty="0" smtClean="0">
                <a:solidFill>
                  <a:schemeClr val="tx2"/>
                </a:solidFill>
              </a:rPr>
              <a:t>	</a:t>
            </a:r>
          </a:p>
          <a:p>
            <a:pPr lvl="3"/>
            <a:r>
              <a:rPr lang="en-US" sz="2800" dirty="0" smtClean="0">
                <a:solidFill>
                  <a:srgbClr val="1F497D"/>
                </a:solidFill>
              </a:rPr>
              <a:t>More than 3 million 9-1-1 calls traversed the MN </a:t>
            </a:r>
            <a:r>
              <a:rPr lang="en-US" sz="2800" dirty="0" err="1" smtClean="0">
                <a:solidFill>
                  <a:srgbClr val="1F497D"/>
                </a:solidFill>
              </a:rPr>
              <a:t>ESInet</a:t>
            </a:r>
            <a:r>
              <a:rPr lang="en-US" sz="2800" dirty="0" smtClean="0">
                <a:solidFill>
                  <a:srgbClr val="1F497D"/>
                </a:solidFill>
              </a:rPr>
              <a:t> in 2016.  </a:t>
            </a:r>
          </a:p>
          <a:p>
            <a:pPr lvl="3"/>
            <a:r>
              <a:rPr lang="en-US" sz="2800" dirty="0" smtClean="0">
                <a:solidFill>
                  <a:srgbClr val="1F497D"/>
                </a:solidFill>
              </a:rPr>
              <a:t>New NG9-1-1 features and functionality must continue to be implemented in order to:</a:t>
            </a:r>
          </a:p>
          <a:p>
            <a:pPr lvl="4"/>
            <a:r>
              <a:rPr lang="en-US" sz="2800" dirty="0" smtClean="0">
                <a:solidFill>
                  <a:srgbClr val="1F497D"/>
                </a:solidFill>
              </a:rPr>
              <a:t>Meet the </a:t>
            </a:r>
            <a:r>
              <a:rPr lang="en-US" sz="2800" dirty="0" smtClean="0">
                <a:solidFill>
                  <a:srgbClr val="E69232"/>
                </a:solidFill>
              </a:rPr>
              <a:t>expectations of the public </a:t>
            </a:r>
            <a:r>
              <a:rPr lang="en-US" sz="2800" dirty="0" smtClean="0">
                <a:solidFill>
                  <a:srgbClr val="1F497D"/>
                </a:solidFill>
              </a:rPr>
              <a:t>we serve</a:t>
            </a:r>
          </a:p>
          <a:p>
            <a:pPr lvl="4"/>
            <a:r>
              <a:rPr lang="en-US" sz="2800" dirty="0" smtClean="0">
                <a:solidFill>
                  <a:srgbClr val="1F497D"/>
                </a:solidFill>
              </a:rPr>
              <a:t>To add value to the FirstNet Public Safety Broadband initiative and </a:t>
            </a:r>
            <a:r>
              <a:rPr lang="en-US" sz="2800" dirty="0" smtClean="0">
                <a:solidFill>
                  <a:srgbClr val="E69232"/>
                </a:solidFill>
              </a:rPr>
              <a:t>meet the needs of public safety responders</a:t>
            </a:r>
            <a:r>
              <a:rPr lang="en-US" sz="2800" dirty="0" smtClean="0">
                <a:solidFill>
                  <a:srgbClr val="1F497D"/>
                </a:solidFill>
              </a:rPr>
              <a:t> in the field </a:t>
            </a:r>
          </a:p>
          <a:p>
            <a:pPr marL="457200" lvl="1" indent="0">
              <a:buNone/>
            </a:pPr>
            <a:endParaRPr lang="en-US" sz="2400" dirty="0">
              <a:solidFill>
                <a:srgbClr val="1F497D"/>
              </a:solidFill>
            </a:endParaRPr>
          </a:p>
          <a:p>
            <a:endParaRPr lang="en-US" sz="2400" b="1" u="sng" dirty="0" smtClean="0">
              <a:solidFill>
                <a:schemeClr val="tx2"/>
              </a:solidFill>
            </a:endParaRPr>
          </a:p>
          <a:p>
            <a:pPr lvl="1"/>
            <a:endParaRPr lang="en-US" sz="2400" b="1" u="sng" dirty="0" smtClean="0">
              <a:solidFill>
                <a:schemeClr val="tx2"/>
              </a:solidFill>
            </a:endParaRPr>
          </a:p>
          <a:p>
            <a:pPr lvl="1"/>
            <a:endParaRPr lang="en-US" sz="1600" dirty="0" smtClean="0">
              <a:solidFill>
                <a:schemeClr val="tx2"/>
              </a:solidFill>
            </a:endParaRPr>
          </a:p>
          <a:p>
            <a:pPr lvl="1"/>
            <a:endParaRPr lang="en-US" sz="2400" b="1" u="sng" dirty="0" smtClean="0">
              <a:solidFill>
                <a:schemeClr val="tx2"/>
              </a:solidFill>
            </a:endParaRPr>
          </a:p>
          <a:p>
            <a:pPr marL="457200" lvl="1" indent="0">
              <a:buNone/>
            </a:pPr>
            <a:endParaRPr lang="en-US" sz="2400" b="1" u="sng" dirty="0" smtClean="0">
              <a:solidFill>
                <a:schemeClr val="tx2"/>
              </a:solidFill>
            </a:endParaRPr>
          </a:p>
          <a:p>
            <a:pPr marL="0" indent="0">
              <a:buNone/>
            </a:pPr>
            <a:endParaRPr lang="en-US" sz="2000" dirty="0">
              <a:solidFill>
                <a:schemeClr val="tx2"/>
              </a:solidFill>
            </a:endParaRPr>
          </a:p>
          <a:p>
            <a:pPr lvl="1"/>
            <a:endParaRPr lang="en-US" sz="1400" b="1" u="sng" dirty="0" smtClean="0">
              <a:solidFill>
                <a:schemeClr val="tx2"/>
              </a:solidFill>
            </a:endParaRPr>
          </a:p>
          <a:p>
            <a:pPr lvl="1"/>
            <a:endParaRPr lang="en-US" sz="1400" dirty="0" smtClean="0">
              <a:solidFill>
                <a:schemeClr val="tx2"/>
              </a:solidFill>
            </a:endParaRPr>
          </a:p>
          <a:p>
            <a:pPr marL="0" indent="0">
              <a:buNone/>
            </a:pPr>
            <a:endParaRPr lang="en-US" sz="1400" b="1" u="sng" dirty="0" smtClean="0">
              <a:solidFill>
                <a:schemeClr val="tx2"/>
              </a:solidFill>
            </a:endParaRPr>
          </a:p>
          <a:p>
            <a:pPr marL="0" indent="0">
              <a:buNone/>
            </a:pPr>
            <a:endParaRPr lang="en-US" sz="1400" b="1" dirty="0">
              <a:solidFill>
                <a:schemeClr val="tx2"/>
              </a:solidFill>
            </a:endParaRPr>
          </a:p>
        </p:txBody>
      </p:sp>
      <p:sp>
        <p:nvSpPr>
          <p:cNvPr id="3" name="Title 2"/>
          <p:cNvSpPr>
            <a:spLocks noGrp="1"/>
          </p:cNvSpPr>
          <p:nvPr>
            <p:ph type="title"/>
          </p:nvPr>
        </p:nvSpPr>
        <p:spPr/>
        <p:txBody>
          <a:bodyPr/>
          <a:lstStyle/>
          <a:p>
            <a:r>
              <a:rPr lang="en-US" dirty="0" smtClean="0"/>
              <a:t>~Convergence</a:t>
            </a:r>
            <a:endParaRPr lang="en-US" dirty="0"/>
          </a:p>
        </p:txBody>
      </p:sp>
      <p:pic>
        <p:nvPicPr>
          <p:cNvPr id="5" name="Picture 2" descr="C:\Users\dwahlber\AppData\Local\Microsoft\Windows\Temporary Internet Files\Content.IE5\WL03N77U\MC9000273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756820"/>
            <a:ext cx="169579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00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p:cNvCxnSpPr/>
          <p:nvPr/>
        </p:nvCxnSpPr>
        <p:spPr>
          <a:xfrm>
            <a:off x="600573" y="1577233"/>
            <a:ext cx="2523627" cy="2974487"/>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3"/>
          <p:cNvSpPr txBox="1">
            <a:spLocks noChangeArrowheads="1"/>
          </p:cNvSpPr>
          <p:nvPr/>
        </p:nvSpPr>
        <p:spPr>
          <a:xfrm>
            <a:off x="0" y="152400"/>
            <a:ext cx="9144000" cy="914400"/>
          </a:xfrm>
          <a:prstGeom prst="rect">
            <a:avLst/>
          </a:prstGeom>
        </p:spPr>
        <p:txBody>
          <a:bodyPr vert="horz" lIns="91440" tIns="45720" rIns="91440" bIns="45720" rtlCol="0">
            <a:normAutofit/>
          </a:bodyPr>
          <a:lstStyle/>
          <a:p>
            <a:pPr algn="ctr">
              <a:lnSpc>
                <a:spcPct val="90000"/>
              </a:lnSpc>
              <a:spcBef>
                <a:spcPct val="20000"/>
              </a:spcBef>
              <a:buFont typeface="Arial" pitchFamily="34" charset="0"/>
              <a:buNone/>
              <a:defRPr/>
            </a:pPr>
            <a:r>
              <a:rPr lang="en-US" sz="2400" dirty="0" smtClean="0">
                <a:solidFill>
                  <a:srgbClr val="155C9E"/>
                </a:solidFill>
                <a:latin typeface="Arial Black" pitchFamily="34" charset="0"/>
              </a:rPr>
              <a:t> </a:t>
            </a:r>
            <a:endParaRPr lang="en-US" sz="2400" dirty="0" smtClean="0">
              <a:solidFill>
                <a:prstClr val="black"/>
              </a:solidFill>
            </a:endParaRPr>
          </a:p>
        </p:txBody>
      </p:sp>
      <p:sp>
        <p:nvSpPr>
          <p:cNvPr id="15" name="Rectangle 14"/>
          <p:cNvSpPr/>
          <p:nvPr/>
        </p:nvSpPr>
        <p:spPr>
          <a:xfrm>
            <a:off x="3352800" y="4343400"/>
            <a:ext cx="1277257"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PSAP</a:t>
            </a:r>
            <a:endParaRPr lang="en-US" dirty="0">
              <a:solidFill>
                <a:prstClr val="white"/>
              </a:solidFill>
            </a:endParaRPr>
          </a:p>
        </p:txBody>
      </p:sp>
      <p:pic>
        <p:nvPicPr>
          <p:cNvPr id="150530" name="Picture 2"/>
          <p:cNvPicPr>
            <a:picLocks noChangeAspect="1" noChangeArrowheads="1"/>
          </p:cNvPicPr>
          <p:nvPr/>
        </p:nvPicPr>
        <p:blipFill>
          <a:blip r:embed="rId2" cstate="print"/>
          <a:srcRect/>
          <a:stretch>
            <a:fillRect/>
          </a:stretch>
        </p:blipFill>
        <p:spPr bwMode="auto">
          <a:xfrm>
            <a:off x="4676730" y="998456"/>
            <a:ext cx="381498" cy="746288"/>
          </a:xfrm>
          <a:prstGeom prst="rect">
            <a:avLst/>
          </a:prstGeom>
          <a:noFill/>
          <a:ln w="9525">
            <a:noFill/>
            <a:miter lim="800000"/>
            <a:headEnd/>
            <a:tailEnd/>
          </a:ln>
        </p:spPr>
      </p:pic>
      <p:pic>
        <p:nvPicPr>
          <p:cNvPr id="150532" name="Picture 4" descr="http://3.bp.blogspot.com/-bQuz5lc8vPE/UE2nwu3LyGI/AAAAAAAADkE/Srd-4qCGP-g/s400/car+crash+3.jpg"/>
          <p:cNvPicPr>
            <a:picLocks noChangeAspect="1" noChangeArrowheads="1"/>
          </p:cNvPicPr>
          <p:nvPr/>
        </p:nvPicPr>
        <p:blipFill>
          <a:blip r:embed="rId3" cstate="print"/>
          <a:srcRect/>
          <a:stretch>
            <a:fillRect/>
          </a:stretch>
        </p:blipFill>
        <p:spPr bwMode="auto">
          <a:xfrm>
            <a:off x="2514600" y="1524000"/>
            <a:ext cx="1712424" cy="1203325"/>
          </a:xfrm>
          <a:prstGeom prst="rect">
            <a:avLst/>
          </a:prstGeom>
          <a:noFill/>
        </p:spPr>
      </p:pic>
      <p:cxnSp>
        <p:nvCxnSpPr>
          <p:cNvPr id="33" name="Straight Arrow Connector 32"/>
          <p:cNvCxnSpPr/>
          <p:nvPr/>
        </p:nvCxnSpPr>
        <p:spPr>
          <a:xfrm flipV="1">
            <a:off x="4724400" y="4638675"/>
            <a:ext cx="2971800" cy="161925"/>
          </a:xfrm>
          <a:prstGeom prst="straightConnector1">
            <a:avLst/>
          </a:prstGeom>
          <a:ln w="38100">
            <a:solidFill>
              <a:srgbClr val="FF00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50533" name="Picture 5"/>
          <p:cNvPicPr>
            <a:picLocks noChangeAspect="1" noChangeArrowheads="1"/>
          </p:cNvPicPr>
          <p:nvPr/>
        </p:nvPicPr>
        <p:blipFill>
          <a:blip r:embed="rId4" cstate="print"/>
          <a:srcRect/>
          <a:stretch>
            <a:fillRect/>
          </a:stretch>
        </p:blipFill>
        <p:spPr bwMode="auto">
          <a:xfrm>
            <a:off x="7696200" y="3819525"/>
            <a:ext cx="1132103" cy="1047750"/>
          </a:xfrm>
          <a:prstGeom prst="rect">
            <a:avLst/>
          </a:prstGeom>
          <a:noFill/>
          <a:ln w="9525">
            <a:noFill/>
            <a:miter lim="800000"/>
            <a:headEnd/>
            <a:tailEnd/>
          </a:ln>
        </p:spPr>
      </p:pic>
      <p:pic>
        <p:nvPicPr>
          <p:cNvPr id="150534" name="Picture 6"/>
          <p:cNvPicPr>
            <a:picLocks noChangeAspect="1" noChangeArrowheads="1"/>
          </p:cNvPicPr>
          <p:nvPr/>
        </p:nvPicPr>
        <p:blipFill>
          <a:blip r:embed="rId5" cstate="print"/>
          <a:srcRect/>
          <a:stretch>
            <a:fillRect/>
          </a:stretch>
        </p:blipFill>
        <p:spPr bwMode="auto">
          <a:xfrm>
            <a:off x="7228903" y="2651288"/>
            <a:ext cx="1400175" cy="1258743"/>
          </a:xfrm>
          <a:prstGeom prst="rect">
            <a:avLst/>
          </a:prstGeom>
          <a:noFill/>
          <a:ln w="9525">
            <a:noFill/>
            <a:miter lim="800000"/>
            <a:headEnd/>
            <a:tailEnd/>
          </a:ln>
        </p:spPr>
      </p:pic>
      <p:cxnSp>
        <p:nvCxnSpPr>
          <p:cNvPr id="40" name="Straight Arrow Connector 39"/>
          <p:cNvCxnSpPr/>
          <p:nvPr/>
        </p:nvCxnSpPr>
        <p:spPr>
          <a:xfrm flipV="1">
            <a:off x="4764024" y="3428492"/>
            <a:ext cx="2514600" cy="1123228"/>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50535" name="Picture 7"/>
          <p:cNvPicPr>
            <a:picLocks noChangeAspect="1" noChangeArrowheads="1"/>
          </p:cNvPicPr>
          <p:nvPr/>
        </p:nvPicPr>
        <p:blipFill>
          <a:blip r:embed="rId6" cstate="print"/>
          <a:srcRect/>
          <a:stretch>
            <a:fillRect/>
          </a:stretch>
        </p:blipFill>
        <p:spPr bwMode="auto">
          <a:xfrm>
            <a:off x="5326632" y="2812381"/>
            <a:ext cx="1289939" cy="867672"/>
          </a:xfrm>
          <a:prstGeom prst="rect">
            <a:avLst/>
          </a:prstGeom>
          <a:noFill/>
          <a:ln w="9525">
            <a:noFill/>
            <a:miter lim="800000"/>
            <a:headEnd/>
            <a:tailEnd/>
          </a:ln>
        </p:spPr>
      </p:pic>
      <p:cxnSp>
        <p:nvCxnSpPr>
          <p:cNvPr id="26" name="Straight Arrow Connector 25"/>
          <p:cNvCxnSpPr>
            <a:endCxn id="27" idx="3"/>
          </p:cNvCxnSpPr>
          <p:nvPr/>
        </p:nvCxnSpPr>
        <p:spPr>
          <a:xfrm flipH="1" flipV="1">
            <a:off x="1582057" y="3848100"/>
            <a:ext cx="1694543" cy="95250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04800" y="3429000"/>
            <a:ext cx="1277257"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DOT</a:t>
            </a:r>
            <a:endParaRPr lang="en-US" dirty="0">
              <a:solidFill>
                <a:prstClr val="white"/>
              </a:solidFill>
            </a:endParaRPr>
          </a:p>
        </p:txBody>
      </p:sp>
      <p:sp>
        <p:nvSpPr>
          <p:cNvPr id="38" name="Rectangle 37"/>
          <p:cNvSpPr/>
          <p:nvPr/>
        </p:nvSpPr>
        <p:spPr>
          <a:xfrm>
            <a:off x="457200" y="4301784"/>
            <a:ext cx="2420112" cy="923330"/>
          </a:xfrm>
          <a:prstGeom prst="rect">
            <a:avLst/>
          </a:prstGeom>
        </p:spPr>
        <p:txBody>
          <a:bodyPr wrap="square">
            <a:spAutoFit/>
          </a:bodyPr>
          <a:lstStyle/>
          <a:p>
            <a:r>
              <a:rPr lang="en-US" b="1" dirty="0" smtClean="0">
                <a:solidFill>
                  <a:srgbClr val="FF0000"/>
                </a:solidFill>
              </a:rPr>
              <a:t>PSAP Sends Data to DOT for Intelligent </a:t>
            </a:r>
            <a:r>
              <a:rPr lang="en-US" b="1" dirty="0">
                <a:solidFill>
                  <a:srgbClr val="FF0000"/>
                </a:solidFill>
              </a:rPr>
              <a:t>T</a:t>
            </a:r>
            <a:r>
              <a:rPr lang="en-US" b="1" dirty="0" smtClean="0">
                <a:solidFill>
                  <a:srgbClr val="FF0000"/>
                </a:solidFill>
              </a:rPr>
              <a:t>raffic </a:t>
            </a:r>
            <a:r>
              <a:rPr lang="en-US" b="1" dirty="0">
                <a:solidFill>
                  <a:srgbClr val="FF0000"/>
                </a:solidFill>
              </a:rPr>
              <a:t>R</a:t>
            </a:r>
            <a:r>
              <a:rPr lang="en-US" b="1" dirty="0" smtClean="0">
                <a:solidFill>
                  <a:srgbClr val="FF0000"/>
                </a:solidFill>
              </a:rPr>
              <a:t>eroute</a:t>
            </a:r>
          </a:p>
        </p:txBody>
      </p:sp>
      <p:sp>
        <p:nvSpPr>
          <p:cNvPr id="54" name="Rectangle 53"/>
          <p:cNvSpPr/>
          <p:nvPr/>
        </p:nvSpPr>
        <p:spPr>
          <a:xfrm>
            <a:off x="4953000" y="4876800"/>
            <a:ext cx="4205703" cy="1200329"/>
          </a:xfrm>
          <a:prstGeom prst="rect">
            <a:avLst/>
          </a:prstGeom>
        </p:spPr>
        <p:txBody>
          <a:bodyPr wrap="none">
            <a:spAutoFit/>
          </a:bodyPr>
          <a:lstStyle/>
          <a:p>
            <a:r>
              <a:rPr lang="en-US" b="1" dirty="0" smtClean="0">
                <a:solidFill>
                  <a:srgbClr val="FF0000"/>
                </a:solidFill>
              </a:rPr>
              <a:t>PSAP Forwards </a:t>
            </a:r>
            <a:r>
              <a:rPr lang="en-US" b="1" dirty="0">
                <a:solidFill>
                  <a:srgbClr val="FF0000"/>
                </a:solidFill>
              </a:rPr>
              <a:t>T</a:t>
            </a:r>
            <a:r>
              <a:rPr lang="en-US" b="1" dirty="0" smtClean="0">
                <a:solidFill>
                  <a:srgbClr val="FF0000"/>
                </a:solidFill>
              </a:rPr>
              <a:t>elematics Data sent from </a:t>
            </a:r>
          </a:p>
          <a:p>
            <a:r>
              <a:rPr lang="en-US" b="1" dirty="0" smtClean="0">
                <a:solidFill>
                  <a:srgbClr val="FF0000"/>
                </a:solidFill>
              </a:rPr>
              <a:t>Vehicles to Hospital and Dispatches First</a:t>
            </a:r>
          </a:p>
          <a:p>
            <a:r>
              <a:rPr lang="en-US" b="1" dirty="0" smtClean="0">
                <a:solidFill>
                  <a:srgbClr val="FF0000"/>
                </a:solidFill>
              </a:rPr>
              <a:t>Responders/Ambulance Simultaneously </a:t>
            </a:r>
          </a:p>
          <a:p>
            <a:endParaRPr lang="en-US" b="1" dirty="0" smtClean="0">
              <a:solidFill>
                <a:srgbClr val="EF4A4E"/>
              </a:solidFill>
            </a:endParaRPr>
          </a:p>
        </p:txBody>
      </p:sp>
      <p:pic>
        <p:nvPicPr>
          <p:cNvPr id="57" name="Picture 9" descr="http://www.truckaccidentlaw.org/blog/wp-content/uploads/2010/03/Ohio-truck-accident.jpg"/>
          <p:cNvPicPr>
            <a:picLocks noChangeAspect="1" noChangeArrowheads="1"/>
          </p:cNvPicPr>
          <p:nvPr/>
        </p:nvPicPr>
        <p:blipFill>
          <a:blip r:embed="rId7" cstate="print"/>
          <a:srcRect/>
          <a:stretch>
            <a:fillRect/>
          </a:stretch>
        </p:blipFill>
        <p:spPr bwMode="auto">
          <a:xfrm>
            <a:off x="1066800" y="1371600"/>
            <a:ext cx="1405467" cy="1054100"/>
          </a:xfrm>
          <a:prstGeom prst="rect">
            <a:avLst/>
          </a:prstGeom>
          <a:noFill/>
        </p:spPr>
      </p:pic>
      <p:cxnSp>
        <p:nvCxnSpPr>
          <p:cNvPr id="59" name="Straight Arrow Connector 58"/>
          <p:cNvCxnSpPr/>
          <p:nvPr/>
        </p:nvCxnSpPr>
        <p:spPr>
          <a:xfrm>
            <a:off x="2819400" y="2819400"/>
            <a:ext cx="609600" cy="152400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2895600" y="5791200"/>
            <a:ext cx="1277257"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HAZMAT</a:t>
            </a:r>
            <a:endParaRPr lang="en-US" dirty="0">
              <a:solidFill>
                <a:prstClr val="white"/>
              </a:solidFill>
            </a:endParaRPr>
          </a:p>
        </p:txBody>
      </p:sp>
      <p:cxnSp>
        <p:nvCxnSpPr>
          <p:cNvPr id="69" name="Straight Arrow Connector 68"/>
          <p:cNvCxnSpPr/>
          <p:nvPr/>
        </p:nvCxnSpPr>
        <p:spPr>
          <a:xfrm flipH="1">
            <a:off x="3370812" y="5257800"/>
            <a:ext cx="210588" cy="53340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4419600" y="5791200"/>
            <a:ext cx="1277257"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Hospital</a:t>
            </a:r>
            <a:endParaRPr lang="en-US" dirty="0">
              <a:solidFill>
                <a:prstClr val="white"/>
              </a:solidFill>
            </a:endParaRPr>
          </a:p>
        </p:txBody>
      </p:sp>
      <p:cxnSp>
        <p:nvCxnSpPr>
          <p:cNvPr id="82" name="Straight Arrow Connector 81"/>
          <p:cNvCxnSpPr>
            <a:endCxn id="81" idx="0"/>
          </p:cNvCxnSpPr>
          <p:nvPr/>
        </p:nvCxnSpPr>
        <p:spPr>
          <a:xfrm>
            <a:off x="4648200" y="5257800"/>
            <a:ext cx="410029" cy="53340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457200" y="5943600"/>
            <a:ext cx="2475229" cy="646331"/>
          </a:xfrm>
          <a:prstGeom prst="rect">
            <a:avLst/>
          </a:prstGeom>
        </p:spPr>
        <p:txBody>
          <a:bodyPr wrap="none">
            <a:spAutoFit/>
          </a:bodyPr>
          <a:lstStyle/>
          <a:p>
            <a:r>
              <a:rPr lang="en-US" b="1" dirty="0" smtClean="0">
                <a:solidFill>
                  <a:srgbClr val="FF0000"/>
                </a:solidFill>
              </a:rPr>
              <a:t>HAZMAT Acknowledged</a:t>
            </a:r>
          </a:p>
          <a:p>
            <a:r>
              <a:rPr lang="en-US" b="1" dirty="0">
                <a:solidFill>
                  <a:srgbClr val="FF0000"/>
                </a:solidFill>
              </a:rPr>
              <a:t>a</a:t>
            </a:r>
            <a:r>
              <a:rPr lang="en-US" b="1" dirty="0" smtClean="0">
                <a:solidFill>
                  <a:srgbClr val="FF0000"/>
                </a:solidFill>
              </a:rPr>
              <a:t>t time of crash</a:t>
            </a:r>
          </a:p>
        </p:txBody>
      </p:sp>
      <p:cxnSp>
        <p:nvCxnSpPr>
          <p:cNvPr id="90" name="Straight Arrow Connector 89"/>
          <p:cNvCxnSpPr/>
          <p:nvPr/>
        </p:nvCxnSpPr>
        <p:spPr>
          <a:xfrm>
            <a:off x="2057400" y="2514600"/>
            <a:ext cx="1143000" cy="182880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2286000" y="3124200"/>
            <a:ext cx="2514600" cy="923330"/>
          </a:xfrm>
          <a:prstGeom prst="rect">
            <a:avLst/>
          </a:prstGeom>
          <a:solidFill>
            <a:schemeClr val="bg1"/>
          </a:solidFill>
        </p:spPr>
        <p:txBody>
          <a:bodyPr wrap="square">
            <a:spAutoFit/>
          </a:bodyPr>
          <a:lstStyle/>
          <a:p>
            <a:r>
              <a:rPr lang="en-US" b="1" dirty="0" smtClean="0">
                <a:solidFill>
                  <a:srgbClr val="FF0000"/>
                </a:solidFill>
              </a:rPr>
              <a:t>Vehicles Send Telematics Data</a:t>
            </a:r>
          </a:p>
          <a:p>
            <a:r>
              <a:rPr lang="en-US" b="1" dirty="0" smtClean="0">
                <a:solidFill>
                  <a:srgbClr val="FF0000"/>
                </a:solidFill>
              </a:rPr>
              <a:t>Directly to PSAP </a:t>
            </a:r>
          </a:p>
        </p:txBody>
      </p:sp>
      <p:sp>
        <p:nvSpPr>
          <p:cNvPr id="6" name="TextBox 5"/>
          <p:cNvSpPr txBox="1"/>
          <p:nvPr/>
        </p:nvSpPr>
        <p:spPr>
          <a:xfrm>
            <a:off x="5696857" y="2191434"/>
            <a:ext cx="6226768" cy="646331"/>
          </a:xfrm>
          <a:prstGeom prst="rect">
            <a:avLst/>
          </a:prstGeom>
          <a:noFill/>
        </p:spPr>
        <p:txBody>
          <a:bodyPr wrap="square" rtlCol="0">
            <a:spAutoFit/>
          </a:bodyPr>
          <a:lstStyle/>
          <a:p>
            <a:r>
              <a:rPr lang="en-US" b="1" dirty="0" smtClean="0">
                <a:solidFill>
                  <a:srgbClr val="FF0000"/>
                </a:solidFill>
              </a:rPr>
              <a:t>PSAP Forwards  Photos &amp; Video</a:t>
            </a:r>
          </a:p>
          <a:p>
            <a:r>
              <a:rPr lang="en-US" b="1" dirty="0" smtClean="0">
                <a:solidFill>
                  <a:srgbClr val="FF0000"/>
                </a:solidFill>
              </a:rPr>
              <a:t>Sent by 911 Caller to LE and Fire</a:t>
            </a:r>
            <a:endParaRPr lang="en-US" b="1" dirty="0">
              <a:solidFill>
                <a:srgbClr val="FF0000"/>
              </a:solidFill>
            </a:endParaRPr>
          </a:p>
        </p:txBody>
      </p:sp>
      <p:cxnSp>
        <p:nvCxnSpPr>
          <p:cNvPr id="8" name="Straight Arrow Connector 7"/>
          <p:cNvCxnSpPr/>
          <p:nvPr/>
        </p:nvCxnSpPr>
        <p:spPr>
          <a:xfrm flipV="1">
            <a:off x="4724400" y="3557655"/>
            <a:ext cx="582893" cy="785745"/>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58228" y="930902"/>
            <a:ext cx="4227439" cy="646331"/>
          </a:xfrm>
          <a:prstGeom prst="rect">
            <a:avLst/>
          </a:prstGeom>
          <a:noFill/>
        </p:spPr>
        <p:txBody>
          <a:bodyPr wrap="none" rtlCol="0">
            <a:spAutoFit/>
          </a:bodyPr>
          <a:lstStyle/>
          <a:p>
            <a:r>
              <a:rPr lang="en-US" b="1" dirty="0" smtClean="0">
                <a:solidFill>
                  <a:srgbClr val="FF0000"/>
                </a:solidFill>
              </a:rPr>
              <a:t>Involved driver texts 911 using iPhone and</a:t>
            </a:r>
          </a:p>
          <a:p>
            <a:r>
              <a:rPr lang="en-US" b="1" dirty="0" smtClean="0">
                <a:solidFill>
                  <a:srgbClr val="FF0000"/>
                </a:solidFill>
              </a:rPr>
              <a:t>Sends Photos &amp; Video of Crash to PSAP</a:t>
            </a:r>
            <a:endParaRPr lang="en-US" b="1" dirty="0">
              <a:solidFill>
                <a:srgbClr val="FF0000"/>
              </a:solidFill>
            </a:endParaRPr>
          </a:p>
        </p:txBody>
      </p:sp>
      <p:cxnSp>
        <p:nvCxnSpPr>
          <p:cNvPr id="16" name="Straight Arrow Connector 15"/>
          <p:cNvCxnSpPr/>
          <p:nvPr/>
        </p:nvCxnSpPr>
        <p:spPr>
          <a:xfrm flipH="1">
            <a:off x="4195092" y="1796903"/>
            <a:ext cx="722874" cy="247029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696857" y="6305550"/>
            <a:ext cx="1292662"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989519" y="6210301"/>
            <a:ext cx="2041976" cy="646331"/>
          </a:xfrm>
          <a:prstGeom prst="rect">
            <a:avLst/>
          </a:prstGeom>
          <a:noFill/>
        </p:spPr>
        <p:txBody>
          <a:bodyPr wrap="square" rtlCol="0">
            <a:spAutoFit/>
          </a:bodyPr>
          <a:lstStyle/>
          <a:p>
            <a:r>
              <a:rPr lang="en-US" b="1" dirty="0" smtClean="0">
                <a:solidFill>
                  <a:srgbClr val="FF0000"/>
                </a:solidFill>
              </a:rPr>
              <a:t>Hospital Activates</a:t>
            </a:r>
          </a:p>
          <a:p>
            <a:r>
              <a:rPr lang="en-US" b="1" dirty="0" smtClean="0">
                <a:solidFill>
                  <a:srgbClr val="FF0000"/>
                </a:solidFill>
              </a:rPr>
              <a:t>Burn Unit </a:t>
            </a:r>
            <a:endParaRPr lang="en-US" b="1" dirty="0">
              <a:solidFill>
                <a:srgbClr val="FF0000"/>
              </a:solidFill>
            </a:endParaRPr>
          </a:p>
        </p:txBody>
      </p:sp>
      <p:sp>
        <p:nvSpPr>
          <p:cNvPr id="4" name="Rectangle 3"/>
          <p:cNvSpPr/>
          <p:nvPr/>
        </p:nvSpPr>
        <p:spPr>
          <a:xfrm>
            <a:off x="-1" y="152400"/>
            <a:ext cx="8973531" cy="480131"/>
          </a:xfrm>
          <a:prstGeom prst="rect">
            <a:avLst/>
          </a:prstGeom>
        </p:spPr>
        <p:txBody>
          <a:bodyPr wrap="square">
            <a:spAutoFit/>
          </a:bodyPr>
          <a:lstStyle/>
          <a:p>
            <a:pPr>
              <a:lnSpc>
                <a:spcPct val="90000"/>
              </a:lnSpc>
              <a:spcBef>
                <a:spcPct val="20000"/>
              </a:spcBef>
              <a:defRPr/>
            </a:pPr>
            <a:r>
              <a:rPr lang="en-US" sz="2800" dirty="0" smtClean="0">
                <a:solidFill>
                  <a:srgbClr val="F79646"/>
                </a:solidFill>
                <a:latin typeface="Arial Black" pitchFamily="34" charset="0"/>
              </a:rPr>
              <a:t>Use Case: Vehicle Crash ~FUTURE</a:t>
            </a:r>
            <a:endParaRPr lang="en-US" sz="2800" dirty="0">
              <a:solidFill>
                <a:srgbClr val="F79646"/>
              </a:solidFill>
              <a:latin typeface="Arial Black" pitchFamily="34" charset="0"/>
            </a:endParaRPr>
          </a:p>
        </p:txBody>
      </p:sp>
      <p:pic>
        <p:nvPicPr>
          <p:cNvPr id="34" name="Picture 10" descr="http://graphics8.nytimes.com/images/2011/03/29/technology/bits-smartphones/bits-smartphones-blog480.jpg"/>
          <p:cNvPicPr>
            <a:picLocks noChangeAspect="1" noChangeArrowheads="1"/>
          </p:cNvPicPr>
          <p:nvPr/>
        </p:nvPicPr>
        <p:blipFill>
          <a:blip r:embed="rId8" cstate="print">
            <a:clrChange>
              <a:clrFrom>
                <a:srgbClr val="FBFAF5"/>
              </a:clrFrom>
              <a:clrTo>
                <a:srgbClr val="FBFAF5">
                  <a:alpha val="0"/>
                </a:srgbClr>
              </a:clrTo>
            </a:clrChange>
          </a:blip>
          <a:srcRect/>
          <a:stretch>
            <a:fillRect/>
          </a:stretch>
        </p:blipFill>
        <p:spPr bwMode="auto">
          <a:xfrm>
            <a:off x="7389257" y="71079"/>
            <a:ext cx="1642238" cy="898374"/>
          </a:xfrm>
          <a:prstGeom prst="rect">
            <a:avLst/>
          </a:prstGeom>
          <a:noFill/>
          <a:ln w="25400">
            <a:noFill/>
          </a:ln>
        </p:spPr>
      </p:pic>
      <p:sp>
        <p:nvSpPr>
          <p:cNvPr id="5" name="Oval 4"/>
          <p:cNvSpPr/>
          <p:nvPr/>
        </p:nvSpPr>
        <p:spPr>
          <a:xfrm>
            <a:off x="5688281" y="1223158"/>
            <a:ext cx="788719" cy="354075"/>
          </a:xfrm>
          <a:prstGeom prst="ellipse">
            <a:avLst/>
          </a:prstGeom>
          <a:noFill/>
          <a:ln>
            <a:solidFill>
              <a:srgbClr val="BC1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6626007" y="1223158"/>
            <a:ext cx="602895" cy="354075"/>
          </a:xfrm>
          <a:prstGeom prst="ellipse">
            <a:avLst/>
          </a:prstGeom>
          <a:noFill/>
          <a:ln>
            <a:solidFill>
              <a:srgbClr val="BC1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Lightning Bolt 45"/>
          <p:cNvSpPr/>
          <p:nvPr/>
        </p:nvSpPr>
        <p:spPr>
          <a:xfrm flipV="1">
            <a:off x="5241024" y="3633283"/>
            <a:ext cx="1461154" cy="447676"/>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Lightning Bolt 47"/>
          <p:cNvSpPr/>
          <p:nvPr/>
        </p:nvSpPr>
        <p:spPr>
          <a:xfrm rot="1332297" flipV="1">
            <a:off x="5465695" y="4284976"/>
            <a:ext cx="1570985" cy="517996"/>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Lightning Bolt 48"/>
          <p:cNvSpPr/>
          <p:nvPr/>
        </p:nvSpPr>
        <p:spPr>
          <a:xfrm flipV="1">
            <a:off x="4630057" y="3680052"/>
            <a:ext cx="551543" cy="484993"/>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Lightning Bolt 49"/>
          <p:cNvSpPr/>
          <p:nvPr/>
        </p:nvSpPr>
        <p:spPr>
          <a:xfrm rot="2813015" flipV="1">
            <a:off x="6060138" y="5945759"/>
            <a:ext cx="633123" cy="50607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Lightning Bolt 50"/>
          <p:cNvSpPr/>
          <p:nvPr/>
        </p:nvSpPr>
        <p:spPr>
          <a:xfrm rot="5976007" flipV="1">
            <a:off x="4617260" y="5150118"/>
            <a:ext cx="474078" cy="394179"/>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Lightning Bolt 52"/>
          <p:cNvSpPr/>
          <p:nvPr/>
        </p:nvSpPr>
        <p:spPr>
          <a:xfrm rot="9773081" flipV="1">
            <a:off x="3442413" y="5267443"/>
            <a:ext cx="419181" cy="327737"/>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Lightning Bolt 54"/>
          <p:cNvSpPr/>
          <p:nvPr/>
        </p:nvSpPr>
        <p:spPr>
          <a:xfrm rot="15557712" flipV="1">
            <a:off x="2280706" y="4320838"/>
            <a:ext cx="1018826" cy="797598"/>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3"/>
          <p:cNvSpPr txBox="1">
            <a:spLocks noChangeArrowheads="1"/>
          </p:cNvSpPr>
          <p:nvPr/>
        </p:nvSpPr>
        <p:spPr>
          <a:xfrm>
            <a:off x="152400" y="304800"/>
            <a:ext cx="9144000" cy="914400"/>
          </a:xfrm>
          <a:prstGeom prst="rect">
            <a:avLst/>
          </a:prstGeom>
        </p:spPr>
        <p:txBody>
          <a:bodyPr vert="horz" lIns="91440" tIns="45720" rIns="91440" bIns="45720" rtlCol="0">
            <a:normAutofit/>
          </a:bodyPr>
          <a:lstStyle/>
          <a:p>
            <a:pPr algn="ctr">
              <a:lnSpc>
                <a:spcPct val="90000"/>
              </a:lnSpc>
              <a:spcBef>
                <a:spcPct val="20000"/>
              </a:spcBef>
              <a:buFont typeface="Arial" pitchFamily="34" charset="0"/>
              <a:buNone/>
              <a:defRPr/>
            </a:pPr>
            <a:r>
              <a:rPr lang="en-US" sz="2400" dirty="0" smtClean="0">
                <a:solidFill>
                  <a:srgbClr val="155C9E"/>
                </a:solidFill>
                <a:latin typeface="Arial Black" pitchFamily="34" charset="0"/>
              </a:rPr>
              <a:t> </a:t>
            </a:r>
            <a:endParaRPr lang="en-US" sz="2400" dirty="0" smtClean="0">
              <a:solidFill>
                <a:prstClr val="black"/>
              </a:solidFill>
            </a:endParaRPr>
          </a:p>
        </p:txBody>
      </p:sp>
      <p:pic>
        <p:nvPicPr>
          <p:cNvPr id="43" name="Picture 2"/>
          <p:cNvPicPr>
            <a:picLocks noChangeAspect="1" noChangeArrowheads="1"/>
          </p:cNvPicPr>
          <p:nvPr/>
        </p:nvPicPr>
        <p:blipFill>
          <a:blip r:embed="rId2" cstate="print"/>
          <a:srcRect/>
          <a:stretch>
            <a:fillRect/>
          </a:stretch>
        </p:blipFill>
        <p:spPr bwMode="auto">
          <a:xfrm>
            <a:off x="409824" y="777712"/>
            <a:ext cx="381498" cy="746288"/>
          </a:xfrm>
          <a:prstGeom prst="rect">
            <a:avLst/>
          </a:prstGeom>
          <a:noFill/>
          <a:ln w="9525">
            <a:noFill/>
            <a:miter lim="800000"/>
            <a:headEnd/>
            <a:tailEnd/>
          </a:ln>
        </p:spPr>
      </p:pic>
      <p:sp>
        <p:nvSpPr>
          <p:cNvPr id="2" name="TextBox 1"/>
          <p:cNvSpPr txBox="1"/>
          <p:nvPr/>
        </p:nvSpPr>
        <p:spPr>
          <a:xfrm>
            <a:off x="943428" y="838200"/>
            <a:ext cx="2708575" cy="646331"/>
          </a:xfrm>
          <a:prstGeom prst="rect">
            <a:avLst/>
          </a:prstGeom>
          <a:noFill/>
        </p:spPr>
        <p:txBody>
          <a:bodyPr wrap="square" rtlCol="0">
            <a:spAutoFit/>
          </a:bodyPr>
          <a:lstStyle/>
          <a:p>
            <a:r>
              <a:rPr lang="en-US" b="1" dirty="0" smtClean="0">
                <a:solidFill>
                  <a:srgbClr val="FF0000"/>
                </a:solidFill>
              </a:rPr>
              <a:t>Passerby places a voice call to 911</a:t>
            </a:r>
            <a:endParaRPr lang="en-US" b="1" dirty="0">
              <a:solidFill>
                <a:srgbClr val="FF0000"/>
              </a:solidFill>
            </a:endParaRPr>
          </a:p>
        </p:txBody>
      </p:sp>
      <p:sp>
        <p:nvSpPr>
          <p:cNvPr id="3" name="Oval 2"/>
          <p:cNvSpPr/>
          <p:nvPr/>
        </p:nvSpPr>
        <p:spPr>
          <a:xfrm>
            <a:off x="6553200" y="969453"/>
            <a:ext cx="618747" cy="309208"/>
          </a:xfrm>
          <a:prstGeom prst="ellipse">
            <a:avLst/>
          </a:prstGeom>
          <a:noFill/>
          <a:ln>
            <a:solidFill>
              <a:srgbClr val="BC1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2728078" y="850014"/>
            <a:ext cx="642734" cy="373144"/>
          </a:xfrm>
          <a:prstGeom prst="ellipse">
            <a:avLst/>
          </a:prstGeom>
          <a:noFill/>
          <a:ln>
            <a:solidFill>
              <a:srgbClr val="BC1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2057400" y="3124200"/>
            <a:ext cx="2115456" cy="95675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1862386" y="3064476"/>
            <a:ext cx="2364638" cy="1026007"/>
          </a:xfrm>
          <a:prstGeom prst="ellipse">
            <a:avLst/>
          </a:prstGeom>
          <a:noFill/>
          <a:ln w="31750">
            <a:solidFill>
              <a:srgbClr val="BC1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1026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1"/>
                                        </p:tgtEl>
                                        <p:attrNameLst>
                                          <p:attrName>style.visibility</p:attrName>
                                        </p:attrNameLst>
                                      </p:cBhvr>
                                      <p:to>
                                        <p:strVal val="visible"/>
                                      </p:to>
                                    </p:set>
                                    <p:anim calcmode="lin" valueType="num">
                                      <p:cBhvr>
                                        <p:cTn id="48" dur="500" fill="hold"/>
                                        <p:tgtEl>
                                          <p:spTgt spid="51"/>
                                        </p:tgtEl>
                                        <p:attrNameLst>
                                          <p:attrName>ppt_w</p:attrName>
                                        </p:attrNameLst>
                                      </p:cBhvr>
                                      <p:tavLst>
                                        <p:tav tm="0">
                                          <p:val>
                                            <p:fltVal val="0"/>
                                          </p:val>
                                        </p:tav>
                                        <p:tav tm="100000">
                                          <p:val>
                                            <p:strVal val="#ppt_w"/>
                                          </p:val>
                                        </p:tav>
                                      </p:tavLst>
                                    </p:anim>
                                    <p:anim calcmode="lin" valueType="num">
                                      <p:cBhvr>
                                        <p:cTn id="49" dur="500" fill="hold"/>
                                        <p:tgtEl>
                                          <p:spTgt spid="51"/>
                                        </p:tgtEl>
                                        <p:attrNameLst>
                                          <p:attrName>ppt_h</p:attrName>
                                        </p:attrNameLst>
                                      </p:cBhvr>
                                      <p:tavLst>
                                        <p:tav tm="0">
                                          <p:val>
                                            <p:fltVal val="0"/>
                                          </p:val>
                                        </p:tav>
                                        <p:tav tm="100000">
                                          <p:val>
                                            <p:strVal val="#ppt_h"/>
                                          </p:val>
                                        </p:tav>
                                      </p:tavLst>
                                    </p:anim>
                                    <p:animEffect transition="in" filter="fade">
                                      <p:cBhvr>
                                        <p:cTn id="50" dur="500"/>
                                        <p:tgtEl>
                                          <p:spTgt spid="51"/>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500" fill="hold"/>
                                        <p:tgtEl>
                                          <p:spTgt spid="50"/>
                                        </p:tgtEl>
                                        <p:attrNameLst>
                                          <p:attrName>ppt_w</p:attrName>
                                        </p:attrNameLst>
                                      </p:cBhvr>
                                      <p:tavLst>
                                        <p:tav tm="0">
                                          <p:val>
                                            <p:fltVal val="0"/>
                                          </p:val>
                                        </p:tav>
                                        <p:tav tm="100000">
                                          <p:val>
                                            <p:strVal val="#ppt_w"/>
                                          </p:val>
                                        </p:tav>
                                      </p:tavLst>
                                    </p:anim>
                                    <p:anim calcmode="lin" valueType="num">
                                      <p:cBhvr>
                                        <p:cTn id="56" dur="500" fill="hold"/>
                                        <p:tgtEl>
                                          <p:spTgt spid="50"/>
                                        </p:tgtEl>
                                        <p:attrNameLst>
                                          <p:attrName>ppt_h</p:attrName>
                                        </p:attrNameLst>
                                      </p:cBhvr>
                                      <p:tavLst>
                                        <p:tav tm="0">
                                          <p:val>
                                            <p:fltVal val="0"/>
                                          </p:val>
                                        </p:tav>
                                        <p:tav tm="100000">
                                          <p:val>
                                            <p:strVal val="#ppt_h"/>
                                          </p:val>
                                        </p:tav>
                                      </p:tavLst>
                                    </p:anim>
                                    <p:animEffect transition="in" filter="fade">
                                      <p:cBhvr>
                                        <p:cTn id="57" dur="5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p:cTn id="62" dur="500" fill="hold"/>
                                        <p:tgtEl>
                                          <p:spTgt spid="53"/>
                                        </p:tgtEl>
                                        <p:attrNameLst>
                                          <p:attrName>ppt_w</p:attrName>
                                        </p:attrNameLst>
                                      </p:cBhvr>
                                      <p:tavLst>
                                        <p:tav tm="0">
                                          <p:val>
                                            <p:fltVal val="0"/>
                                          </p:val>
                                        </p:tav>
                                        <p:tav tm="100000">
                                          <p:val>
                                            <p:strVal val="#ppt_w"/>
                                          </p:val>
                                        </p:tav>
                                      </p:tavLst>
                                    </p:anim>
                                    <p:anim calcmode="lin" valueType="num">
                                      <p:cBhvr>
                                        <p:cTn id="63" dur="500" fill="hold"/>
                                        <p:tgtEl>
                                          <p:spTgt spid="53"/>
                                        </p:tgtEl>
                                        <p:attrNameLst>
                                          <p:attrName>ppt_h</p:attrName>
                                        </p:attrNameLst>
                                      </p:cBhvr>
                                      <p:tavLst>
                                        <p:tav tm="0">
                                          <p:val>
                                            <p:fltVal val="0"/>
                                          </p:val>
                                        </p:tav>
                                        <p:tav tm="100000">
                                          <p:val>
                                            <p:strVal val="#ppt_h"/>
                                          </p:val>
                                        </p:tav>
                                      </p:tavLst>
                                    </p:anim>
                                    <p:animEffect transition="in" filter="fade">
                                      <p:cBhvr>
                                        <p:cTn id="64" dur="500"/>
                                        <p:tgtEl>
                                          <p:spTgt spid="53"/>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55"/>
                                        </p:tgtEl>
                                        <p:attrNameLst>
                                          <p:attrName>style.visibility</p:attrName>
                                        </p:attrNameLst>
                                      </p:cBhvr>
                                      <p:to>
                                        <p:strVal val="visible"/>
                                      </p:to>
                                    </p:set>
                                    <p:anim calcmode="lin" valueType="num">
                                      <p:cBhvr>
                                        <p:cTn id="69" dur="500" fill="hold"/>
                                        <p:tgtEl>
                                          <p:spTgt spid="55"/>
                                        </p:tgtEl>
                                        <p:attrNameLst>
                                          <p:attrName>ppt_w</p:attrName>
                                        </p:attrNameLst>
                                      </p:cBhvr>
                                      <p:tavLst>
                                        <p:tav tm="0">
                                          <p:val>
                                            <p:fltVal val="0"/>
                                          </p:val>
                                        </p:tav>
                                        <p:tav tm="100000">
                                          <p:val>
                                            <p:strVal val="#ppt_w"/>
                                          </p:val>
                                        </p:tav>
                                      </p:tavLst>
                                    </p:anim>
                                    <p:anim calcmode="lin" valueType="num">
                                      <p:cBhvr>
                                        <p:cTn id="70" dur="500" fill="hold"/>
                                        <p:tgtEl>
                                          <p:spTgt spid="55"/>
                                        </p:tgtEl>
                                        <p:attrNameLst>
                                          <p:attrName>ppt_h</p:attrName>
                                        </p:attrNameLst>
                                      </p:cBhvr>
                                      <p:tavLst>
                                        <p:tav tm="0">
                                          <p:val>
                                            <p:fltVal val="0"/>
                                          </p:val>
                                        </p:tav>
                                        <p:tav tm="100000">
                                          <p:val>
                                            <p:strVal val="#ppt_h"/>
                                          </p:val>
                                        </p:tav>
                                      </p:tavLst>
                                    </p:anim>
                                    <p:animEffect transition="in" filter="fade">
                                      <p:cBhvr>
                                        <p:cTn id="7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46" grpId="0" animBg="1"/>
      <p:bldP spid="48" grpId="0" animBg="1"/>
      <p:bldP spid="49" grpId="0" animBg="1"/>
      <p:bldP spid="50" grpId="0" animBg="1"/>
      <p:bldP spid="51" grpId="0" animBg="1"/>
      <p:bldP spid="53" grpId="0" animBg="1"/>
      <p:bldP spid="55" grpId="0" animBg="1"/>
      <p:bldP spid="3" grpId="0" animBg="1"/>
      <p:bldP spid="14"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~NG9-1-1 Reality</a:t>
            </a:r>
            <a:endParaRPr lang="en-US" dirty="0"/>
          </a:p>
        </p:txBody>
      </p:sp>
      <p:sp>
        <p:nvSpPr>
          <p:cNvPr id="5" name="Content Placeholder 4"/>
          <p:cNvSpPr>
            <a:spLocks noGrp="1"/>
          </p:cNvSpPr>
          <p:nvPr>
            <p:ph idx="1"/>
          </p:nvPr>
        </p:nvSpPr>
        <p:spPr>
          <a:xfrm>
            <a:off x="152400" y="1447800"/>
            <a:ext cx="8763000" cy="4876800"/>
          </a:xfrm>
        </p:spPr>
        <p:txBody>
          <a:bodyPr>
            <a:normAutofit/>
          </a:bodyPr>
          <a:lstStyle/>
          <a:p>
            <a:r>
              <a:rPr lang="en-US" sz="2800" b="1" dirty="0">
                <a:solidFill>
                  <a:schemeClr val="tx2"/>
                </a:solidFill>
              </a:rPr>
              <a:t>Next Generation </a:t>
            </a:r>
            <a:r>
              <a:rPr lang="en-US" sz="2800" b="1" dirty="0" smtClean="0">
                <a:solidFill>
                  <a:schemeClr val="tx2"/>
                </a:solidFill>
              </a:rPr>
              <a:t>9-1-1 </a:t>
            </a:r>
            <a:r>
              <a:rPr lang="en-US" sz="2800" b="1" dirty="0">
                <a:solidFill>
                  <a:schemeClr val="tx2"/>
                </a:solidFill>
              </a:rPr>
              <a:t>(</a:t>
            </a:r>
            <a:r>
              <a:rPr lang="en-US" sz="2800" b="1" dirty="0" smtClean="0">
                <a:solidFill>
                  <a:schemeClr val="tx2"/>
                </a:solidFill>
              </a:rPr>
              <a:t>NG9-1-1)</a:t>
            </a:r>
          </a:p>
          <a:p>
            <a:pPr lvl="1"/>
            <a:r>
              <a:rPr lang="en-US" sz="2400" dirty="0">
                <a:solidFill>
                  <a:schemeClr val="tx2"/>
                </a:solidFill>
              </a:rPr>
              <a:t>People expect to reach </a:t>
            </a:r>
            <a:r>
              <a:rPr lang="en-US" sz="2400" dirty="0" smtClean="0">
                <a:solidFill>
                  <a:schemeClr val="tx2"/>
                </a:solidFill>
              </a:rPr>
              <a:t>9-1-1 </a:t>
            </a:r>
            <a:r>
              <a:rPr lang="en-US" sz="2400" dirty="0">
                <a:solidFill>
                  <a:schemeClr val="tx2"/>
                </a:solidFill>
              </a:rPr>
              <a:t>no matter what and to be able to do so using voice, text, picture, video or any over the top application.  They assume to be able to get help quickly from </a:t>
            </a:r>
            <a:r>
              <a:rPr lang="en-US" sz="2400" i="1" dirty="0">
                <a:solidFill>
                  <a:srgbClr val="FF0000"/>
                </a:solidFill>
              </a:rPr>
              <a:t>any device at any time</a:t>
            </a:r>
            <a:r>
              <a:rPr lang="en-US" sz="2400" dirty="0">
                <a:solidFill>
                  <a:schemeClr val="tx2"/>
                </a:solidFill>
              </a:rPr>
              <a:t>.  </a:t>
            </a:r>
            <a:endParaRPr lang="en-US" sz="2400" dirty="0" smtClean="0">
              <a:solidFill>
                <a:schemeClr val="tx2"/>
              </a:solidFill>
            </a:endParaRPr>
          </a:p>
          <a:p>
            <a:pPr lvl="1"/>
            <a:r>
              <a:rPr lang="en-US" sz="2400" dirty="0" smtClean="0">
                <a:solidFill>
                  <a:schemeClr val="tx2"/>
                </a:solidFill>
              </a:rPr>
              <a:t>People expect that 9-1-1 centers can communicate with them the way they communicate with each other.  They assume       9-1-1 network technology mirrors consumer technology.</a:t>
            </a:r>
          </a:p>
          <a:p>
            <a:pPr lvl="2"/>
            <a:r>
              <a:rPr lang="en-US" sz="2000" dirty="0" smtClean="0">
                <a:solidFill>
                  <a:schemeClr val="tx2"/>
                </a:solidFill>
              </a:rPr>
              <a:t>It is becoming all about </a:t>
            </a:r>
            <a:r>
              <a:rPr lang="en-US" sz="2000" b="1" i="1" u="sng" dirty="0" smtClean="0">
                <a:solidFill>
                  <a:srgbClr val="FF0000"/>
                </a:solidFill>
              </a:rPr>
              <a:t>DATA</a:t>
            </a:r>
          </a:p>
          <a:p>
            <a:pPr lvl="2"/>
            <a:r>
              <a:rPr lang="en-US" sz="2000" dirty="0" smtClean="0">
                <a:solidFill>
                  <a:schemeClr val="tx2"/>
                </a:solidFill>
              </a:rPr>
              <a:t>NG9-1-1 will be rolling out for a long time</a:t>
            </a:r>
          </a:p>
          <a:p>
            <a:pPr lvl="2"/>
            <a:r>
              <a:rPr lang="en-US" sz="2000" dirty="0" smtClean="0">
                <a:solidFill>
                  <a:schemeClr val="tx2"/>
                </a:solidFill>
              </a:rPr>
              <a:t>Legacy networks will continue to be supported</a:t>
            </a:r>
          </a:p>
          <a:p>
            <a:pPr lvl="2"/>
            <a:r>
              <a:rPr lang="en-US" sz="2000" dirty="0" smtClean="0">
                <a:solidFill>
                  <a:schemeClr val="tx2"/>
                </a:solidFill>
              </a:rPr>
              <a:t>Standards are still evolving</a:t>
            </a:r>
          </a:p>
        </p:txBody>
      </p:sp>
    </p:spTree>
    <p:extLst>
      <p:ext uri="{BB962C8B-B14F-4D97-AF65-F5344CB8AC3E}">
        <p14:creationId xmlns:p14="http://schemas.microsoft.com/office/powerpoint/2010/main" val="2959382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~MN Status</a:t>
            </a:r>
            <a:endParaRPr lang="en-US" dirty="0"/>
          </a:p>
        </p:txBody>
      </p:sp>
      <p:pic>
        <p:nvPicPr>
          <p:cNvPr id="2" name="Content Placeholder 1"/>
          <p:cNvPicPr>
            <a:picLocks noGrp="1" noChangeAspect="1"/>
          </p:cNvPicPr>
          <p:nvPr>
            <p:ph idx="1"/>
          </p:nvPr>
        </p:nvPicPr>
        <p:blipFill>
          <a:blip r:embed="rId2"/>
          <a:stretch>
            <a:fillRect/>
          </a:stretch>
        </p:blipFill>
        <p:spPr>
          <a:xfrm>
            <a:off x="616022" y="1614545"/>
            <a:ext cx="8077200" cy="3571875"/>
          </a:xfrm>
          <a:prstGeom prst="rect">
            <a:avLst/>
          </a:prstGeom>
        </p:spPr>
      </p:pic>
      <p:sp>
        <p:nvSpPr>
          <p:cNvPr id="6" name="Rectangle 1"/>
          <p:cNvSpPr>
            <a:spLocks noChangeArrowheads="1"/>
          </p:cNvSpPr>
          <p:nvPr/>
        </p:nvSpPr>
        <p:spPr bwMode="auto">
          <a:xfrm>
            <a:off x="616022" y="487600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Legend</a:t>
            </a:r>
            <a:endParaRPr kumimoji="0" lang="en-US" altLang="en-US" sz="7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3"/>
          <a:stretch>
            <a:fillRect/>
          </a:stretch>
        </p:blipFill>
        <p:spPr>
          <a:xfrm>
            <a:off x="604520" y="4908664"/>
            <a:ext cx="5857875" cy="1266825"/>
          </a:xfrm>
          <a:prstGeom prst="rect">
            <a:avLst/>
          </a:prstGeom>
        </p:spPr>
      </p:pic>
      <p:sp>
        <p:nvSpPr>
          <p:cNvPr id="4" name="Oval 3"/>
          <p:cNvSpPr/>
          <p:nvPr/>
        </p:nvSpPr>
        <p:spPr>
          <a:xfrm>
            <a:off x="3886200" y="1775222"/>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50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9296400" cy="5791200"/>
          </a:xfrm>
        </p:spPr>
        <p:txBody>
          <a:bodyPr>
            <a:normAutofit fontScale="40000" lnSpcReduction="20000"/>
          </a:bodyPr>
          <a:lstStyle/>
          <a:p>
            <a:pPr lvl="1"/>
            <a:endParaRPr lang="en-US" b="1" dirty="0" smtClean="0">
              <a:solidFill>
                <a:schemeClr val="accent1"/>
              </a:solidFill>
            </a:endParaRPr>
          </a:p>
          <a:p>
            <a:pPr lvl="1"/>
            <a:endParaRPr lang="en-US" b="1" dirty="0" smtClean="0">
              <a:solidFill>
                <a:schemeClr val="accent1"/>
              </a:solidFill>
            </a:endParaRPr>
          </a:p>
          <a:p>
            <a:pPr lvl="1"/>
            <a:endParaRPr lang="en-US" sz="4500" b="1" dirty="0" smtClean="0">
              <a:solidFill>
                <a:schemeClr val="accent1"/>
              </a:solidFill>
            </a:endParaRPr>
          </a:p>
          <a:p>
            <a:pPr lvl="1"/>
            <a:r>
              <a:rPr lang="en-US" sz="4500" b="1" dirty="0" smtClean="0">
                <a:solidFill>
                  <a:schemeClr val="accent1"/>
                </a:solidFill>
              </a:rPr>
              <a:t>All 104 MN Public Safety Answering Points (PSAPs)</a:t>
            </a:r>
          </a:p>
          <a:p>
            <a:pPr marL="457200" lvl="1" indent="0">
              <a:buNone/>
            </a:pPr>
            <a:r>
              <a:rPr lang="en-US" sz="3300" b="1" dirty="0" smtClean="0">
                <a:solidFill>
                  <a:schemeClr val="accent1"/>
                </a:solidFill>
              </a:rPr>
              <a:t> </a:t>
            </a:r>
          </a:p>
          <a:p>
            <a:pPr lvl="2"/>
            <a:r>
              <a:rPr lang="en-US" sz="4200" dirty="0">
                <a:solidFill>
                  <a:schemeClr val="accent1"/>
                </a:solidFill>
              </a:rPr>
              <a:t>A</a:t>
            </a:r>
            <a:r>
              <a:rPr lang="en-US" sz="4200" dirty="0" smtClean="0">
                <a:solidFill>
                  <a:schemeClr val="accent1"/>
                </a:solidFill>
              </a:rPr>
              <a:t>re </a:t>
            </a:r>
            <a:r>
              <a:rPr lang="en-US" sz="4200" dirty="0">
                <a:solidFill>
                  <a:schemeClr val="accent1"/>
                </a:solidFill>
              </a:rPr>
              <a:t>connected to </a:t>
            </a:r>
            <a:r>
              <a:rPr lang="en-US" sz="4200" dirty="0" smtClean="0">
                <a:solidFill>
                  <a:schemeClr val="accent1"/>
                </a:solidFill>
              </a:rPr>
              <a:t>a common IP network backbone referred to as the Emergency Services IP Network (</a:t>
            </a:r>
            <a:r>
              <a:rPr lang="en-US" sz="4200" dirty="0" err="1" smtClean="0">
                <a:solidFill>
                  <a:schemeClr val="accent1"/>
                </a:solidFill>
              </a:rPr>
              <a:t>ESInet</a:t>
            </a:r>
            <a:r>
              <a:rPr lang="en-US" sz="4200" dirty="0" smtClean="0">
                <a:solidFill>
                  <a:schemeClr val="accent1"/>
                </a:solidFill>
              </a:rPr>
              <a:t>)</a:t>
            </a:r>
          </a:p>
          <a:p>
            <a:pPr marL="914400" lvl="2" indent="0">
              <a:buNone/>
            </a:pPr>
            <a:endParaRPr lang="en-US" sz="4200" dirty="0" smtClean="0">
              <a:solidFill>
                <a:schemeClr val="accent1"/>
              </a:solidFill>
            </a:endParaRPr>
          </a:p>
          <a:p>
            <a:pPr lvl="2"/>
            <a:r>
              <a:rPr lang="en-US" sz="4200" dirty="0" smtClean="0">
                <a:solidFill>
                  <a:schemeClr val="accent1"/>
                </a:solidFill>
              </a:rPr>
              <a:t>Includes two </a:t>
            </a:r>
            <a:r>
              <a:rPr lang="en-US" sz="4200" dirty="0">
                <a:solidFill>
                  <a:schemeClr val="accent1"/>
                </a:solidFill>
              </a:rPr>
              <a:t>diverse circuit paths to all </a:t>
            </a:r>
            <a:r>
              <a:rPr lang="en-US" sz="4200" dirty="0" smtClean="0">
                <a:solidFill>
                  <a:schemeClr val="accent1"/>
                </a:solidFill>
              </a:rPr>
              <a:t>PSAPs each capable of carrying full traffic load in the event one becomes compromised</a:t>
            </a:r>
          </a:p>
          <a:p>
            <a:pPr marL="914400" lvl="2" indent="0">
              <a:buNone/>
            </a:pPr>
            <a:endParaRPr lang="en-US" sz="4200" dirty="0" smtClean="0">
              <a:solidFill>
                <a:schemeClr val="accent1"/>
              </a:solidFill>
            </a:endParaRPr>
          </a:p>
          <a:p>
            <a:pPr lvl="2"/>
            <a:r>
              <a:rPr lang="en-US" sz="4200" dirty="0" smtClean="0">
                <a:solidFill>
                  <a:srgbClr val="155C9E"/>
                </a:solidFill>
              </a:rPr>
              <a:t>Enables selective </a:t>
            </a:r>
            <a:r>
              <a:rPr lang="en-US" sz="4200" dirty="0">
                <a:solidFill>
                  <a:srgbClr val="155C9E"/>
                </a:solidFill>
              </a:rPr>
              <a:t>routing for all wireline, wireless and VoIP </a:t>
            </a:r>
            <a:r>
              <a:rPr lang="en-US" sz="4200" dirty="0" smtClean="0">
                <a:solidFill>
                  <a:srgbClr val="155C9E"/>
                </a:solidFill>
              </a:rPr>
              <a:t>calls</a:t>
            </a:r>
          </a:p>
          <a:p>
            <a:pPr marL="914400" lvl="2" indent="0">
              <a:buNone/>
            </a:pPr>
            <a:endParaRPr lang="en-US" sz="4200" dirty="0" smtClean="0">
              <a:solidFill>
                <a:srgbClr val="155C9E"/>
              </a:solidFill>
            </a:endParaRPr>
          </a:p>
          <a:p>
            <a:pPr lvl="2"/>
            <a:r>
              <a:rPr lang="en-US" sz="4200" dirty="0" smtClean="0">
                <a:solidFill>
                  <a:srgbClr val="155C9E"/>
                </a:solidFill>
              </a:rPr>
              <a:t>Allows 911 </a:t>
            </a:r>
            <a:r>
              <a:rPr lang="en-US" sz="4200" dirty="0">
                <a:solidFill>
                  <a:srgbClr val="155C9E"/>
                </a:solidFill>
              </a:rPr>
              <a:t>transfers amongst </a:t>
            </a:r>
            <a:r>
              <a:rPr lang="en-US" sz="4200" dirty="0" smtClean="0">
                <a:solidFill>
                  <a:srgbClr val="155C9E"/>
                </a:solidFill>
              </a:rPr>
              <a:t>all MN PSAPs to include location and call back information</a:t>
            </a:r>
          </a:p>
          <a:p>
            <a:pPr lvl="2"/>
            <a:endParaRPr lang="en-US" sz="4200" dirty="0" smtClean="0">
              <a:solidFill>
                <a:srgbClr val="155C9E"/>
              </a:solidFill>
            </a:endParaRPr>
          </a:p>
          <a:p>
            <a:pPr lvl="2"/>
            <a:r>
              <a:rPr lang="en-US" sz="4200" dirty="0" smtClean="0">
                <a:solidFill>
                  <a:srgbClr val="155C9E"/>
                </a:solidFill>
              </a:rPr>
              <a:t>Allows for exploring </a:t>
            </a:r>
            <a:r>
              <a:rPr lang="en-US" sz="4200" dirty="0">
                <a:solidFill>
                  <a:srgbClr val="155C9E"/>
                </a:solidFill>
              </a:rPr>
              <a:t>interoperability opportunities with other </a:t>
            </a:r>
            <a:r>
              <a:rPr lang="en-US" sz="4200" dirty="0" smtClean="0">
                <a:solidFill>
                  <a:srgbClr val="155C9E"/>
                </a:solidFill>
              </a:rPr>
              <a:t>states</a:t>
            </a:r>
          </a:p>
          <a:p>
            <a:pPr lvl="3"/>
            <a:r>
              <a:rPr lang="en-US" sz="4200" dirty="0" smtClean="0">
                <a:solidFill>
                  <a:srgbClr val="155C9E"/>
                </a:solidFill>
              </a:rPr>
              <a:t>North Dakota and Minnesota are the first two states to have achieved wireless call transfers across state borders with location and callback information in a pilot project with  </a:t>
            </a:r>
            <a:r>
              <a:rPr lang="en-US" sz="4200" u="sng" dirty="0" smtClean="0">
                <a:solidFill>
                  <a:srgbClr val="0070C0"/>
                </a:solidFill>
              </a:rPr>
              <a:t>911.gov</a:t>
            </a:r>
          </a:p>
          <a:p>
            <a:pPr marL="1371600" lvl="3" indent="0">
              <a:buNone/>
            </a:pPr>
            <a:endParaRPr lang="en-US" sz="4200" u="sng" dirty="0" smtClean="0">
              <a:solidFill>
                <a:srgbClr val="0070C0"/>
              </a:solidFill>
            </a:endParaRPr>
          </a:p>
          <a:p>
            <a:pPr marL="1371600" lvl="3" indent="0">
              <a:buNone/>
            </a:pPr>
            <a:endParaRPr lang="en-US" dirty="0" smtClean="0">
              <a:solidFill>
                <a:srgbClr val="155C9E"/>
              </a:solidFill>
            </a:endParaRPr>
          </a:p>
          <a:p>
            <a:pPr lvl="3"/>
            <a:endParaRPr lang="en-US" dirty="0" smtClean="0">
              <a:solidFill>
                <a:srgbClr val="155C9E"/>
              </a:solidFill>
            </a:endParaRPr>
          </a:p>
          <a:p>
            <a:pPr marL="914400" lvl="2" indent="0">
              <a:buNone/>
            </a:pPr>
            <a:r>
              <a:rPr lang="en-US" dirty="0" smtClean="0">
                <a:solidFill>
                  <a:srgbClr val="155C9E"/>
                </a:solidFill>
              </a:rPr>
              <a:t>		</a:t>
            </a:r>
          </a:p>
          <a:p>
            <a:pPr lvl="2"/>
            <a:endParaRPr lang="en-US" dirty="0">
              <a:solidFill>
                <a:schemeClr val="accent1"/>
              </a:solidFill>
            </a:endParaRPr>
          </a:p>
          <a:p>
            <a:pPr lvl="2"/>
            <a:endParaRPr lang="en-US" dirty="0" smtClean="0">
              <a:solidFill>
                <a:schemeClr val="accent1"/>
              </a:solidFill>
            </a:endParaRPr>
          </a:p>
          <a:p>
            <a:pPr marL="914400" lvl="2" indent="0">
              <a:buNone/>
            </a:pPr>
            <a:r>
              <a:rPr lang="en-US" dirty="0" smtClean="0">
                <a:solidFill>
                  <a:srgbClr val="155C9E"/>
                </a:solidFill>
              </a:rPr>
              <a:t>	</a:t>
            </a:r>
          </a:p>
          <a:p>
            <a:pPr lvl="2"/>
            <a:endParaRPr lang="en-US" dirty="0" smtClean="0">
              <a:solidFill>
                <a:srgbClr val="155C9E"/>
              </a:solidFill>
            </a:endParaRPr>
          </a:p>
          <a:p>
            <a:pPr marL="457200" lvl="1" indent="0">
              <a:buNone/>
            </a:pPr>
            <a:endParaRPr lang="en-US" dirty="0">
              <a:solidFill>
                <a:schemeClr val="accent1"/>
              </a:solidFill>
              <a:latin typeface="Arial Black" pitchFamily="34" charset="0"/>
            </a:endParaRPr>
          </a:p>
          <a:p>
            <a:endParaRPr lang="en-US" dirty="0"/>
          </a:p>
        </p:txBody>
      </p:sp>
      <p:sp>
        <p:nvSpPr>
          <p:cNvPr id="3" name="Title 2"/>
          <p:cNvSpPr>
            <a:spLocks noGrp="1"/>
          </p:cNvSpPr>
          <p:nvPr>
            <p:ph type="title"/>
          </p:nvPr>
        </p:nvSpPr>
        <p:spPr/>
        <p:txBody>
          <a:bodyPr>
            <a:normAutofit/>
          </a:bodyPr>
          <a:lstStyle/>
          <a:p>
            <a:r>
              <a:rPr lang="en-US" dirty="0" smtClean="0"/>
              <a:t>~Today </a:t>
            </a:r>
            <a:endParaRPr lang="en-US" dirty="0"/>
          </a:p>
        </p:txBody>
      </p:sp>
    </p:spTree>
    <p:extLst>
      <p:ext uri="{BB962C8B-B14F-4D97-AF65-F5344CB8AC3E}">
        <p14:creationId xmlns:p14="http://schemas.microsoft.com/office/powerpoint/2010/main" val="144070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3" end="13"/>
                                            </p:txEl>
                                          </p:spTgt>
                                        </p:tgtEl>
                                        <p:attrNameLst>
                                          <p:attrName>style.visibility</p:attrName>
                                        </p:attrNameLst>
                                      </p:cBhvr>
                                      <p:to>
                                        <p:strVal val="visible"/>
                                      </p:to>
                                    </p:set>
                                  </p:childTnLst>
                                </p:cTn>
                              </p:par>
                            </p:childTnLst>
                          </p:cTn>
                        </p:par>
                        <p:par>
                          <p:cTn id="23" fill="hold">
                            <p:stCondLst>
                              <p:cond delay="0"/>
                            </p:stCondLst>
                            <p:childTnLst>
                              <p:par>
                                <p:cTn id="24" presetID="42" presetClass="entr" presetSubtype="0" fill="hold" nodeType="afterEffect">
                                  <p:stCondLst>
                                    <p:cond delay="0"/>
                                  </p:stCondLst>
                                  <p:childTnLst>
                                    <p:set>
                                      <p:cBhvr>
                                        <p:cTn id="25" dur="1" fill="hold">
                                          <p:stCondLst>
                                            <p:cond delay="0"/>
                                          </p:stCondLst>
                                        </p:cTn>
                                        <p:tgtEl>
                                          <p:spTgt spid="2">
                                            <p:txEl>
                                              <p:pRg st="14" end="14"/>
                                            </p:txEl>
                                          </p:spTgt>
                                        </p:tgtEl>
                                        <p:attrNameLst>
                                          <p:attrName>style.visibility</p:attrName>
                                        </p:attrNameLst>
                                      </p:cBhvr>
                                      <p:to>
                                        <p:strVal val="visible"/>
                                      </p:to>
                                    </p:set>
                                    <p:animEffect transition="in" filter="fade">
                                      <p:cBhvr>
                                        <p:cTn id="26" dur="1000"/>
                                        <p:tgtEl>
                                          <p:spTgt spid="2">
                                            <p:txEl>
                                              <p:pRg st="14" end="14"/>
                                            </p:txEl>
                                          </p:spTgt>
                                        </p:tgtEl>
                                      </p:cBhvr>
                                    </p:animEffect>
                                    <p:anim calcmode="lin" valueType="num">
                                      <p:cBhvr>
                                        <p:cTn id="27"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normAutofit fontScale="90000"/>
          </a:bodyPr>
          <a:lstStyle/>
          <a:p>
            <a:pPr algn="r"/>
            <a:r>
              <a:rPr lang="en-US" b="1" dirty="0" smtClean="0">
                <a:solidFill>
                  <a:schemeClr val="accent3"/>
                </a:solidFill>
              </a:rPr>
              <a:t/>
            </a:r>
            <a:br>
              <a:rPr lang="en-US" b="1" dirty="0" smtClean="0">
                <a:solidFill>
                  <a:schemeClr val="accent3"/>
                </a:solidFill>
              </a:rPr>
            </a:br>
            <a:r>
              <a:rPr lang="en-US" b="1" dirty="0" smtClean="0">
                <a:solidFill>
                  <a:schemeClr val="accent3"/>
                </a:solidFill>
              </a:rPr>
              <a:t>~</a:t>
            </a:r>
            <a:r>
              <a:rPr lang="en-US" b="1" dirty="0" err="1" smtClean="0">
                <a:solidFill>
                  <a:schemeClr val="accent3"/>
                </a:solidFill>
              </a:rPr>
              <a:t>Today→Future</a:t>
            </a:r>
            <a:r>
              <a:rPr lang="en-US" b="1" dirty="0" smtClean="0">
                <a:solidFill>
                  <a:schemeClr val="accent3"/>
                </a:solidFill>
              </a:rPr>
              <a:t/>
            </a:r>
            <a:br>
              <a:rPr lang="en-US" b="1" dirty="0" smtClean="0">
                <a:solidFill>
                  <a:schemeClr val="accent3"/>
                </a:solidFill>
              </a:rPr>
            </a:br>
            <a:endParaRPr lang="en-US" b="1" dirty="0">
              <a:solidFill>
                <a:schemeClr val="accent3"/>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 y="28645"/>
            <a:ext cx="1581150" cy="118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47800" y="1447800"/>
            <a:ext cx="1447800" cy="4876800"/>
          </a:xfrm>
          <a:prstGeom prst="rect">
            <a:avLst/>
          </a:prstGeom>
          <a:noFill/>
          <a:ln w="44450">
            <a:solidFill>
              <a:srgbClr val="BC109B">
                <a:alpha val="9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2705100" y="1362075"/>
            <a:ext cx="3924300" cy="0"/>
          </a:xfrm>
          <a:prstGeom prst="straightConnector1">
            <a:avLst/>
          </a:prstGeom>
          <a:ln w="412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562600" y="4800600"/>
            <a:ext cx="1028700" cy="762000"/>
          </a:xfrm>
          <a:prstGeom prst="ellipse">
            <a:avLst/>
          </a:prstGeom>
          <a:noFill/>
          <a:ln w="476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239000" y="3276600"/>
            <a:ext cx="914400" cy="914400"/>
          </a:xfrm>
          <a:prstGeom prst="ellipse">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553324" y="2590800"/>
            <a:ext cx="600075" cy="457200"/>
          </a:xfrm>
          <a:prstGeom prst="ellipse">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a:off x="6705600" y="2133600"/>
            <a:ext cx="1524000" cy="0"/>
          </a:xfrm>
          <a:prstGeom prst="straightConnector1">
            <a:avLst/>
          </a:prstGeom>
          <a:ln w="412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514600" y="2971800"/>
            <a:ext cx="381000" cy="1752600"/>
          </a:xfrm>
          <a:prstGeom prst="rect">
            <a:avLst/>
          </a:prstGeom>
          <a:noFill/>
          <a:ln w="41275">
            <a:solidFill>
              <a:srgbClr val="BC1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72" name="Straight Arrow Connector 3071"/>
          <p:cNvCxnSpPr/>
          <p:nvPr/>
        </p:nvCxnSpPr>
        <p:spPr>
          <a:xfrm>
            <a:off x="1771650" y="1762125"/>
            <a:ext cx="933450" cy="0"/>
          </a:xfrm>
          <a:prstGeom prst="straightConnector1">
            <a:avLst/>
          </a:prstGeom>
          <a:ln w="412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80" name="Straight Connector 3079"/>
          <p:cNvCxnSpPr/>
          <p:nvPr/>
        </p:nvCxnSpPr>
        <p:spPr>
          <a:xfrm>
            <a:off x="1662112" y="1666875"/>
            <a:ext cx="0" cy="4581525"/>
          </a:xfrm>
          <a:prstGeom prst="line">
            <a:avLst/>
          </a:prstGeom>
          <a:ln w="635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08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80"/>
                                        </p:tgtEl>
                                        <p:attrNameLst>
                                          <p:attrName>style.visibility</p:attrName>
                                        </p:attrNameLst>
                                      </p:cBhvr>
                                      <p:to>
                                        <p:strVal val="visible"/>
                                      </p:to>
                                    </p:set>
                                    <p:animEffect transition="in" filter="wipe(down)">
                                      <p:cBhvr>
                                        <p:cTn id="39"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7" grpId="0" animBg="1"/>
      <p:bldP spid="1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49" y="1219200"/>
            <a:ext cx="10896600" cy="5802352"/>
          </a:xfrm>
        </p:spPr>
        <p:txBody>
          <a:bodyPr>
            <a:normAutofit/>
          </a:bodyPr>
          <a:lstStyle/>
          <a:p>
            <a:pPr lvl="1"/>
            <a:endParaRPr lang="en-US" b="1" dirty="0" smtClean="0">
              <a:solidFill>
                <a:schemeClr val="accent1"/>
              </a:solidFill>
            </a:endParaRPr>
          </a:p>
          <a:p>
            <a:pPr lvl="1"/>
            <a:endParaRPr lang="en-US" b="1" dirty="0" smtClean="0">
              <a:solidFill>
                <a:schemeClr val="accent1"/>
              </a:solidFill>
            </a:endParaRPr>
          </a:p>
          <a:p>
            <a:pPr marL="457200" lvl="1" indent="0">
              <a:buNone/>
            </a:pPr>
            <a:endParaRPr lang="en-US" sz="4500" b="1" dirty="0" smtClean="0">
              <a:solidFill>
                <a:schemeClr val="accent1"/>
              </a:solidFill>
            </a:endParaRPr>
          </a:p>
          <a:p>
            <a:pPr marL="1371600" lvl="3" indent="0">
              <a:buNone/>
            </a:pPr>
            <a:endParaRPr lang="en-US" dirty="0" smtClean="0">
              <a:solidFill>
                <a:srgbClr val="155C9E"/>
              </a:solidFill>
            </a:endParaRPr>
          </a:p>
          <a:p>
            <a:pPr marL="914400" lvl="2" indent="0">
              <a:buNone/>
            </a:pPr>
            <a:r>
              <a:rPr lang="en-US" dirty="0" smtClean="0">
                <a:solidFill>
                  <a:srgbClr val="155C9E"/>
                </a:solidFill>
              </a:rPr>
              <a:t>		</a:t>
            </a:r>
          </a:p>
          <a:p>
            <a:pPr lvl="2"/>
            <a:endParaRPr lang="en-US" dirty="0">
              <a:solidFill>
                <a:schemeClr val="accent1"/>
              </a:solidFill>
            </a:endParaRPr>
          </a:p>
          <a:p>
            <a:pPr lvl="2"/>
            <a:endParaRPr lang="en-US" dirty="0" smtClean="0">
              <a:solidFill>
                <a:schemeClr val="accent1"/>
              </a:solidFill>
            </a:endParaRPr>
          </a:p>
          <a:p>
            <a:pPr marL="914400" lvl="2" indent="0">
              <a:buNone/>
            </a:pPr>
            <a:r>
              <a:rPr lang="en-US" dirty="0" smtClean="0">
                <a:solidFill>
                  <a:srgbClr val="155C9E"/>
                </a:solidFill>
              </a:rPr>
              <a:t>	</a:t>
            </a:r>
          </a:p>
          <a:p>
            <a:pPr lvl="2"/>
            <a:endParaRPr lang="en-US" dirty="0" smtClean="0">
              <a:solidFill>
                <a:srgbClr val="155C9E"/>
              </a:solidFill>
            </a:endParaRPr>
          </a:p>
          <a:p>
            <a:pPr marL="457200" lvl="1" indent="0">
              <a:buNone/>
            </a:pPr>
            <a:endParaRPr lang="en-US" dirty="0">
              <a:solidFill>
                <a:schemeClr val="accent1"/>
              </a:solidFill>
              <a:latin typeface="Arial Black" pitchFamily="34" charset="0"/>
            </a:endParaRPr>
          </a:p>
          <a:p>
            <a:endParaRPr lang="en-US" dirty="0"/>
          </a:p>
        </p:txBody>
      </p:sp>
      <p:sp>
        <p:nvSpPr>
          <p:cNvPr id="3" name="Title 2"/>
          <p:cNvSpPr>
            <a:spLocks noGrp="1"/>
          </p:cNvSpPr>
          <p:nvPr>
            <p:ph type="title"/>
          </p:nvPr>
        </p:nvSpPr>
        <p:spPr/>
        <p:txBody>
          <a:bodyPr>
            <a:normAutofit/>
          </a:bodyPr>
          <a:lstStyle/>
          <a:p>
            <a:r>
              <a:rPr lang="en-US" dirty="0" smtClean="0"/>
              <a:t>~Today </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762000" y="1524000"/>
            <a:ext cx="3900984" cy="4648200"/>
          </a:xfrm>
          <a:prstGeom prst="rect">
            <a:avLst/>
          </a:prstGeom>
          <a:noFill/>
          <a:ln w="9525">
            <a:noFill/>
            <a:miter lim="800000"/>
            <a:headEnd/>
            <a:tailEnd/>
          </a:ln>
        </p:spPr>
      </p:pic>
      <p:pic>
        <p:nvPicPr>
          <p:cNvPr id="6" name="Picture 5"/>
          <p:cNvPicPr>
            <a:picLocks noChangeAspect="1"/>
          </p:cNvPicPr>
          <p:nvPr/>
        </p:nvPicPr>
        <p:blipFill>
          <a:blip r:embed="rId3"/>
          <a:stretch>
            <a:fillRect/>
          </a:stretch>
        </p:blipFill>
        <p:spPr>
          <a:xfrm>
            <a:off x="5105400" y="4120376"/>
            <a:ext cx="3733800" cy="1724025"/>
          </a:xfrm>
          <a:prstGeom prst="rect">
            <a:avLst/>
          </a:prstGeom>
        </p:spPr>
      </p:pic>
      <p:sp>
        <p:nvSpPr>
          <p:cNvPr id="4" name="TextBox 3"/>
          <p:cNvSpPr txBox="1"/>
          <p:nvPr/>
        </p:nvSpPr>
        <p:spPr>
          <a:xfrm>
            <a:off x="5181600" y="2016031"/>
            <a:ext cx="3124200" cy="1477328"/>
          </a:xfrm>
          <a:prstGeom prst="rect">
            <a:avLst/>
          </a:prstGeom>
          <a:noFill/>
        </p:spPr>
        <p:txBody>
          <a:bodyPr wrap="square" rtlCol="0">
            <a:spAutoFit/>
          </a:bodyPr>
          <a:lstStyle/>
          <a:p>
            <a:r>
              <a:rPr lang="en-US" b="1" dirty="0" smtClean="0">
                <a:solidFill>
                  <a:srgbClr val="1F497D"/>
                </a:solidFill>
              </a:rPr>
              <a:t>Diverse PSAP circuits provisioned one from each of two separate Virtual Points of Presence (VPOPS) in each MN LATA</a:t>
            </a:r>
            <a:endParaRPr lang="en-US" b="1" dirty="0">
              <a:solidFill>
                <a:srgbClr val="1F497D"/>
              </a:solidFill>
            </a:endParaRPr>
          </a:p>
        </p:txBody>
      </p:sp>
    </p:spTree>
    <p:extLst>
      <p:ext uri="{BB962C8B-B14F-4D97-AF65-F5344CB8AC3E}">
        <p14:creationId xmlns:p14="http://schemas.microsoft.com/office/powerpoint/2010/main" val="1827400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49" y="1219200"/>
            <a:ext cx="10896600" cy="5802352"/>
          </a:xfrm>
        </p:spPr>
        <p:txBody>
          <a:bodyPr>
            <a:normAutofit/>
          </a:bodyPr>
          <a:lstStyle/>
          <a:p>
            <a:pPr lvl="1"/>
            <a:endParaRPr lang="en-US" b="1" dirty="0" smtClean="0">
              <a:solidFill>
                <a:schemeClr val="accent1"/>
              </a:solidFill>
            </a:endParaRPr>
          </a:p>
          <a:p>
            <a:pPr lvl="1"/>
            <a:endParaRPr lang="en-US" b="1" dirty="0" smtClean="0">
              <a:solidFill>
                <a:schemeClr val="accent1"/>
              </a:solidFill>
            </a:endParaRPr>
          </a:p>
          <a:p>
            <a:pPr marL="457200" lvl="1" indent="0">
              <a:buNone/>
            </a:pPr>
            <a:r>
              <a:rPr lang="en-US" sz="2000" b="1" dirty="0" smtClean="0">
                <a:solidFill>
                  <a:schemeClr val="accent1"/>
                </a:solidFill>
              </a:rPr>
              <a:t>Two Diverse IQ Circuits to</a:t>
            </a:r>
          </a:p>
          <a:p>
            <a:pPr marL="457200" lvl="1" indent="0">
              <a:buNone/>
            </a:pPr>
            <a:r>
              <a:rPr lang="en-US" sz="2000" b="1" dirty="0" smtClean="0">
                <a:solidFill>
                  <a:schemeClr val="accent1"/>
                </a:solidFill>
              </a:rPr>
              <a:t>each PSAP</a:t>
            </a:r>
          </a:p>
          <a:p>
            <a:pPr marL="457200" lvl="1" indent="0">
              <a:buNone/>
            </a:pPr>
            <a:endParaRPr lang="en-US" sz="2000" b="1" dirty="0" smtClean="0">
              <a:solidFill>
                <a:schemeClr val="accent1"/>
              </a:solidFill>
            </a:endParaRPr>
          </a:p>
          <a:p>
            <a:pPr marL="457200" lvl="1" indent="0">
              <a:buNone/>
            </a:pPr>
            <a:r>
              <a:rPr lang="en-US" sz="2000" b="1" dirty="0" smtClean="0">
                <a:solidFill>
                  <a:schemeClr val="accent1"/>
                </a:solidFill>
              </a:rPr>
              <a:t>Each T1 capable of handling </a:t>
            </a:r>
          </a:p>
          <a:p>
            <a:pPr marL="457200" lvl="1" indent="0">
              <a:buNone/>
            </a:pPr>
            <a:r>
              <a:rPr lang="en-US" sz="2000" b="1" dirty="0" smtClean="0">
                <a:solidFill>
                  <a:schemeClr val="accent1"/>
                </a:solidFill>
              </a:rPr>
              <a:t>100%  capacity in event</a:t>
            </a:r>
          </a:p>
          <a:p>
            <a:pPr marL="457200" lvl="1" indent="0">
              <a:buNone/>
            </a:pPr>
            <a:r>
              <a:rPr lang="en-US" sz="2000" b="1" dirty="0" smtClean="0">
                <a:solidFill>
                  <a:schemeClr val="accent1"/>
                </a:solidFill>
              </a:rPr>
              <a:t>one T1 goes down</a:t>
            </a:r>
            <a:endParaRPr lang="en-US" dirty="0">
              <a:solidFill>
                <a:srgbClr val="155C9E"/>
              </a:solidFill>
            </a:endParaRPr>
          </a:p>
          <a:p>
            <a:pPr marL="457200" lvl="1" indent="0">
              <a:buNone/>
            </a:pPr>
            <a:endParaRPr lang="en-US" sz="1800" dirty="0" smtClean="0">
              <a:solidFill>
                <a:srgbClr val="155C9E"/>
              </a:solidFill>
            </a:endParaRPr>
          </a:p>
          <a:p>
            <a:pPr marL="457200" lvl="1" indent="0">
              <a:buNone/>
            </a:pPr>
            <a:r>
              <a:rPr lang="en-US" sz="2000" b="1" dirty="0" smtClean="0">
                <a:solidFill>
                  <a:srgbClr val="155C9E"/>
                </a:solidFill>
              </a:rPr>
              <a:t>IQ Circuits provided by </a:t>
            </a:r>
            <a:r>
              <a:rPr lang="en-US" sz="2000" b="1" dirty="0" err="1" smtClean="0">
                <a:solidFill>
                  <a:srgbClr val="155C9E"/>
                </a:solidFill>
              </a:rPr>
              <a:t>MN.iT</a:t>
            </a:r>
            <a:r>
              <a:rPr lang="en-US" sz="2000" b="1" dirty="0" smtClean="0">
                <a:solidFill>
                  <a:srgbClr val="155C9E"/>
                </a:solidFill>
              </a:rPr>
              <a:t> </a:t>
            </a:r>
          </a:p>
          <a:p>
            <a:pPr marL="457200" lvl="1" indent="0">
              <a:buNone/>
            </a:pPr>
            <a:r>
              <a:rPr lang="en-US" sz="2000" b="1" dirty="0" smtClean="0">
                <a:solidFill>
                  <a:srgbClr val="155C9E"/>
                </a:solidFill>
              </a:rPr>
              <a:t>and CenturyLink</a:t>
            </a:r>
          </a:p>
          <a:p>
            <a:pPr marL="457200" lvl="1" indent="0">
              <a:buNone/>
            </a:pPr>
            <a:endParaRPr lang="en-US" dirty="0">
              <a:solidFill>
                <a:schemeClr val="accent1"/>
              </a:solidFill>
            </a:endParaRPr>
          </a:p>
          <a:p>
            <a:pPr lvl="2"/>
            <a:endParaRPr lang="en-US" dirty="0" smtClean="0">
              <a:solidFill>
                <a:schemeClr val="accent1"/>
              </a:solidFill>
            </a:endParaRPr>
          </a:p>
          <a:p>
            <a:pPr marL="914400" lvl="2" indent="0">
              <a:buNone/>
            </a:pPr>
            <a:r>
              <a:rPr lang="en-US" dirty="0" smtClean="0">
                <a:solidFill>
                  <a:srgbClr val="155C9E"/>
                </a:solidFill>
              </a:rPr>
              <a:t>	</a:t>
            </a:r>
          </a:p>
          <a:p>
            <a:pPr lvl="2"/>
            <a:endParaRPr lang="en-US" dirty="0" smtClean="0">
              <a:solidFill>
                <a:srgbClr val="155C9E"/>
              </a:solidFill>
            </a:endParaRPr>
          </a:p>
          <a:p>
            <a:pPr marL="457200" lvl="1" indent="0">
              <a:buNone/>
            </a:pPr>
            <a:endParaRPr lang="en-US" dirty="0">
              <a:solidFill>
                <a:schemeClr val="accent1"/>
              </a:solidFill>
              <a:latin typeface="Arial Black" pitchFamily="34" charset="0"/>
            </a:endParaRPr>
          </a:p>
          <a:p>
            <a:endParaRPr lang="en-US" dirty="0"/>
          </a:p>
        </p:txBody>
      </p:sp>
      <p:sp>
        <p:nvSpPr>
          <p:cNvPr id="3" name="Title 2"/>
          <p:cNvSpPr>
            <a:spLocks noGrp="1"/>
          </p:cNvSpPr>
          <p:nvPr>
            <p:ph type="title"/>
          </p:nvPr>
        </p:nvSpPr>
        <p:spPr/>
        <p:txBody>
          <a:bodyPr>
            <a:normAutofit/>
          </a:bodyPr>
          <a:lstStyle/>
          <a:p>
            <a:r>
              <a:rPr lang="en-US" dirty="0" smtClean="0"/>
              <a:t>~Today </a:t>
            </a:r>
            <a:endParaRPr lang="en-US" dirty="0"/>
          </a:p>
        </p:txBody>
      </p:sp>
      <p:pic>
        <p:nvPicPr>
          <p:cNvPr id="4" name="Picture 3"/>
          <p:cNvPicPr>
            <a:picLocks noChangeAspect="1"/>
          </p:cNvPicPr>
          <p:nvPr/>
        </p:nvPicPr>
        <p:blipFill>
          <a:blip r:embed="rId2"/>
          <a:stretch>
            <a:fillRect/>
          </a:stretch>
        </p:blipFill>
        <p:spPr>
          <a:xfrm>
            <a:off x="3711028" y="2335511"/>
            <a:ext cx="5124450" cy="3267075"/>
          </a:xfrm>
          <a:prstGeom prst="rect">
            <a:avLst/>
          </a:prstGeom>
        </p:spPr>
      </p:pic>
      <p:sp>
        <p:nvSpPr>
          <p:cNvPr id="5" name="Oval 4"/>
          <p:cNvSpPr/>
          <p:nvPr/>
        </p:nvSpPr>
        <p:spPr>
          <a:xfrm>
            <a:off x="3706773" y="3276600"/>
            <a:ext cx="789027" cy="685800"/>
          </a:xfrm>
          <a:prstGeom prst="ellipse">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48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 calcmode="lin" valueType="num">
                                      <p:cBhvr additive="base">
                                        <p:cTn id="1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 calcmode="lin" valueType="num">
                                      <p:cBhvr additive="base">
                                        <p:cTn id="1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anim calcmode="lin" valueType="num">
                                      <p:cBhvr additive="base">
                                        <p:cTn id="2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 calcmode="lin" valueType="num">
                                      <p:cBhvr additive="base">
                                        <p:cTn id="2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990600"/>
            <a:ext cx="5715000" cy="5172309"/>
          </a:xfrm>
        </p:spPr>
        <p:txBody>
          <a:bodyPr>
            <a:normAutofit fontScale="25000" lnSpcReduction="20000"/>
          </a:bodyPr>
          <a:lstStyle/>
          <a:p>
            <a:pPr lvl="1"/>
            <a:endParaRPr lang="en-US" b="1" dirty="0" smtClean="0">
              <a:solidFill>
                <a:schemeClr val="accent1"/>
              </a:solidFill>
            </a:endParaRPr>
          </a:p>
          <a:p>
            <a:pPr lvl="1"/>
            <a:endParaRPr lang="en-US" b="1" dirty="0" smtClean="0">
              <a:solidFill>
                <a:schemeClr val="accent1"/>
              </a:solidFill>
            </a:endParaRPr>
          </a:p>
          <a:p>
            <a:pPr marL="914400" lvl="2" indent="0">
              <a:buNone/>
            </a:pPr>
            <a:endParaRPr lang="en-US" sz="3100" b="1" dirty="0">
              <a:solidFill>
                <a:srgbClr val="155C9E"/>
              </a:solidFill>
            </a:endParaRPr>
          </a:p>
          <a:p>
            <a:pPr lvl="2"/>
            <a:endParaRPr lang="en-US" sz="4200" dirty="0" smtClean="0">
              <a:solidFill>
                <a:srgbClr val="155C9E"/>
              </a:solidFill>
            </a:endParaRPr>
          </a:p>
          <a:p>
            <a:pPr lvl="2"/>
            <a:r>
              <a:rPr lang="en-US" sz="8000" b="1" dirty="0" smtClean="0">
                <a:solidFill>
                  <a:srgbClr val="155C9E"/>
                </a:solidFill>
              </a:rPr>
              <a:t>Diverse MN.IT circuit in 50% of MN PSAPs</a:t>
            </a:r>
          </a:p>
          <a:p>
            <a:pPr marL="914400" lvl="2" indent="0">
              <a:buNone/>
            </a:pPr>
            <a:endParaRPr lang="en-US" sz="8000" b="1" dirty="0" smtClean="0">
              <a:solidFill>
                <a:srgbClr val="155C9E"/>
              </a:solidFill>
            </a:endParaRPr>
          </a:p>
          <a:p>
            <a:pPr lvl="2"/>
            <a:r>
              <a:rPr lang="en-US" sz="8000" b="1" dirty="0" smtClean="0">
                <a:solidFill>
                  <a:srgbClr val="155C9E"/>
                </a:solidFill>
              </a:rPr>
              <a:t>Partnering with </a:t>
            </a:r>
            <a:r>
              <a:rPr lang="en-US" sz="8000" b="1" dirty="0" err="1" smtClean="0">
                <a:solidFill>
                  <a:srgbClr val="155C9E"/>
                </a:solidFill>
              </a:rPr>
              <a:t>MN.iTCost</a:t>
            </a:r>
            <a:r>
              <a:rPr lang="en-US" sz="8000" b="1" dirty="0" smtClean="0">
                <a:solidFill>
                  <a:srgbClr val="155C9E"/>
                </a:solidFill>
              </a:rPr>
              <a:t> affords significant cost savings</a:t>
            </a:r>
          </a:p>
          <a:p>
            <a:pPr marL="914400" lvl="2" indent="0">
              <a:buNone/>
            </a:pPr>
            <a:endParaRPr lang="en-US" sz="8000" b="1" dirty="0" smtClean="0">
              <a:solidFill>
                <a:srgbClr val="155C9E"/>
              </a:solidFill>
            </a:endParaRPr>
          </a:p>
          <a:p>
            <a:pPr lvl="2"/>
            <a:r>
              <a:rPr lang="en-US" sz="8000" b="1" dirty="0" err="1" smtClean="0">
                <a:solidFill>
                  <a:srgbClr val="155C9E"/>
                </a:solidFill>
              </a:rPr>
              <a:t>QoS</a:t>
            </a:r>
            <a:r>
              <a:rPr lang="en-US" sz="8000" b="1" dirty="0" smtClean="0">
                <a:solidFill>
                  <a:srgbClr val="155C9E"/>
                </a:solidFill>
              </a:rPr>
              <a:t> monitored by CTL on both CTL and </a:t>
            </a:r>
            <a:r>
              <a:rPr lang="en-US" sz="8000" b="1" dirty="0" err="1" smtClean="0">
                <a:solidFill>
                  <a:srgbClr val="155C9E"/>
                </a:solidFill>
              </a:rPr>
              <a:t>MN.iT</a:t>
            </a:r>
            <a:r>
              <a:rPr lang="en-US" sz="8000" b="1" dirty="0" smtClean="0">
                <a:solidFill>
                  <a:srgbClr val="155C9E"/>
                </a:solidFill>
              </a:rPr>
              <a:t> circuits</a:t>
            </a:r>
            <a:endParaRPr lang="en-US" sz="8000" b="1" dirty="0">
              <a:solidFill>
                <a:srgbClr val="155C9E"/>
              </a:solidFill>
            </a:endParaRPr>
          </a:p>
          <a:p>
            <a:pPr lvl="3"/>
            <a:endParaRPr lang="en-US" sz="8000" b="1" dirty="0">
              <a:solidFill>
                <a:srgbClr val="155C9E"/>
              </a:solidFill>
            </a:endParaRPr>
          </a:p>
          <a:p>
            <a:pPr lvl="2"/>
            <a:r>
              <a:rPr lang="en-US" sz="8000" b="1" dirty="0" smtClean="0">
                <a:solidFill>
                  <a:srgbClr val="155C9E"/>
                </a:solidFill>
              </a:rPr>
              <a:t>Emergency Services IP Network (</a:t>
            </a:r>
            <a:r>
              <a:rPr lang="en-US" sz="8000" b="1" dirty="0" err="1" smtClean="0">
                <a:solidFill>
                  <a:srgbClr val="155C9E"/>
                </a:solidFill>
              </a:rPr>
              <a:t>ESInet</a:t>
            </a:r>
            <a:r>
              <a:rPr lang="en-US" sz="8000" b="1" dirty="0" smtClean="0">
                <a:solidFill>
                  <a:srgbClr val="155C9E"/>
                </a:solidFill>
              </a:rPr>
              <a:t>) is a pre-requisite for adding features and functionality other than traditional voice as a means for connecting with </a:t>
            </a:r>
          </a:p>
          <a:p>
            <a:pPr marL="914400" lvl="2" indent="0">
              <a:buNone/>
            </a:pPr>
            <a:r>
              <a:rPr lang="en-US" sz="8000" b="1" dirty="0" smtClean="0">
                <a:solidFill>
                  <a:srgbClr val="155C9E"/>
                </a:solidFill>
              </a:rPr>
              <a:t>      9-1-1</a:t>
            </a:r>
          </a:p>
          <a:p>
            <a:pPr marL="914400" lvl="2" indent="0">
              <a:buNone/>
            </a:pPr>
            <a:r>
              <a:rPr lang="en-US" sz="3100" b="1" dirty="0" smtClean="0">
                <a:solidFill>
                  <a:srgbClr val="155C9E"/>
                </a:solidFill>
              </a:rPr>
              <a:t>	</a:t>
            </a:r>
            <a:endParaRPr lang="en-US" sz="3100" b="1" dirty="0">
              <a:solidFill>
                <a:srgbClr val="155C9E"/>
              </a:solidFill>
            </a:endParaRPr>
          </a:p>
          <a:p>
            <a:pPr marL="1371600" lvl="3" indent="0">
              <a:buNone/>
            </a:pPr>
            <a:r>
              <a:rPr lang="en-US" sz="8000" b="1" i="1" dirty="0" smtClean="0">
                <a:solidFill>
                  <a:srgbClr val="FF0000"/>
                </a:solidFill>
              </a:rPr>
              <a:t>		</a:t>
            </a:r>
            <a:r>
              <a:rPr lang="en-US" sz="11200" b="1" i="1" dirty="0" smtClean="0">
                <a:solidFill>
                  <a:srgbClr val="FF0000"/>
                </a:solidFill>
              </a:rPr>
              <a:t>So what’s next???</a:t>
            </a:r>
          </a:p>
          <a:p>
            <a:pPr lvl="2"/>
            <a:endParaRPr lang="en-US" dirty="0" smtClean="0">
              <a:solidFill>
                <a:schemeClr val="accent1"/>
              </a:solidFill>
            </a:endParaRPr>
          </a:p>
          <a:p>
            <a:pPr marL="914400" lvl="2" indent="0">
              <a:buNone/>
            </a:pPr>
            <a:r>
              <a:rPr lang="en-US" dirty="0" smtClean="0">
                <a:solidFill>
                  <a:srgbClr val="155C9E"/>
                </a:solidFill>
              </a:rPr>
              <a:t>	</a:t>
            </a:r>
          </a:p>
          <a:p>
            <a:pPr lvl="2"/>
            <a:endParaRPr lang="en-US" dirty="0" smtClean="0">
              <a:solidFill>
                <a:srgbClr val="155C9E"/>
              </a:solidFill>
            </a:endParaRPr>
          </a:p>
          <a:p>
            <a:pPr marL="457200" lvl="1" indent="0">
              <a:buNone/>
            </a:pPr>
            <a:endParaRPr lang="en-US" dirty="0">
              <a:solidFill>
                <a:schemeClr val="accent1"/>
              </a:solidFill>
              <a:latin typeface="Arial Black" pitchFamily="34" charset="0"/>
            </a:endParaRPr>
          </a:p>
          <a:p>
            <a:endParaRPr lang="en-US" dirty="0"/>
          </a:p>
        </p:txBody>
      </p:sp>
      <p:sp>
        <p:nvSpPr>
          <p:cNvPr id="3" name="Title 2"/>
          <p:cNvSpPr>
            <a:spLocks noGrp="1"/>
          </p:cNvSpPr>
          <p:nvPr>
            <p:ph type="title"/>
          </p:nvPr>
        </p:nvSpPr>
        <p:spPr>
          <a:xfrm>
            <a:off x="2231756" y="285750"/>
            <a:ext cx="6858000" cy="1143000"/>
          </a:xfrm>
        </p:spPr>
        <p:txBody>
          <a:bodyPr>
            <a:normAutofit/>
          </a:bodyPr>
          <a:lstStyle/>
          <a:p>
            <a:r>
              <a:rPr lang="en-US" dirty="0" smtClean="0"/>
              <a:t>~MN.IT Circuits</a:t>
            </a:r>
            <a:endParaRPr lang="en-US" dirty="0"/>
          </a:p>
        </p:txBody>
      </p:sp>
      <p:pic>
        <p:nvPicPr>
          <p:cNvPr id="6" name="Picture 5"/>
          <p:cNvPicPr>
            <a:picLocks noChangeAspect="1"/>
          </p:cNvPicPr>
          <p:nvPr/>
        </p:nvPicPr>
        <p:blipFill>
          <a:blip r:embed="rId2"/>
          <a:stretch>
            <a:fillRect/>
          </a:stretch>
        </p:blipFill>
        <p:spPr>
          <a:xfrm>
            <a:off x="4953000" y="1828800"/>
            <a:ext cx="3962400" cy="4286157"/>
          </a:xfrm>
          <a:prstGeom prst="rect">
            <a:avLst/>
          </a:prstGeom>
        </p:spPr>
      </p:pic>
    </p:spTree>
    <p:extLst>
      <p:ext uri="{BB962C8B-B14F-4D97-AF65-F5344CB8AC3E}">
        <p14:creationId xmlns:p14="http://schemas.microsoft.com/office/powerpoint/2010/main" val="311723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1000"/>
                                        <p:tgtEl>
                                          <p:spTgt spid="2">
                                            <p:txEl>
                                              <p:pRg st="6" end="6"/>
                                            </p:txEl>
                                          </p:spTgt>
                                        </p:tgtEl>
                                      </p:cBhvr>
                                    </p:animEffect>
                                    <p:anim calcmode="lin" valueType="num">
                                      <p:cBhvr>
                                        <p:cTn id="1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1000"/>
                                        <p:tgtEl>
                                          <p:spTgt spid="2">
                                            <p:txEl>
                                              <p:pRg st="8" end="8"/>
                                            </p:txEl>
                                          </p:spTgt>
                                        </p:tgtEl>
                                      </p:cBhvr>
                                    </p:animEffect>
                                    <p:anim calcmode="lin" valueType="num">
                                      <p:cBhvr>
                                        <p:cTn id="1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fade">
                                      <p:cBhvr>
                                        <p:cTn id="22" dur="1000"/>
                                        <p:tgtEl>
                                          <p:spTgt spid="2">
                                            <p:txEl>
                                              <p:pRg st="10" end="10"/>
                                            </p:txEl>
                                          </p:spTgt>
                                        </p:tgtEl>
                                      </p:cBhvr>
                                    </p:animEffect>
                                    <p:anim calcmode="lin" valueType="num">
                                      <p:cBhvr>
                                        <p:cTn id="2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animEffect transition="in" filter="fade">
                                      <p:cBhvr>
                                        <p:cTn id="27" dur="1000"/>
                                        <p:tgtEl>
                                          <p:spTgt spid="2">
                                            <p:txEl>
                                              <p:pRg st="11" end="11"/>
                                            </p:txEl>
                                          </p:spTgt>
                                        </p:tgtEl>
                                      </p:cBhvr>
                                    </p:animEffect>
                                    <p:anim calcmode="lin" valueType="num">
                                      <p:cBhvr>
                                        <p:cTn id="28"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fade">
                                      <p:cBhvr>
                                        <p:cTn id="32" dur="1000"/>
                                        <p:tgtEl>
                                          <p:spTgt spid="2">
                                            <p:txEl>
                                              <p:pRg st="12" end="12"/>
                                            </p:txEl>
                                          </p:spTgt>
                                        </p:tgtEl>
                                      </p:cBhvr>
                                    </p:animEffect>
                                    <p:anim calcmode="lin" valueType="num">
                                      <p:cBhvr>
                                        <p:cTn id="33"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2">
                                            <p:txEl>
                                              <p:pRg st="13" end="13"/>
                                            </p:txEl>
                                          </p:spTgt>
                                        </p:tgtEl>
                                        <p:attrNameLst>
                                          <p:attrName>style.visibility</p:attrName>
                                        </p:attrNameLst>
                                      </p:cBhvr>
                                      <p:to>
                                        <p:strVal val="visible"/>
                                      </p:to>
                                    </p:set>
                                    <p:animEffect transition="in" filter="fade">
                                      <p:cBhvr>
                                        <p:cTn id="39" dur="2000"/>
                                        <p:tgtEl>
                                          <p:spTgt spid="2">
                                            <p:txEl>
                                              <p:pRg st="13" end="13"/>
                                            </p:txEl>
                                          </p:spTgt>
                                        </p:tgtEl>
                                      </p:cBhvr>
                                    </p:animEffect>
                                    <p:anim calcmode="lin" valueType="num">
                                      <p:cBhvr>
                                        <p:cTn id="40" dur="2000" fill="hold"/>
                                        <p:tgtEl>
                                          <p:spTgt spid="2">
                                            <p:txEl>
                                              <p:pRg st="13" end="13"/>
                                            </p:txEl>
                                          </p:spTgt>
                                        </p:tgtEl>
                                        <p:attrNameLst>
                                          <p:attrName>ppt_w</p:attrName>
                                        </p:attrNameLst>
                                      </p:cBhvr>
                                      <p:tavLst>
                                        <p:tav tm="0" fmla="#ppt_w*sin(2.5*pi*$)">
                                          <p:val>
                                            <p:fltVal val="0"/>
                                          </p:val>
                                        </p:tav>
                                        <p:tav tm="100000">
                                          <p:val>
                                            <p:fltVal val="1"/>
                                          </p:val>
                                        </p:tav>
                                      </p:tavLst>
                                    </p:anim>
                                    <p:anim calcmode="lin" valueType="num">
                                      <p:cBhvr>
                                        <p:cTn id="41" dur="2000" fill="hold"/>
                                        <p:tgtEl>
                                          <p:spTgt spid="2">
                                            <p:txEl>
                                              <p:pRg st="13" end="1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solidFill>
                  <a:srgbClr val="1F497D"/>
                </a:solidFill>
              </a:rPr>
              <a:t>Statewide 9-1-1 Program</a:t>
            </a:r>
          </a:p>
          <a:p>
            <a:pPr lvl="1"/>
            <a:r>
              <a:rPr lang="en-US" dirty="0" smtClean="0">
                <a:solidFill>
                  <a:srgbClr val="1F497D"/>
                </a:solidFill>
              </a:rPr>
              <a:t>Next Generation 9-1-1 Deployment</a:t>
            </a:r>
          </a:p>
          <a:p>
            <a:r>
              <a:rPr lang="en-US" dirty="0" smtClean="0">
                <a:solidFill>
                  <a:srgbClr val="1F497D"/>
                </a:solidFill>
              </a:rPr>
              <a:t>Statewide Radio System</a:t>
            </a:r>
          </a:p>
          <a:p>
            <a:pPr lvl="1"/>
            <a:r>
              <a:rPr lang="en-US" dirty="0" smtClean="0">
                <a:solidFill>
                  <a:srgbClr val="1F497D"/>
                </a:solidFill>
              </a:rPr>
              <a:t>Allied Radio Matrix Emergency Response (ARMER)</a:t>
            </a:r>
          </a:p>
          <a:p>
            <a:r>
              <a:rPr lang="en-US" dirty="0" smtClean="0">
                <a:solidFill>
                  <a:srgbClr val="1F497D"/>
                </a:solidFill>
              </a:rPr>
              <a:t>FirstNet</a:t>
            </a:r>
          </a:p>
          <a:p>
            <a:pPr lvl="1"/>
            <a:r>
              <a:rPr lang="en-US" dirty="0" smtClean="0">
                <a:solidFill>
                  <a:srgbClr val="1F497D"/>
                </a:solidFill>
              </a:rPr>
              <a:t>Public Safety Wireless Broadband Network</a:t>
            </a:r>
          </a:p>
          <a:p>
            <a:r>
              <a:rPr lang="en-US" dirty="0" smtClean="0">
                <a:solidFill>
                  <a:srgbClr val="1F497D"/>
                </a:solidFill>
              </a:rPr>
              <a:t>Alert and Warning</a:t>
            </a:r>
          </a:p>
          <a:p>
            <a:pPr lvl="1"/>
            <a:r>
              <a:rPr lang="en-US" dirty="0" smtClean="0">
                <a:solidFill>
                  <a:srgbClr val="1F497D"/>
                </a:solidFill>
              </a:rPr>
              <a:t>Integrated Public Alert and Warning System (IPAWS)</a:t>
            </a:r>
          </a:p>
          <a:p>
            <a:pPr lvl="1"/>
            <a:endParaRPr lang="en-US" dirty="0" smtClean="0">
              <a:solidFill>
                <a:srgbClr val="1F497D"/>
              </a:solidFill>
            </a:endParaRPr>
          </a:p>
          <a:p>
            <a:endParaRPr lang="en-US" dirty="0">
              <a:solidFill>
                <a:srgbClr val="1F497D"/>
              </a:solidFill>
            </a:endParaRPr>
          </a:p>
        </p:txBody>
      </p:sp>
      <p:sp>
        <p:nvSpPr>
          <p:cNvPr id="3" name="Title 2"/>
          <p:cNvSpPr>
            <a:spLocks noGrp="1"/>
          </p:cNvSpPr>
          <p:nvPr>
            <p:ph type="title"/>
          </p:nvPr>
        </p:nvSpPr>
        <p:spPr/>
        <p:txBody>
          <a:bodyPr>
            <a:normAutofit fontScale="90000"/>
          </a:bodyPr>
          <a:lstStyle/>
          <a:p>
            <a:r>
              <a:rPr lang="en-US" dirty="0" smtClean="0"/>
              <a:t>ECN Division Overview</a:t>
            </a:r>
            <a:endParaRPr lang="en-US" dirty="0"/>
          </a:p>
        </p:txBody>
      </p:sp>
    </p:spTree>
    <p:extLst>
      <p:ext uri="{BB962C8B-B14F-4D97-AF65-F5344CB8AC3E}">
        <p14:creationId xmlns:p14="http://schemas.microsoft.com/office/powerpoint/2010/main" val="1166377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dirty="0" smtClean="0">
              <a:solidFill>
                <a:schemeClr val="tx2"/>
              </a:solidFill>
            </a:endParaRPr>
          </a:p>
          <a:p>
            <a:pPr marL="0" indent="0">
              <a:buNone/>
            </a:pPr>
            <a:endParaRPr lang="en-US" dirty="0">
              <a:solidFill>
                <a:schemeClr val="tx2"/>
              </a:solidFill>
            </a:endParaRPr>
          </a:p>
          <a:p>
            <a:pPr marL="0" indent="0">
              <a:buNone/>
            </a:pPr>
            <a:endParaRPr lang="en-US" dirty="0" smtClean="0">
              <a:solidFill>
                <a:schemeClr val="tx2"/>
              </a:solidFill>
            </a:endParaRPr>
          </a:p>
          <a:p>
            <a:r>
              <a:rPr lang="en-US" b="1" i="1" dirty="0" smtClean="0">
                <a:solidFill>
                  <a:schemeClr val="tx2"/>
                </a:solidFill>
              </a:rPr>
              <a:t>“The industry has done its part, the FCC has done its part.  Now it’s time for the PSAPs to do their part” – FCC Chairman Tom Wheeler</a:t>
            </a:r>
            <a:endParaRPr lang="en-US" b="1" i="1" dirty="0">
              <a:solidFill>
                <a:schemeClr val="tx2"/>
              </a:solidFill>
            </a:endParaRPr>
          </a:p>
        </p:txBody>
      </p:sp>
      <p:sp>
        <p:nvSpPr>
          <p:cNvPr id="3" name="Title 2"/>
          <p:cNvSpPr>
            <a:spLocks noGrp="1"/>
          </p:cNvSpPr>
          <p:nvPr>
            <p:ph type="title"/>
          </p:nvPr>
        </p:nvSpPr>
        <p:spPr/>
        <p:txBody>
          <a:bodyPr>
            <a:normAutofit fontScale="90000"/>
          </a:bodyPr>
          <a:lstStyle/>
          <a:p>
            <a:r>
              <a:rPr lang="en-US" dirty="0" smtClean="0"/>
              <a:t>~Next!</a:t>
            </a:r>
            <a:br>
              <a:rPr lang="en-US" dirty="0" smtClean="0"/>
            </a:br>
            <a:r>
              <a:rPr lang="en-US" dirty="0" smtClean="0">
                <a:solidFill>
                  <a:srgbClr val="FF0000"/>
                </a:solidFill>
              </a:rPr>
              <a:t>  </a:t>
            </a:r>
            <a:r>
              <a:rPr lang="en-US" dirty="0" smtClean="0">
                <a:solidFill>
                  <a:srgbClr val="E69232"/>
                </a:solidFill>
              </a:rPr>
              <a:t>Text to 9-1-1 </a:t>
            </a:r>
            <a:endParaRPr lang="en-US" dirty="0">
              <a:solidFill>
                <a:srgbClr val="E6923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1447800" cy="1432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244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458200" cy="4525963"/>
          </a:xfrm>
        </p:spPr>
        <p:txBody>
          <a:bodyPr>
            <a:normAutofit/>
          </a:bodyPr>
          <a:lstStyle/>
          <a:p>
            <a:r>
              <a:rPr lang="en-US" sz="2800" dirty="0" smtClean="0">
                <a:solidFill>
                  <a:schemeClr val="tx2"/>
                </a:solidFill>
              </a:rPr>
              <a:t>Declaring 9-1-1 </a:t>
            </a:r>
            <a:r>
              <a:rPr lang="en-US" sz="2800" dirty="0">
                <a:solidFill>
                  <a:schemeClr val="tx2"/>
                </a:solidFill>
              </a:rPr>
              <a:t>access </a:t>
            </a:r>
            <a:r>
              <a:rPr lang="en-US" sz="2800" dirty="0" smtClean="0">
                <a:solidFill>
                  <a:schemeClr val="tx2"/>
                </a:solidFill>
              </a:rPr>
              <a:t>as </a:t>
            </a:r>
            <a:r>
              <a:rPr lang="en-US" sz="2800" dirty="0">
                <a:solidFill>
                  <a:schemeClr val="tx2"/>
                </a:solidFill>
              </a:rPr>
              <a:t>a core value of American life, the FCC has re-stated its goal of quickly implementing </a:t>
            </a:r>
            <a:r>
              <a:rPr lang="en-US" sz="2800" dirty="0" smtClean="0">
                <a:solidFill>
                  <a:schemeClr val="tx2"/>
                </a:solidFill>
              </a:rPr>
              <a:t>text to 9-1-1 </a:t>
            </a:r>
            <a:r>
              <a:rPr lang="en-US" sz="2800" dirty="0">
                <a:solidFill>
                  <a:schemeClr val="tx2"/>
                </a:solidFill>
              </a:rPr>
              <a:t>service to the US, saying that if carriers implement it voluntarily, no additional federal regulations would be required</a:t>
            </a:r>
            <a:r>
              <a:rPr lang="en-US" sz="2800" dirty="0" smtClean="0">
                <a:solidFill>
                  <a:schemeClr val="tx2"/>
                </a:solidFill>
              </a:rPr>
              <a:t>.</a:t>
            </a:r>
            <a:r>
              <a:rPr lang="en-US" sz="2800" dirty="0">
                <a:solidFill>
                  <a:schemeClr val="tx2"/>
                </a:solidFill>
              </a:rPr>
              <a:t>  </a:t>
            </a:r>
            <a:r>
              <a:rPr lang="en-US" sz="2800" dirty="0" smtClean="0">
                <a:solidFill>
                  <a:schemeClr val="tx2"/>
                </a:solidFill>
              </a:rPr>
              <a:t>(2014)</a:t>
            </a:r>
          </a:p>
          <a:p>
            <a:pPr lvl="1"/>
            <a:r>
              <a:rPr lang="en-US" sz="2400" dirty="0" smtClean="0">
                <a:solidFill>
                  <a:schemeClr val="tx2"/>
                </a:solidFill>
              </a:rPr>
              <a:t>Currently deployed in fewer than 10% of PSAPs across US and Puerto Rico</a:t>
            </a:r>
          </a:p>
          <a:p>
            <a:pPr lvl="1"/>
            <a:r>
              <a:rPr lang="en-US" sz="2400" dirty="0" smtClean="0">
                <a:solidFill>
                  <a:schemeClr val="tx2"/>
                </a:solidFill>
              </a:rPr>
              <a:t>Only a handful of states are deployed statewide</a:t>
            </a:r>
          </a:p>
          <a:p>
            <a:pPr lvl="1"/>
            <a:r>
              <a:rPr lang="en-US" sz="2400" dirty="0" smtClean="0">
                <a:solidFill>
                  <a:schemeClr val="tx2"/>
                </a:solidFill>
              </a:rPr>
              <a:t>Minnesota is in the process of deploying text to 9-1-1</a:t>
            </a:r>
          </a:p>
          <a:p>
            <a:endParaRPr lang="en-US" sz="2400" dirty="0" smtClean="0">
              <a:solidFill>
                <a:schemeClr val="tx2"/>
              </a:solidFill>
            </a:endParaRPr>
          </a:p>
          <a:p>
            <a:endParaRPr lang="en-US" dirty="0" smtClean="0">
              <a:solidFill>
                <a:schemeClr val="tx2"/>
              </a:solidFill>
            </a:endParaRP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solidFill>
                  <a:srgbClr val="FF0000"/>
                </a:solidFill>
              </a:rPr>
              <a:t>  </a:t>
            </a:r>
            <a:r>
              <a:rPr lang="en-US" dirty="0" smtClean="0">
                <a:solidFill>
                  <a:srgbClr val="E69232"/>
                </a:solidFill>
              </a:rPr>
              <a:t>~Text to 9-1-1 </a:t>
            </a:r>
            <a:endParaRPr lang="en-US" dirty="0">
              <a:solidFill>
                <a:srgbClr val="E69232"/>
              </a:solidFill>
            </a:endParaRPr>
          </a:p>
        </p:txBody>
      </p:sp>
    </p:spTree>
    <p:extLst>
      <p:ext uri="{BB962C8B-B14F-4D97-AF65-F5344CB8AC3E}">
        <p14:creationId xmlns:p14="http://schemas.microsoft.com/office/powerpoint/2010/main" val="139843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8610600" cy="4525963"/>
          </a:xfrm>
        </p:spPr>
        <p:txBody>
          <a:bodyPr>
            <a:noAutofit/>
          </a:bodyPr>
          <a:lstStyle/>
          <a:p>
            <a:r>
              <a:rPr lang="en-US" sz="2800" b="1" u="sng" dirty="0" smtClean="0">
                <a:solidFill>
                  <a:schemeClr val="tx2"/>
                </a:solidFill>
              </a:rPr>
              <a:t>Minnesota’s </a:t>
            </a:r>
            <a:r>
              <a:rPr lang="en-US" sz="2800" b="1" u="sng" dirty="0">
                <a:solidFill>
                  <a:schemeClr val="tx2"/>
                </a:solidFill>
              </a:rPr>
              <a:t>Vision </a:t>
            </a:r>
            <a:endParaRPr lang="en-US" sz="2800" b="1" u="sng" dirty="0" smtClean="0">
              <a:solidFill>
                <a:schemeClr val="tx2"/>
              </a:solidFill>
            </a:endParaRPr>
          </a:p>
          <a:p>
            <a:pPr lvl="1"/>
            <a:r>
              <a:rPr lang="en-US" sz="2000" b="1" dirty="0">
                <a:solidFill>
                  <a:schemeClr val="tx2"/>
                </a:solidFill>
              </a:rPr>
              <a:t>Statewide implementation</a:t>
            </a:r>
            <a:r>
              <a:rPr lang="en-US" sz="2000" dirty="0">
                <a:solidFill>
                  <a:schemeClr val="tx2"/>
                </a:solidFill>
              </a:rPr>
              <a:t> using a well-planned </a:t>
            </a:r>
            <a:r>
              <a:rPr lang="en-US" sz="2000" dirty="0" smtClean="0">
                <a:solidFill>
                  <a:schemeClr val="tx2"/>
                </a:solidFill>
              </a:rPr>
              <a:t>and</a:t>
            </a:r>
          </a:p>
          <a:p>
            <a:pPr marL="457200" lvl="1" indent="0">
              <a:buNone/>
            </a:pPr>
            <a:r>
              <a:rPr lang="en-US" sz="2000" dirty="0" smtClean="0">
                <a:solidFill>
                  <a:schemeClr val="tx2"/>
                </a:solidFill>
              </a:rPr>
              <a:t> </a:t>
            </a:r>
            <a:r>
              <a:rPr lang="en-US" sz="2000" dirty="0">
                <a:solidFill>
                  <a:schemeClr val="tx2"/>
                </a:solidFill>
              </a:rPr>
              <a:t>coordinated deployment approach, </a:t>
            </a:r>
            <a:r>
              <a:rPr lang="en-US" sz="2000" dirty="0" smtClean="0">
                <a:solidFill>
                  <a:schemeClr val="tx2"/>
                </a:solidFill>
              </a:rPr>
              <a:t>starting </a:t>
            </a:r>
            <a:r>
              <a:rPr lang="en-US" sz="2000" dirty="0">
                <a:solidFill>
                  <a:schemeClr val="tx2"/>
                </a:solidFill>
              </a:rPr>
              <a:t>at </a:t>
            </a:r>
            <a:r>
              <a:rPr lang="en-US" sz="2000" dirty="0" smtClean="0">
                <a:solidFill>
                  <a:schemeClr val="tx2"/>
                </a:solidFill>
              </a:rPr>
              <a:t>a</a:t>
            </a:r>
          </a:p>
          <a:p>
            <a:pPr marL="457200" lvl="1" indent="0">
              <a:buNone/>
            </a:pPr>
            <a:r>
              <a:rPr lang="en-US" sz="2000" dirty="0" smtClean="0">
                <a:solidFill>
                  <a:schemeClr val="tx2"/>
                </a:solidFill>
              </a:rPr>
              <a:t> </a:t>
            </a:r>
            <a:r>
              <a:rPr lang="en-US" sz="2000" dirty="0">
                <a:solidFill>
                  <a:schemeClr val="tx2"/>
                </a:solidFill>
              </a:rPr>
              <a:t>regional </a:t>
            </a:r>
            <a:r>
              <a:rPr lang="en-US" sz="2000" dirty="0" smtClean="0">
                <a:solidFill>
                  <a:schemeClr val="tx2"/>
                </a:solidFill>
              </a:rPr>
              <a:t>level</a:t>
            </a:r>
          </a:p>
          <a:p>
            <a:pPr lvl="2"/>
            <a:r>
              <a:rPr lang="en-US" sz="1600" dirty="0" smtClean="0">
                <a:solidFill>
                  <a:schemeClr val="tx2"/>
                </a:solidFill>
              </a:rPr>
              <a:t>Seven Regional PSAPs have been identified</a:t>
            </a:r>
            <a:r>
              <a:rPr lang="en-US" sz="1600" b="1" dirty="0" smtClean="0">
                <a:solidFill>
                  <a:schemeClr val="tx2"/>
                </a:solidFill>
              </a:rPr>
              <a:t> </a:t>
            </a:r>
          </a:p>
          <a:p>
            <a:pPr lvl="2"/>
            <a:r>
              <a:rPr lang="en-US" sz="1600" dirty="0" smtClean="0">
                <a:solidFill>
                  <a:schemeClr val="tx2"/>
                </a:solidFill>
              </a:rPr>
              <a:t>Deployment roadmap &amp; </a:t>
            </a:r>
            <a:r>
              <a:rPr lang="en-US" sz="1600" dirty="0">
                <a:solidFill>
                  <a:schemeClr val="tx2"/>
                </a:solidFill>
              </a:rPr>
              <a:t>t</a:t>
            </a:r>
            <a:r>
              <a:rPr lang="en-US" sz="1600" dirty="0" smtClean="0">
                <a:solidFill>
                  <a:schemeClr val="tx2"/>
                </a:solidFill>
              </a:rPr>
              <a:t>imeline under development</a:t>
            </a:r>
          </a:p>
          <a:p>
            <a:pPr lvl="2"/>
            <a:r>
              <a:rPr lang="en-US" sz="1600" dirty="0" smtClean="0">
                <a:solidFill>
                  <a:schemeClr val="tx2"/>
                </a:solidFill>
              </a:rPr>
              <a:t>Additional PSAPs deployed as they become ready</a:t>
            </a:r>
          </a:p>
          <a:p>
            <a:pPr lvl="1"/>
            <a:r>
              <a:rPr lang="en-US" sz="2000" b="1" dirty="0" smtClean="0">
                <a:solidFill>
                  <a:schemeClr val="tx2"/>
                </a:solidFill>
              </a:rPr>
              <a:t>Single vendor solution </a:t>
            </a:r>
            <a:r>
              <a:rPr lang="en-US" sz="2000" dirty="0" smtClean="0">
                <a:solidFill>
                  <a:schemeClr val="tx2"/>
                </a:solidFill>
              </a:rPr>
              <a:t>for all of Minnesota</a:t>
            </a:r>
          </a:p>
          <a:p>
            <a:pPr lvl="1"/>
            <a:r>
              <a:rPr lang="en-US" sz="2000" b="1" dirty="0" smtClean="0">
                <a:solidFill>
                  <a:schemeClr val="tx2"/>
                </a:solidFill>
              </a:rPr>
              <a:t>Integrate the solution directly into call center call answering equipment</a:t>
            </a:r>
          </a:p>
          <a:p>
            <a:pPr lvl="1"/>
            <a:r>
              <a:rPr lang="en-US" sz="2000" dirty="0" smtClean="0">
                <a:solidFill>
                  <a:schemeClr val="tx2"/>
                </a:solidFill>
              </a:rPr>
              <a:t> </a:t>
            </a:r>
            <a:r>
              <a:rPr lang="en-US" sz="2000" b="1" dirty="0" smtClean="0">
                <a:solidFill>
                  <a:schemeClr val="tx2"/>
                </a:solidFill>
              </a:rPr>
              <a:t>Accept </a:t>
            </a:r>
            <a:r>
              <a:rPr lang="en-US" sz="2000" b="1" dirty="0">
                <a:solidFill>
                  <a:schemeClr val="tx2"/>
                </a:solidFill>
              </a:rPr>
              <a:t>text to 911 from all four major wireless carrier</a:t>
            </a:r>
            <a:r>
              <a:rPr lang="en-US" sz="2000" dirty="0">
                <a:solidFill>
                  <a:schemeClr val="tx2"/>
                </a:solidFill>
              </a:rPr>
              <a:t>s and any smaller carriers capable of provisioning</a:t>
            </a:r>
          </a:p>
          <a:p>
            <a:pPr lvl="1"/>
            <a:r>
              <a:rPr lang="en-US" sz="2000" b="1" dirty="0" smtClean="0">
                <a:solidFill>
                  <a:schemeClr val="tx2"/>
                </a:solidFill>
              </a:rPr>
              <a:t>Ability </a:t>
            </a:r>
            <a:r>
              <a:rPr lang="en-US" sz="2000" b="1" dirty="0">
                <a:solidFill>
                  <a:schemeClr val="tx2"/>
                </a:solidFill>
              </a:rPr>
              <a:t>to transfer</a:t>
            </a:r>
            <a:r>
              <a:rPr lang="en-US" sz="2000" dirty="0">
                <a:solidFill>
                  <a:schemeClr val="tx2"/>
                </a:solidFill>
              </a:rPr>
              <a:t> text messages between </a:t>
            </a:r>
            <a:r>
              <a:rPr lang="en-US" sz="2000" dirty="0" smtClean="0">
                <a:solidFill>
                  <a:schemeClr val="tx2"/>
                </a:solidFill>
              </a:rPr>
              <a:t>PSAPs</a:t>
            </a:r>
          </a:p>
          <a:p>
            <a:pPr lvl="2"/>
            <a:r>
              <a:rPr lang="en-US" sz="1600" dirty="0" smtClean="0">
                <a:solidFill>
                  <a:schemeClr val="tx2"/>
                </a:solidFill>
              </a:rPr>
              <a:t>This technology is still under development between different call answering equipment</a:t>
            </a:r>
          </a:p>
          <a:p>
            <a:pPr marL="457200" lvl="1" indent="0">
              <a:buNone/>
            </a:pPr>
            <a:endParaRPr lang="en-US" sz="2000" dirty="0" smtClean="0">
              <a:solidFill>
                <a:schemeClr val="tx2"/>
              </a:solidFill>
            </a:endParaRPr>
          </a:p>
          <a:p>
            <a:pPr lvl="1"/>
            <a:endParaRPr lang="en-US" sz="2400" b="1" dirty="0" smtClean="0">
              <a:solidFill>
                <a:schemeClr val="tx2"/>
              </a:solidFill>
            </a:endParaRPr>
          </a:p>
          <a:p>
            <a:pPr marL="0" indent="0">
              <a:buNone/>
            </a:pPr>
            <a:endParaRPr lang="en-US" sz="2400" b="1" u="sng" dirty="0" smtClean="0">
              <a:solidFill>
                <a:schemeClr val="tx2"/>
              </a:solidFill>
            </a:endParaRPr>
          </a:p>
          <a:p>
            <a:pPr lvl="1"/>
            <a:endParaRPr lang="en-US" sz="2000" dirty="0" smtClean="0">
              <a:solidFill>
                <a:schemeClr val="tx2"/>
              </a:solidFill>
            </a:endParaRPr>
          </a:p>
        </p:txBody>
      </p:sp>
      <p:sp>
        <p:nvSpPr>
          <p:cNvPr id="3" name="Title 2"/>
          <p:cNvSpPr>
            <a:spLocks noGrp="1"/>
          </p:cNvSpPr>
          <p:nvPr>
            <p:ph type="title"/>
          </p:nvPr>
        </p:nvSpPr>
        <p:spPr/>
        <p:txBody>
          <a:bodyPr/>
          <a:lstStyle/>
          <a:p>
            <a:r>
              <a:rPr lang="en-US" dirty="0" smtClean="0"/>
              <a:t>~Text To 9-1-1</a:t>
            </a:r>
            <a:endParaRPr lang="en-US" dirty="0"/>
          </a:p>
        </p:txBody>
      </p:sp>
      <p:pic>
        <p:nvPicPr>
          <p:cNvPr id="4" name="Picture 3"/>
          <p:cNvPicPr>
            <a:picLocks noChangeAspect="1"/>
          </p:cNvPicPr>
          <p:nvPr/>
        </p:nvPicPr>
        <p:blipFill>
          <a:blip r:embed="rId2"/>
          <a:stretch>
            <a:fillRect/>
          </a:stretch>
        </p:blipFill>
        <p:spPr>
          <a:xfrm>
            <a:off x="6821055" y="1828800"/>
            <a:ext cx="2057400" cy="2155902"/>
          </a:xfrm>
          <a:prstGeom prst="rect">
            <a:avLst/>
          </a:prstGeom>
        </p:spPr>
      </p:pic>
    </p:spTree>
    <p:extLst>
      <p:ext uri="{BB962C8B-B14F-4D97-AF65-F5344CB8AC3E}">
        <p14:creationId xmlns:p14="http://schemas.microsoft.com/office/powerpoint/2010/main" val="43940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 calcmode="lin" valueType="num">
                                      <p:cBhvr additive="base">
                                        <p:cTn id="6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1" end="11"/>
                                            </p:txEl>
                                          </p:spTgt>
                                        </p:tgtEl>
                                        <p:attrNameLst>
                                          <p:attrName>style.visibility</p:attrName>
                                        </p:attrNameLst>
                                      </p:cBhvr>
                                      <p:to>
                                        <p:strVal val="visible"/>
                                      </p:to>
                                    </p:set>
                                    <p:anim calcmode="lin" valueType="num">
                                      <p:cBhvr additive="base">
                                        <p:cTn id="67"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62100"/>
            <a:ext cx="4800600" cy="4600809"/>
          </a:xfrm>
        </p:spPr>
        <p:txBody>
          <a:bodyPr>
            <a:normAutofit fontScale="55000" lnSpcReduction="20000"/>
          </a:bodyPr>
          <a:lstStyle/>
          <a:p>
            <a:pPr lvl="1"/>
            <a:endParaRPr lang="en-US" b="1" dirty="0" smtClean="0">
              <a:solidFill>
                <a:schemeClr val="accent1"/>
              </a:solidFill>
            </a:endParaRPr>
          </a:p>
          <a:p>
            <a:pPr lvl="1"/>
            <a:endParaRPr lang="en-US" b="1" dirty="0" smtClean="0">
              <a:solidFill>
                <a:schemeClr val="accent1"/>
              </a:solidFill>
            </a:endParaRPr>
          </a:p>
          <a:p>
            <a:pPr marL="914400" lvl="2" indent="0">
              <a:buNone/>
            </a:pPr>
            <a:endParaRPr lang="en-US" sz="3100" b="1" dirty="0">
              <a:solidFill>
                <a:srgbClr val="155C9E"/>
              </a:solidFill>
            </a:endParaRPr>
          </a:p>
          <a:p>
            <a:pPr lvl="2"/>
            <a:r>
              <a:rPr lang="en-US" sz="4200" dirty="0">
                <a:solidFill>
                  <a:srgbClr val="155C9E"/>
                </a:solidFill>
              </a:rPr>
              <a:t> </a:t>
            </a:r>
            <a:r>
              <a:rPr lang="en-US" sz="4200" b="1" dirty="0">
                <a:solidFill>
                  <a:srgbClr val="FF0000"/>
                </a:solidFill>
              </a:rPr>
              <a:t>Text to </a:t>
            </a:r>
            <a:r>
              <a:rPr lang="en-US" sz="4200" b="1" dirty="0" smtClean="0">
                <a:solidFill>
                  <a:srgbClr val="FF0000"/>
                </a:solidFill>
              </a:rPr>
              <a:t>9-1-1 </a:t>
            </a:r>
            <a:r>
              <a:rPr lang="en-US" sz="4200" b="1" dirty="0">
                <a:solidFill>
                  <a:srgbClr val="FF0000"/>
                </a:solidFill>
              </a:rPr>
              <a:t>deployment </a:t>
            </a:r>
          </a:p>
          <a:p>
            <a:pPr lvl="3"/>
            <a:r>
              <a:rPr lang="en-US" sz="4200" dirty="0" smtClean="0">
                <a:solidFill>
                  <a:srgbClr val="155C9E"/>
                </a:solidFill>
              </a:rPr>
              <a:t>Public </a:t>
            </a:r>
            <a:r>
              <a:rPr lang="en-US" sz="4200" dirty="0">
                <a:solidFill>
                  <a:srgbClr val="155C9E"/>
                </a:solidFill>
              </a:rPr>
              <a:t>education campaign </a:t>
            </a:r>
            <a:endParaRPr lang="en-US" sz="4200" dirty="0" smtClean="0">
              <a:solidFill>
                <a:srgbClr val="155C9E"/>
              </a:solidFill>
            </a:endParaRPr>
          </a:p>
          <a:p>
            <a:pPr lvl="4"/>
            <a:r>
              <a:rPr lang="en-US" sz="4200" dirty="0" smtClean="0">
                <a:solidFill>
                  <a:srgbClr val="155C9E"/>
                </a:solidFill>
              </a:rPr>
              <a:t>Deaf /Hard of Hearing Community Flier</a:t>
            </a:r>
          </a:p>
          <a:p>
            <a:pPr marL="1828800" lvl="4" indent="0">
              <a:buNone/>
            </a:pPr>
            <a:endParaRPr lang="en-US" sz="4200" dirty="0">
              <a:solidFill>
                <a:srgbClr val="155C9E"/>
              </a:solidFill>
            </a:endParaRPr>
          </a:p>
          <a:p>
            <a:pPr lvl="3"/>
            <a:endParaRPr lang="en-US" sz="3100" dirty="0">
              <a:solidFill>
                <a:srgbClr val="155C9E"/>
              </a:solidFill>
            </a:endParaRPr>
          </a:p>
          <a:p>
            <a:pPr lvl="2"/>
            <a:endParaRPr lang="en-US" sz="3100" b="1" dirty="0">
              <a:solidFill>
                <a:srgbClr val="155C9E"/>
              </a:solidFill>
            </a:endParaRPr>
          </a:p>
          <a:p>
            <a:pPr lvl="2"/>
            <a:endParaRPr lang="en-US" sz="4200" dirty="0" smtClean="0">
              <a:solidFill>
                <a:srgbClr val="155C9E"/>
              </a:solidFill>
            </a:endParaRPr>
          </a:p>
          <a:p>
            <a:pPr lvl="2"/>
            <a:endParaRPr lang="en-US" dirty="0">
              <a:solidFill>
                <a:schemeClr val="accent1"/>
              </a:solidFill>
            </a:endParaRPr>
          </a:p>
          <a:p>
            <a:pPr lvl="2"/>
            <a:endParaRPr lang="en-US" dirty="0" smtClean="0">
              <a:solidFill>
                <a:schemeClr val="accent1"/>
              </a:solidFill>
            </a:endParaRPr>
          </a:p>
          <a:p>
            <a:pPr marL="914400" lvl="2" indent="0">
              <a:buNone/>
            </a:pPr>
            <a:r>
              <a:rPr lang="en-US" dirty="0" smtClean="0">
                <a:solidFill>
                  <a:srgbClr val="155C9E"/>
                </a:solidFill>
              </a:rPr>
              <a:t>	</a:t>
            </a:r>
          </a:p>
          <a:p>
            <a:pPr lvl="2"/>
            <a:endParaRPr lang="en-US" dirty="0" smtClean="0">
              <a:solidFill>
                <a:srgbClr val="155C9E"/>
              </a:solidFill>
            </a:endParaRPr>
          </a:p>
          <a:p>
            <a:pPr marL="457200" lvl="1" indent="0">
              <a:buNone/>
            </a:pPr>
            <a:endParaRPr lang="en-US" dirty="0">
              <a:solidFill>
                <a:schemeClr val="accent1"/>
              </a:solidFill>
              <a:latin typeface="Arial Black" pitchFamily="34" charset="0"/>
            </a:endParaRPr>
          </a:p>
          <a:p>
            <a:endParaRPr lang="en-US" dirty="0"/>
          </a:p>
        </p:txBody>
      </p:sp>
      <p:sp>
        <p:nvSpPr>
          <p:cNvPr id="3" name="Title 2"/>
          <p:cNvSpPr>
            <a:spLocks noGrp="1"/>
          </p:cNvSpPr>
          <p:nvPr>
            <p:ph type="title"/>
          </p:nvPr>
        </p:nvSpPr>
        <p:spPr/>
        <p:txBody>
          <a:bodyPr>
            <a:normAutofit/>
          </a:bodyPr>
          <a:lstStyle/>
          <a:p>
            <a:r>
              <a:rPr lang="en-US" dirty="0" smtClean="0"/>
              <a:t>~Text to 9-1-1</a:t>
            </a:r>
            <a:endParaRPr lang="en-US" dirty="0"/>
          </a:p>
        </p:txBody>
      </p:sp>
      <p:pic>
        <p:nvPicPr>
          <p:cNvPr id="5" name="Picture 4"/>
          <p:cNvPicPr>
            <a:picLocks noChangeAspect="1"/>
          </p:cNvPicPr>
          <p:nvPr/>
        </p:nvPicPr>
        <p:blipFill>
          <a:blip r:embed="rId2"/>
          <a:stretch>
            <a:fillRect/>
          </a:stretch>
        </p:blipFill>
        <p:spPr>
          <a:xfrm>
            <a:off x="5486400" y="1562100"/>
            <a:ext cx="3429000" cy="4466340"/>
          </a:xfrm>
          <a:prstGeom prst="rect">
            <a:avLst/>
          </a:prstGeom>
        </p:spPr>
      </p:pic>
    </p:spTree>
    <p:extLst>
      <p:ext uri="{BB962C8B-B14F-4D97-AF65-F5344CB8AC3E}">
        <p14:creationId xmlns:p14="http://schemas.microsoft.com/office/powerpoint/2010/main" val="121410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
                                            <p:txEl>
                                              <p:pRg st="3" end="3"/>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Effect transition="in" filter="fade">
                                      <p:cBhvr>
                                        <p:cTn id="11" dur="1000"/>
                                        <p:tgtEl>
                                          <p:spTgt spid="2">
                                            <p:txEl>
                                              <p:pRg st="4" end="4"/>
                                            </p:txEl>
                                          </p:spTgt>
                                        </p:tgtEl>
                                      </p:cBhvr>
                                    </p:animEffect>
                                    <p:anim calcmode="lin" valueType="num">
                                      <p:cBhvr>
                                        <p:cTn id="1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1000"/>
                                        <p:tgtEl>
                                          <p:spTgt spid="2">
                                            <p:txEl>
                                              <p:pRg st="5" end="5"/>
                                            </p:txEl>
                                          </p:spTgt>
                                        </p:tgtEl>
                                      </p:cBhvr>
                                    </p:animEffect>
                                    <p:anim calcmode="lin" valueType="num">
                                      <p:cBhvr>
                                        <p:cTn id="1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678363"/>
          </a:xfrm>
        </p:spPr>
        <p:txBody>
          <a:bodyPr>
            <a:normAutofit fontScale="92500" lnSpcReduction="10000"/>
          </a:bodyPr>
          <a:lstStyle/>
          <a:p>
            <a:pPr marL="514350" indent="-457200"/>
            <a:r>
              <a:rPr lang="en-US" dirty="0" smtClean="0">
                <a:solidFill>
                  <a:schemeClr val="tx2"/>
                </a:solidFill>
              </a:rPr>
              <a:t>Situations texting may be beneficial</a:t>
            </a:r>
          </a:p>
          <a:p>
            <a:pPr marL="914400" lvl="1" indent="-457200"/>
            <a:r>
              <a:rPr lang="en-US" dirty="0" smtClean="0">
                <a:solidFill>
                  <a:schemeClr val="tx2"/>
                </a:solidFill>
              </a:rPr>
              <a:t>For deaf/hard of hearing/speech impaired</a:t>
            </a:r>
          </a:p>
          <a:p>
            <a:pPr lvl="2"/>
            <a:r>
              <a:rPr lang="en-US" dirty="0">
                <a:solidFill>
                  <a:schemeClr val="tx2"/>
                </a:solidFill>
              </a:rPr>
              <a:t>48 million Americans are deaf or hard of hearing</a:t>
            </a:r>
          </a:p>
          <a:p>
            <a:pPr lvl="2"/>
            <a:r>
              <a:rPr lang="en-US" dirty="0">
                <a:solidFill>
                  <a:schemeClr val="tx2"/>
                </a:solidFill>
              </a:rPr>
              <a:t>7.5 million Americans have speech disabilities</a:t>
            </a:r>
          </a:p>
          <a:p>
            <a:pPr marL="914400" lvl="1" indent="-457200"/>
            <a:r>
              <a:rPr lang="en-US" dirty="0" smtClean="0">
                <a:solidFill>
                  <a:schemeClr val="tx2"/>
                </a:solidFill>
              </a:rPr>
              <a:t>Where voice networks are congested, service is limited, or wireless phone battery is low</a:t>
            </a:r>
          </a:p>
          <a:p>
            <a:pPr marL="914400" lvl="1" indent="-457200"/>
            <a:r>
              <a:rPr lang="en-US" dirty="0" smtClean="0">
                <a:solidFill>
                  <a:schemeClr val="tx2"/>
                </a:solidFill>
              </a:rPr>
              <a:t>When making a voice call could endanger the caller</a:t>
            </a:r>
          </a:p>
          <a:p>
            <a:pPr marL="514350" indent="-457200"/>
            <a:r>
              <a:rPr lang="en-US" dirty="0" smtClean="0">
                <a:solidFill>
                  <a:srgbClr val="FF0000"/>
                </a:solidFill>
              </a:rPr>
              <a:t>However: </a:t>
            </a:r>
            <a:r>
              <a:rPr lang="en-US" dirty="0" smtClean="0">
                <a:solidFill>
                  <a:schemeClr val="tx2"/>
                </a:solidFill>
              </a:rPr>
              <a:t> </a:t>
            </a:r>
          </a:p>
          <a:p>
            <a:pPr marL="914400" lvl="1" indent="-457200"/>
            <a:r>
              <a:rPr lang="en-US" dirty="0" smtClean="0">
                <a:solidFill>
                  <a:schemeClr val="tx2"/>
                </a:solidFill>
              </a:rPr>
              <a:t>Text to 9-1-1 is a compliment to and </a:t>
            </a:r>
            <a:r>
              <a:rPr lang="en-US" i="1" dirty="0" smtClean="0">
                <a:solidFill>
                  <a:schemeClr val="tx2"/>
                </a:solidFill>
              </a:rPr>
              <a:t>not</a:t>
            </a:r>
            <a:r>
              <a:rPr lang="en-US" dirty="0" smtClean="0">
                <a:solidFill>
                  <a:schemeClr val="tx2"/>
                </a:solidFill>
              </a:rPr>
              <a:t> a substitute for existing voice based 9-1-1 service</a:t>
            </a:r>
          </a:p>
          <a:p>
            <a:pPr marL="914400" lvl="1" indent="-457200"/>
            <a:r>
              <a:rPr lang="en-US" b="1" dirty="0" smtClean="0">
                <a:solidFill>
                  <a:srgbClr val="FF0000"/>
                </a:solidFill>
              </a:rPr>
              <a:t>Call if you CAN!!  Text if you </a:t>
            </a:r>
            <a:r>
              <a:rPr lang="en-US" b="1" i="1" dirty="0" smtClean="0">
                <a:solidFill>
                  <a:srgbClr val="FF0000"/>
                </a:solidFill>
              </a:rPr>
              <a:t>CAN’T.</a:t>
            </a:r>
            <a:endParaRPr lang="en-US" b="1" dirty="0" smtClean="0">
              <a:solidFill>
                <a:srgbClr val="FF0000"/>
              </a:solidFill>
            </a:endParaRPr>
          </a:p>
          <a:p>
            <a:pPr lvl="1"/>
            <a:endParaRPr lang="en-US" dirty="0">
              <a:solidFill>
                <a:schemeClr val="tx2"/>
              </a:solidFill>
            </a:endParaRPr>
          </a:p>
        </p:txBody>
      </p:sp>
      <p:sp>
        <p:nvSpPr>
          <p:cNvPr id="3" name="Title 2"/>
          <p:cNvSpPr>
            <a:spLocks noGrp="1"/>
          </p:cNvSpPr>
          <p:nvPr>
            <p:ph type="title"/>
          </p:nvPr>
        </p:nvSpPr>
        <p:spPr/>
        <p:txBody>
          <a:bodyPr/>
          <a:lstStyle/>
          <a:p>
            <a:r>
              <a:rPr lang="en-US" dirty="0" smtClean="0"/>
              <a:t>~Text To 9-1-1</a:t>
            </a:r>
            <a:endParaRPr lang="en-US" dirty="0"/>
          </a:p>
        </p:txBody>
      </p:sp>
    </p:spTree>
    <p:extLst>
      <p:ext uri="{BB962C8B-B14F-4D97-AF65-F5344CB8AC3E}">
        <p14:creationId xmlns:p14="http://schemas.microsoft.com/office/powerpoint/2010/main" val="84453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1000"/>
                                        <p:tgtEl>
                                          <p:spTgt spid="2">
                                            <p:txEl>
                                              <p:pRg st="2" end="2"/>
                                            </p:txEl>
                                          </p:spTgt>
                                        </p:tgtEl>
                                      </p:cBhvr>
                                    </p:animEffect>
                                    <p:anim calcmode="lin" valueType="num">
                                      <p:cBhvr>
                                        <p:cTn id="1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1000"/>
                                        <p:tgtEl>
                                          <p:spTgt spid="2">
                                            <p:txEl>
                                              <p:pRg st="3" end="3"/>
                                            </p:txEl>
                                          </p:spTgt>
                                        </p:tgtEl>
                                      </p:cBhvr>
                                    </p:animEffect>
                                    <p:anim calcmode="lin" valueType="num">
                                      <p:cBhvr>
                                        <p:cTn id="1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par>
                          <p:cTn id="27" fill="hold">
                            <p:stCondLst>
                              <p:cond delay="0"/>
                            </p:stCondLst>
                            <p:childTnLst>
                              <p:par>
                                <p:cTn id="28" presetID="21" presetClass="entr" presetSubtype="1" fill="hold" grpId="0" nodeType="after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wheel(1)">
                                      <p:cBhvr>
                                        <p:cTn id="30" dur="2000"/>
                                        <p:tgtEl>
                                          <p:spTgt spid="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 calcmode="lin" valueType="num">
                                      <p:cBhvr>
                                        <p:cTn id="39"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17638"/>
            <a:ext cx="8153400" cy="4708525"/>
          </a:xfrm>
        </p:spPr>
        <p:txBody>
          <a:bodyPr>
            <a:normAutofit fontScale="92500" lnSpcReduction="10000"/>
          </a:bodyPr>
          <a:lstStyle/>
          <a:p>
            <a:pPr marL="457200" lvl="1" indent="0">
              <a:buNone/>
            </a:pPr>
            <a:endParaRPr lang="en-US" dirty="0">
              <a:solidFill>
                <a:schemeClr val="tx2"/>
              </a:solidFill>
            </a:endParaRPr>
          </a:p>
          <a:p>
            <a:pPr lvl="1">
              <a:buFont typeface="Arial" panose="020B0604020202020204" pitchFamily="34" charset="0"/>
              <a:buChar char="•"/>
            </a:pPr>
            <a:r>
              <a:rPr lang="en-US" dirty="0" smtClean="0">
                <a:solidFill>
                  <a:schemeClr val="tx2"/>
                </a:solidFill>
              </a:rPr>
              <a:t>Limitations of Text to 9-1-1</a:t>
            </a:r>
          </a:p>
          <a:p>
            <a:pPr lvl="2"/>
            <a:r>
              <a:rPr lang="en-US" dirty="0" smtClean="0">
                <a:solidFill>
                  <a:srgbClr val="FF0000"/>
                </a:solidFill>
              </a:rPr>
              <a:t>Location</a:t>
            </a:r>
            <a:r>
              <a:rPr lang="en-US" dirty="0" smtClean="0">
                <a:solidFill>
                  <a:schemeClr val="tx2"/>
                </a:solidFill>
              </a:rPr>
              <a:t> accuracy limitations</a:t>
            </a:r>
          </a:p>
          <a:p>
            <a:pPr lvl="3"/>
            <a:r>
              <a:rPr lang="en-US" dirty="0" smtClean="0">
                <a:solidFill>
                  <a:schemeClr val="tx2"/>
                </a:solidFill>
              </a:rPr>
              <a:t>Limited to Phase 1</a:t>
            </a:r>
          </a:p>
          <a:p>
            <a:pPr lvl="2"/>
            <a:r>
              <a:rPr lang="en-US" dirty="0" smtClean="0">
                <a:solidFill>
                  <a:srgbClr val="FF0000"/>
                </a:solidFill>
              </a:rPr>
              <a:t>Speed</a:t>
            </a:r>
            <a:r>
              <a:rPr lang="en-US" dirty="0" smtClean="0">
                <a:solidFill>
                  <a:schemeClr val="tx2"/>
                </a:solidFill>
              </a:rPr>
              <a:t> in exchanging information</a:t>
            </a:r>
          </a:p>
          <a:p>
            <a:pPr lvl="3"/>
            <a:r>
              <a:rPr lang="en-US" dirty="0" smtClean="0">
                <a:solidFill>
                  <a:schemeClr val="tx2"/>
                </a:solidFill>
              </a:rPr>
              <a:t>Texts may appear out of order</a:t>
            </a:r>
          </a:p>
          <a:p>
            <a:pPr lvl="2"/>
            <a:r>
              <a:rPr lang="en-US" dirty="0" smtClean="0">
                <a:solidFill>
                  <a:srgbClr val="FF0000"/>
                </a:solidFill>
              </a:rPr>
              <a:t>Language</a:t>
            </a:r>
            <a:r>
              <a:rPr lang="en-US" dirty="0" smtClean="0">
                <a:solidFill>
                  <a:schemeClr val="tx2"/>
                </a:solidFill>
              </a:rPr>
              <a:t> </a:t>
            </a:r>
            <a:r>
              <a:rPr lang="en-US" dirty="0" smtClean="0">
                <a:solidFill>
                  <a:srgbClr val="FF0000"/>
                </a:solidFill>
              </a:rPr>
              <a:t>translation</a:t>
            </a:r>
            <a:r>
              <a:rPr lang="en-US" dirty="0" smtClean="0">
                <a:solidFill>
                  <a:schemeClr val="tx2"/>
                </a:solidFill>
              </a:rPr>
              <a:t> services not available</a:t>
            </a:r>
          </a:p>
          <a:p>
            <a:pPr lvl="3"/>
            <a:r>
              <a:rPr lang="en-US" dirty="0" smtClean="0">
                <a:solidFill>
                  <a:schemeClr val="tx2"/>
                </a:solidFill>
              </a:rPr>
              <a:t>Solutions under development</a:t>
            </a:r>
          </a:p>
          <a:p>
            <a:pPr lvl="2"/>
            <a:r>
              <a:rPr lang="en-US" dirty="0" smtClean="0">
                <a:solidFill>
                  <a:srgbClr val="FF0000"/>
                </a:solidFill>
              </a:rPr>
              <a:t>Voice inflection </a:t>
            </a:r>
            <a:r>
              <a:rPr lang="en-US" dirty="0" smtClean="0">
                <a:solidFill>
                  <a:schemeClr val="tx2"/>
                </a:solidFill>
              </a:rPr>
              <a:t>and </a:t>
            </a:r>
            <a:r>
              <a:rPr lang="en-US" dirty="0" smtClean="0">
                <a:solidFill>
                  <a:srgbClr val="FF0000"/>
                </a:solidFill>
              </a:rPr>
              <a:t>background noise </a:t>
            </a:r>
            <a:r>
              <a:rPr lang="en-US" dirty="0" smtClean="0">
                <a:solidFill>
                  <a:schemeClr val="accent1">
                    <a:lumMod val="75000"/>
                  </a:schemeClr>
                </a:solidFill>
              </a:rPr>
              <a:t>absent</a:t>
            </a:r>
          </a:p>
          <a:p>
            <a:pPr lvl="3"/>
            <a:r>
              <a:rPr lang="en-US" dirty="0" smtClean="0">
                <a:solidFill>
                  <a:schemeClr val="accent1">
                    <a:lumMod val="75000"/>
                  </a:schemeClr>
                </a:solidFill>
              </a:rPr>
              <a:t>No audible prompts to assist call taker with situation assessment</a:t>
            </a:r>
            <a:endParaRPr lang="en-US" dirty="0" smtClean="0">
              <a:solidFill>
                <a:srgbClr val="FF0000"/>
              </a:solidFill>
            </a:endParaRPr>
          </a:p>
          <a:p>
            <a:pPr lvl="3"/>
            <a:endParaRPr lang="en-US" dirty="0" smtClean="0">
              <a:solidFill>
                <a:srgbClr val="0B5C9E"/>
              </a:solidFill>
            </a:endParaRPr>
          </a:p>
          <a:p>
            <a:pPr marL="914400" lvl="2" indent="0">
              <a:buNone/>
            </a:pPr>
            <a:r>
              <a:rPr lang="en-US" dirty="0">
                <a:solidFill>
                  <a:srgbClr val="FF0000"/>
                </a:solidFill>
              </a:rPr>
              <a:t>	</a:t>
            </a:r>
            <a:endParaRPr lang="en-US" dirty="0" smtClean="0">
              <a:solidFill>
                <a:srgbClr val="FF0000"/>
              </a:solidFill>
            </a:endParaRPr>
          </a:p>
          <a:p>
            <a:pPr lvl="3"/>
            <a:endParaRPr lang="en-US" dirty="0">
              <a:solidFill>
                <a:srgbClr val="FF0000"/>
              </a:solidFill>
            </a:endParaRPr>
          </a:p>
        </p:txBody>
      </p:sp>
      <p:sp>
        <p:nvSpPr>
          <p:cNvPr id="3" name="Title 2"/>
          <p:cNvSpPr>
            <a:spLocks noGrp="1"/>
          </p:cNvSpPr>
          <p:nvPr>
            <p:ph type="title"/>
          </p:nvPr>
        </p:nvSpPr>
        <p:spPr/>
        <p:txBody>
          <a:bodyPr/>
          <a:lstStyle/>
          <a:p>
            <a:r>
              <a:rPr lang="en-US" dirty="0" smtClean="0"/>
              <a:t>~Text To 9-1-1</a:t>
            </a:r>
            <a:endParaRPr lang="en-US" dirty="0"/>
          </a:p>
        </p:txBody>
      </p:sp>
    </p:spTree>
    <p:extLst>
      <p:ext uri="{BB962C8B-B14F-4D97-AF65-F5344CB8AC3E}">
        <p14:creationId xmlns:p14="http://schemas.microsoft.com/office/powerpoint/2010/main" val="349884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animEffect transition="in" filter="fade">
                                      <p:cBhvr>
                                        <p:cTn id="9" dur="1000"/>
                                        <p:tgtEl>
                                          <p:spTgt spid="2">
                                            <p:txEl>
                                              <p:pRg st="3" end="3"/>
                                            </p:txEl>
                                          </p:spTgt>
                                        </p:tgtEl>
                                      </p:cBhvr>
                                    </p:animEffect>
                                    <p:anim calcmode="lin" valueType="num">
                                      <p:cBhvr>
                                        <p:cTn id="1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childTnLst>
                                </p:cTn>
                              </p:par>
                              <p:par>
                                <p:cTn id="16" presetID="42"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1000"/>
                                        <p:tgtEl>
                                          <p:spTgt spid="2">
                                            <p:txEl>
                                              <p:pRg st="5" end="5"/>
                                            </p:txEl>
                                          </p:spTgt>
                                        </p:tgtEl>
                                      </p:cBhvr>
                                    </p:animEffect>
                                    <p:anim calcmode="lin" valueType="num">
                                      <p:cBhvr>
                                        <p:cTn id="1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42"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1000"/>
                                        <p:tgtEl>
                                          <p:spTgt spid="2">
                                            <p:txEl>
                                              <p:pRg st="7" end="7"/>
                                            </p:txEl>
                                          </p:spTgt>
                                        </p:tgtEl>
                                      </p:cBhvr>
                                    </p:animEffect>
                                    <p:anim calcmode="lin" valueType="num">
                                      <p:cBhvr>
                                        <p:cTn id="2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childTnLst>
                                </p:cTn>
                              </p:par>
                              <p:par>
                                <p:cTn id="34" presetID="42" presetClass="entr" presetSubtype="0" fill="hold" nodeType="with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fade">
                                      <p:cBhvr>
                                        <p:cTn id="36" dur="1000"/>
                                        <p:tgtEl>
                                          <p:spTgt spid="2">
                                            <p:txEl>
                                              <p:pRg st="9" end="9"/>
                                            </p:txEl>
                                          </p:spTgt>
                                        </p:tgtEl>
                                      </p:cBhvr>
                                    </p:animEffect>
                                    <p:anim calcmode="lin" valueType="num">
                                      <p:cBhvr>
                                        <p:cTn id="3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r>
              <a:rPr lang="en-US" dirty="0" smtClean="0"/>
              <a:t>Cybersecurity-MN Initiatives</a:t>
            </a:r>
            <a:endParaRPr lang="en-US" dirty="0"/>
          </a:p>
        </p:txBody>
      </p:sp>
      <p:graphicFrame>
        <p:nvGraphicFramePr>
          <p:cNvPr id="5" name="Diagram 4"/>
          <p:cNvGraphicFramePr/>
          <p:nvPr>
            <p:extLst/>
          </p:nvPr>
        </p:nvGraphicFramePr>
        <p:xfrm>
          <a:off x="609600" y="1396999"/>
          <a:ext cx="8153400" cy="47291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1503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05000"/>
            <a:ext cx="4724400" cy="4257909"/>
          </a:xfrm>
        </p:spPr>
        <p:txBody>
          <a:bodyPr>
            <a:noAutofit/>
          </a:bodyPr>
          <a:lstStyle/>
          <a:p>
            <a:pPr lvl="1"/>
            <a:endParaRPr lang="en-US" sz="1400" b="1" dirty="0" smtClean="0">
              <a:solidFill>
                <a:schemeClr val="accent1"/>
              </a:solidFill>
            </a:endParaRPr>
          </a:p>
          <a:p>
            <a:r>
              <a:rPr lang="en-US" sz="2400" dirty="0">
                <a:solidFill>
                  <a:srgbClr val="0B5C9E"/>
                </a:solidFill>
              </a:rPr>
              <a:t>Statewide firewall procurement and management</a:t>
            </a:r>
          </a:p>
          <a:p>
            <a:pPr lvl="1"/>
            <a:r>
              <a:rPr lang="en-US" sz="1600" dirty="0">
                <a:solidFill>
                  <a:srgbClr val="0B5C9E"/>
                </a:solidFill>
              </a:rPr>
              <a:t>No costs to PSAPs. Will be placed between egress of MN’s 911 provider router and the ingress of PSAP CPE equipment and local LAN.</a:t>
            </a:r>
          </a:p>
          <a:p>
            <a:pPr lvl="1"/>
            <a:r>
              <a:rPr lang="en-US" sz="1600" dirty="0">
                <a:solidFill>
                  <a:srgbClr val="0B5C9E"/>
                </a:solidFill>
              </a:rPr>
              <a:t>Detects abnormal activity &amp; prevent unauthorized access (IDS &amp; IPS) along with 24/7 threat monitoring and protection from a centralized network operation center (NOC).</a:t>
            </a:r>
          </a:p>
          <a:p>
            <a:pPr lvl="1"/>
            <a:r>
              <a:rPr lang="en-US" sz="1600" b="1" dirty="0">
                <a:solidFill>
                  <a:srgbClr val="0B5C9E"/>
                </a:solidFill>
              </a:rPr>
              <a:t>Required for Direct SIP PSAPs.</a:t>
            </a:r>
          </a:p>
          <a:p>
            <a:pPr marL="914400" lvl="2" indent="0">
              <a:buNone/>
            </a:pPr>
            <a:endParaRPr lang="en-US" sz="1800" b="1" dirty="0">
              <a:solidFill>
                <a:srgbClr val="155C9E"/>
              </a:solidFill>
            </a:endParaRPr>
          </a:p>
          <a:p>
            <a:pPr lvl="1"/>
            <a:endParaRPr lang="en-US" sz="1200" dirty="0" smtClean="0">
              <a:solidFill>
                <a:srgbClr val="155C9E"/>
              </a:solidFill>
            </a:endParaRPr>
          </a:p>
          <a:p>
            <a:pPr marL="1371600" lvl="3" indent="0">
              <a:buNone/>
            </a:pPr>
            <a:endParaRPr lang="en-US" sz="1100" dirty="0">
              <a:solidFill>
                <a:srgbClr val="155C9E"/>
              </a:solidFill>
            </a:endParaRPr>
          </a:p>
          <a:p>
            <a:pPr lvl="2"/>
            <a:endParaRPr lang="en-US" sz="900" dirty="0">
              <a:solidFill>
                <a:srgbClr val="155C9E"/>
              </a:solidFill>
            </a:endParaRPr>
          </a:p>
          <a:p>
            <a:pPr lvl="2"/>
            <a:endParaRPr lang="en-US" sz="800" b="1" dirty="0">
              <a:solidFill>
                <a:srgbClr val="155C9E"/>
              </a:solidFill>
            </a:endParaRPr>
          </a:p>
          <a:p>
            <a:pPr lvl="2"/>
            <a:endParaRPr lang="en-US" sz="1100" dirty="0" smtClean="0">
              <a:solidFill>
                <a:srgbClr val="155C9E"/>
              </a:solidFill>
            </a:endParaRPr>
          </a:p>
          <a:p>
            <a:pPr lvl="2"/>
            <a:endParaRPr lang="en-US" sz="600" dirty="0">
              <a:solidFill>
                <a:schemeClr val="accent1"/>
              </a:solidFill>
            </a:endParaRPr>
          </a:p>
          <a:p>
            <a:pPr lvl="2"/>
            <a:endParaRPr lang="en-US" sz="600" dirty="0" smtClean="0">
              <a:solidFill>
                <a:schemeClr val="accent1"/>
              </a:solidFill>
            </a:endParaRPr>
          </a:p>
          <a:p>
            <a:pPr marL="914400" lvl="2" indent="0">
              <a:buNone/>
            </a:pPr>
            <a:r>
              <a:rPr lang="en-US" sz="600" dirty="0" smtClean="0">
                <a:solidFill>
                  <a:srgbClr val="155C9E"/>
                </a:solidFill>
              </a:rPr>
              <a:t>	</a:t>
            </a:r>
          </a:p>
          <a:p>
            <a:pPr lvl="2"/>
            <a:endParaRPr lang="en-US" sz="600" dirty="0" smtClean="0">
              <a:solidFill>
                <a:srgbClr val="155C9E"/>
              </a:solidFill>
            </a:endParaRPr>
          </a:p>
          <a:p>
            <a:pPr marL="457200" lvl="1" indent="0">
              <a:buNone/>
            </a:pPr>
            <a:endParaRPr lang="en-US" sz="700" dirty="0">
              <a:solidFill>
                <a:schemeClr val="accent1"/>
              </a:solidFill>
              <a:latin typeface="Arial Black" pitchFamily="34" charset="0"/>
            </a:endParaRPr>
          </a:p>
          <a:p>
            <a:endParaRPr lang="en-US" sz="800" dirty="0"/>
          </a:p>
        </p:txBody>
      </p:sp>
      <p:sp>
        <p:nvSpPr>
          <p:cNvPr id="3" name="Title 2"/>
          <p:cNvSpPr>
            <a:spLocks noGrp="1"/>
          </p:cNvSpPr>
          <p:nvPr>
            <p:ph type="title"/>
          </p:nvPr>
        </p:nvSpPr>
        <p:spPr/>
        <p:txBody>
          <a:bodyPr>
            <a:normAutofit fontScale="90000"/>
          </a:bodyPr>
          <a:lstStyle/>
          <a:p>
            <a:r>
              <a:rPr lang="en-US" dirty="0" smtClean="0"/>
              <a:t>~SIP and Cybersecurity </a:t>
            </a:r>
            <a:endParaRPr lang="en-US" dirty="0"/>
          </a:p>
        </p:txBody>
      </p:sp>
      <p:pic>
        <p:nvPicPr>
          <p:cNvPr id="4" name="Picture 3"/>
          <p:cNvPicPr>
            <a:picLocks noChangeAspect="1"/>
          </p:cNvPicPr>
          <p:nvPr/>
        </p:nvPicPr>
        <p:blipFill>
          <a:blip r:embed="rId2"/>
          <a:stretch>
            <a:fillRect/>
          </a:stretch>
        </p:blipFill>
        <p:spPr>
          <a:xfrm>
            <a:off x="4953000" y="1905000"/>
            <a:ext cx="4167839" cy="4257909"/>
          </a:xfrm>
          <a:prstGeom prst="rect">
            <a:avLst/>
          </a:prstGeom>
        </p:spPr>
      </p:pic>
    </p:spTree>
    <p:extLst>
      <p:ext uri="{BB962C8B-B14F-4D97-AF65-F5344CB8AC3E}">
        <p14:creationId xmlns:p14="http://schemas.microsoft.com/office/powerpoint/2010/main" val="1717686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Cybersecurity-Why are we concerned?</a:t>
            </a:r>
            <a:endParaRPr lang="en-US" dirty="0"/>
          </a:p>
        </p:txBody>
      </p:sp>
      <p:sp>
        <p:nvSpPr>
          <p:cNvPr id="5" name="Content Placeholder 4"/>
          <p:cNvSpPr>
            <a:spLocks noGrp="1"/>
          </p:cNvSpPr>
          <p:nvPr>
            <p:ph idx="1"/>
          </p:nvPr>
        </p:nvSpPr>
        <p:spPr>
          <a:xfrm>
            <a:off x="457200" y="1600200"/>
            <a:ext cx="3654080" cy="4525963"/>
          </a:xfrm>
        </p:spPr>
        <p:txBody>
          <a:bodyPr>
            <a:normAutofit fontScale="92500" lnSpcReduction="20000"/>
          </a:bodyPr>
          <a:lstStyle/>
          <a:p>
            <a:r>
              <a:rPr lang="en-US" dirty="0" smtClean="0">
                <a:solidFill>
                  <a:srgbClr val="0070C0"/>
                </a:solidFill>
              </a:rPr>
              <a:t>“Ransomware attacks on the computer systems of governments, enterprises, and individuals exceeded $1 billion during 2016.”</a:t>
            </a:r>
          </a:p>
          <a:p>
            <a:pPr lvl="1"/>
            <a:r>
              <a:rPr lang="en-US" dirty="0" smtClean="0">
                <a:solidFill>
                  <a:srgbClr val="0070C0"/>
                </a:solidFill>
              </a:rPr>
              <a:t>MN Judicial Branch website was down for 10 days due to a cyber attack.</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8989" y="1905000"/>
            <a:ext cx="4674286" cy="3751262"/>
          </a:xfrm>
          <a:prstGeom prst="rect">
            <a:avLst/>
          </a:prstGeom>
        </p:spPr>
      </p:pic>
    </p:spTree>
    <p:extLst>
      <p:ext uri="{BB962C8B-B14F-4D97-AF65-F5344CB8AC3E}">
        <p14:creationId xmlns:p14="http://schemas.microsoft.com/office/powerpoint/2010/main" val="25955929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678363"/>
          </a:xfrm>
        </p:spPr>
        <p:txBody>
          <a:bodyPr>
            <a:normAutofit fontScale="92500" lnSpcReduction="20000"/>
          </a:bodyPr>
          <a:lstStyle/>
          <a:p>
            <a:pPr lvl="1">
              <a:buFont typeface="Arial" panose="020B0604020202020204" pitchFamily="34" charset="0"/>
              <a:buChar char="•"/>
            </a:pPr>
            <a:r>
              <a:rPr lang="en-US" b="1" dirty="0" smtClean="0">
                <a:solidFill>
                  <a:srgbClr val="FF0000"/>
                </a:solidFill>
              </a:rPr>
              <a:t>Today</a:t>
            </a:r>
            <a:r>
              <a:rPr lang="en-US" b="1" dirty="0" smtClean="0">
                <a:solidFill>
                  <a:schemeClr val="tx2"/>
                </a:solidFill>
              </a:rPr>
              <a:t> the PSAP is the broker between the problem and the solution</a:t>
            </a:r>
          </a:p>
          <a:p>
            <a:pPr lvl="2"/>
            <a:r>
              <a:rPr lang="en-US" dirty="0" smtClean="0">
                <a:solidFill>
                  <a:schemeClr val="tx2"/>
                </a:solidFill>
              </a:rPr>
              <a:t>Caller dials 9-1-1 and verbalizes the problem </a:t>
            </a:r>
          </a:p>
          <a:p>
            <a:pPr lvl="2"/>
            <a:r>
              <a:rPr lang="en-US" dirty="0" smtClean="0">
                <a:solidFill>
                  <a:schemeClr val="tx2"/>
                </a:solidFill>
              </a:rPr>
              <a:t>Call taker/Dispatcher sends help to solve the problem</a:t>
            </a:r>
          </a:p>
          <a:p>
            <a:pPr lvl="1">
              <a:buFont typeface="Arial" panose="020B0604020202020204" pitchFamily="34" charset="0"/>
              <a:buChar char="•"/>
            </a:pPr>
            <a:r>
              <a:rPr lang="en-US" b="1" dirty="0" smtClean="0">
                <a:solidFill>
                  <a:srgbClr val="FF0000"/>
                </a:solidFill>
              </a:rPr>
              <a:t>Tomorrow</a:t>
            </a:r>
            <a:r>
              <a:rPr lang="en-US" b="1" dirty="0" smtClean="0">
                <a:solidFill>
                  <a:schemeClr val="tx2"/>
                </a:solidFill>
              </a:rPr>
              <a:t> </a:t>
            </a:r>
            <a:r>
              <a:rPr lang="en-US" b="1" dirty="0">
                <a:solidFill>
                  <a:schemeClr val="tx2"/>
                </a:solidFill>
              </a:rPr>
              <a:t>the PSAP will receive much more data about an incident much </a:t>
            </a:r>
            <a:r>
              <a:rPr lang="en-US" b="1" dirty="0" smtClean="0">
                <a:solidFill>
                  <a:schemeClr val="tx2"/>
                </a:solidFill>
              </a:rPr>
              <a:t>sooner both from the public and from emergency </a:t>
            </a:r>
            <a:r>
              <a:rPr lang="en-US" b="1" smtClean="0">
                <a:solidFill>
                  <a:schemeClr val="tx2"/>
                </a:solidFill>
              </a:rPr>
              <a:t>responders in the field</a:t>
            </a:r>
            <a:endParaRPr lang="en-US" b="1" dirty="0" smtClean="0">
              <a:solidFill>
                <a:schemeClr val="tx2"/>
              </a:solidFill>
            </a:endParaRPr>
          </a:p>
          <a:p>
            <a:pPr lvl="2"/>
            <a:r>
              <a:rPr lang="en-US" dirty="0" smtClean="0">
                <a:solidFill>
                  <a:schemeClr val="tx2"/>
                </a:solidFill>
              </a:rPr>
              <a:t>Caller sends photos/videos</a:t>
            </a:r>
          </a:p>
          <a:p>
            <a:pPr lvl="2"/>
            <a:r>
              <a:rPr lang="en-US" dirty="0" smtClean="0">
                <a:solidFill>
                  <a:schemeClr val="tx2"/>
                </a:solidFill>
              </a:rPr>
              <a:t>A vehicle sensor delivers telemetry (</a:t>
            </a:r>
            <a:r>
              <a:rPr lang="en-US" dirty="0" err="1" smtClean="0">
                <a:solidFill>
                  <a:schemeClr val="tx2"/>
                </a:solidFill>
              </a:rPr>
              <a:t>e.g.OnStar</a:t>
            </a:r>
            <a:r>
              <a:rPr lang="en-US" dirty="0" smtClean="0">
                <a:solidFill>
                  <a:schemeClr val="tx2"/>
                </a:solidFill>
              </a:rPr>
              <a:t>) information about a crash</a:t>
            </a:r>
          </a:p>
          <a:p>
            <a:pPr lvl="2"/>
            <a:r>
              <a:rPr lang="en-US" dirty="0" smtClean="0">
                <a:solidFill>
                  <a:schemeClr val="tx2"/>
                </a:solidFill>
              </a:rPr>
              <a:t>Interfacing with new “wiz bang” applications becoming available </a:t>
            </a:r>
          </a:p>
          <a:p>
            <a:pPr lvl="2"/>
            <a:r>
              <a:rPr lang="en-US" dirty="0" smtClean="0">
                <a:solidFill>
                  <a:schemeClr val="tx2"/>
                </a:solidFill>
              </a:rPr>
              <a:t>The call taker/dispatcher becomes the first part of the investigation</a:t>
            </a:r>
          </a:p>
          <a:p>
            <a:pPr marL="914400" lvl="2" indent="0">
              <a:buNone/>
            </a:pPr>
            <a:endParaRPr lang="en-US" dirty="0" smtClean="0">
              <a:solidFill>
                <a:schemeClr val="tx2"/>
              </a:solidFill>
            </a:endParaRPr>
          </a:p>
          <a:p>
            <a:pPr marL="914400" lvl="2" indent="0">
              <a:buNone/>
            </a:pPr>
            <a:endParaRPr lang="en-US" dirty="0">
              <a:solidFill>
                <a:schemeClr val="tx2"/>
              </a:solidFill>
            </a:endParaRPr>
          </a:p>
          <a:p>
            <a:pPr lvl="1">
              <a:buFont typeface="Arial" panose="020B0604020202020204" pitchFamily="34" charset="0"/>
              <a:buChar char="•"/>
            </a:pPr>
            <a:endParaRPr lang="en-US" b="1" dirty="0" smtClean="0">
              <a:solidFill>
                <a:schemeClr val="tx2"/>
              </a:solidFill>
            </a:endParaRPr>
          </a:p>
          <a:p>
            <a:pPr lvl="2"/>
            <a:endParaRPr lang="en-US" dirty="0" smtClean="0">
              <a:solidFill>
                <a:schemeClr val="tx2"/>
              </a:solidFill>
            </a:endParaRPr>
          </a:p>
          <a:p>
            <a:pPr lvl="2"/>
            <a:endParaRPr lang="en-US" dirty="0" smtClean="0">
              <a:solidFill>
                <a:schemeClr val="tx2"/>
              </a:solidFill>
            </a:endParaRPr>
          </a:p>
          <a:p>
            <a:pPr marL="914400" lvl="2" indent="0">
              <a:buNone/>
            </a:pPr>
            <a:endParaRPr lang="en-US" b="1" dirty="0">
              <a:solidFill>
                <a:schemeClr val="tx2"/>
              </a:solidFill>
            </a:endParaRPr>
          </a:p>
        </p:txBody>
      </p:sp>
      <p:sp>
        <p:nvSpPr>
          <p:cNvPr id="3" name="Title 2"/>
          <p:cNvSpPr>
            <a:spLocks noGrp="1"/>
          </p:cNvSpPr>
          <p:nvPr>
            <p:ph type="title"/>
          </p:nvPr>
        </p:nvSpPr>
        <p:spPr/>
        <p:txBody>
          <a:bodyPr>
            <a:normAutofit fontScale="90000"/>
          </a:bodyPr>
          <a:lstStyle/>
          <a:p>
            <a:r>
              <a:rPr lang="en-US" dirty="0" smtClean="0"/>
              <a:t>~</a:t>
            </a:r>
            <a:r>
              <a:rPr lang="en-US" sz="4900" dirty="0" smtClean="0"/>
              <a:t>Public Safety Broadband</a:t>
            </a:r>
            <a:endParaRPr lang="en-US" sz="4900" dirty="0"/>
          </a:p>
        </p:txBody>
      </p:sp>
    </p:spTree>
    <p:extLst>
      <p:ext uri="{BB962C8B-B14F-4D97-AF65-F5344CB8AC3E}">
        <p14:creationId xmlns:p14="http://schemas.microsoft.com/office/powerpoint/2010/main" val="199888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sz="4400" dirty="0" smtClean="0">
                <a:solidFill>
                  <a:srgbClr val="1F497D"/>
                </a:solidFill>
              </a:rPr>
              <a:t>Focus:  </a:t>
            </a:r>
          </a:p>
          <a:p>
            <a:pPr lvl="1"/>
            <a:r>
              <a:rPr lang="en-US" sz="4400" dirty="0" smtClean="0">
                <a:solidFill>
                  <a:srgbClr val="1F497D"/>
                </a:solidFill>
              </a:rPr>
              <a:t>Interoperability between Networks</a:t>
            </a:r>
          </a:p>
          <a:p>
            <a:pPr lvl="1"/>
            <a:r>
              <a:rPr lang="en-US" sz="4400" dirty="0" smtClean="0">
                <a:solidFill>
                  <a:srgbClr val="1F497D"/>
                </a:solidFill>
              </a:rPr>
              <a:t>Convergence of Networks</a:t>
            </a:r>
          </a:p>
          <a:p>
            <a:endParaRPr lang="en-US" dirty="0">
              <a:solidFill>
                <a:srgbClr val="1F497D"/>
              </a:solidFill>
            </a:endParaRPr>
          </a:p>
        </p:txBody>
      </p:sp>
      <p:sp>
        <p:nvSpPr>
          <p:cNvPr id="3" name="Title 2"/>
          <p:cNvSpPr>
            <a:spLocks noGrp="1"/>
          </p:cNvSpPr>
          <p:nvPr>
            <p:ph type="title"/>
          </p:nvPr>
        </p:nvSpPr>
        <p:spPr/>
        <p:txBody>
          <a:bodyPr>
            <a:normAutofit fontScale="90000"/>
          </a:bodyPr>
          <a:lstStyle/>
          <a:p>
            <a:r>
              <a:rPr lang="en-US" dirty="0" smtClean="0"/>
              <a:t>ECN Division Overview</a:t>
            </a:r>
            <a:endParaRPr lang="en-US" dirty="0"/>
          </a:p>
        </p:txBody>
      </p:sp>
    </p:spTree>
    <p:extLst>
      <p:ext uri="{BB962C8B-B14F-4D97-AF65-F5344CB8AC3E}">
        <p14:creationId xmlns:p14="http://schemas.microsoft.com/office/powerpoint/2010/main" val="18387408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~Apps</a:t>
            </a:r>
            <a:endParaRPr lang="en-US" dirty="0"/>
          </a:p>
        </p:txBody>
      </p:sp>
      <p:pic>
        <p:nvPicPr>
          <p:cNvPr id="5" name="Content Placeholder 4"/>
          <p:cNvPicPr>
            <a:picLocks noGrp="1" noChangeAspect="1"/>
          </p:cNvPicPr>
          <p:nvPr>
            <p:ph idx="1"/>
          </p:nvPr>
        </p:nvPicPr>
        <p:blipFill>
          <a:blip r:embed="rId3"/>
          <a:stretch>
            <a:fillRect/>
          </a:stretch>
        </p:blipFill>
        <p:spPr>
          <a:xfrm>
            <a:off x="3810000" y="5181600"/>
            <a:ext cx="5114925" cy="895350"/>
          </a:xfrm>
          <a:prstGeom prst="rect">
            <a:avLst/>
          </a:prstGeom>
        </p:spPr>
      </p:pic>
      <p:pic>
        <p:nvPicPr>
          <p:cNvPr id="6" name="Picture 5"/>
          <p:cNvPicPr>
            <a:picLocks noChangeAspect="1"/>
          </p:cNvPicPr>
          <p:nvPr/>
        </p:nvPicPr>
        <p:blipFill>
          <a:blip r:embed="rId4"/>
          <a:stretch>
            <a:fillRect/>
          </a:stretch>
        </p:blipFill>
        <p:spPr>
          <a:xfrm>
            <a:off x="228780" y="1608720"/>
            <a:ext cx="5057775" cy="866775"/>
          </a:xfrm>
          <a:prstGeom prst="rect">
            <a:avLst/>
          </a:prstGeom>
        </p:spPr>
      </p:pic>
      <p:pic>
        <p:nvPicPr>
          <p:cNvPr id="7" name="Picture 6"/>
          <p:cNvPicPr>
            <a:picLocks noChangeAspect="1"/>
          </p:cNvPicPr>
          <p:nvPr/>
        </p:nvPicPr>
        <p:blipFill>
          <a:blip r:embed="rId5"/>
          <a:stretch>
            <a:fillRect/>
          </a:stretch>
        </p:blipFill>
        <p:spPr>
          <a:xfrm rot="1743084">
            <a:off x="1855520" y="2464743"/>
            <a:ext cx="5791200" cy="2552054"/>
          </a:xfrm>
          <a:prstGeom prst="rect">
            <a:avLst/>
          </a:prstGeom>
        </p:spPr>
      </p:pic>
      <p:pic>
        <p:nvPicPr>
          <p:cNvPr id="8" name="Picture 10" descr="ELERTS See S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595563"/>
            <a:ext cx="1323975" cy="13239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OS - Stay Saf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7715" y="1708945"/>
            <a:ext cx="1060448" cy="10604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See Se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4486" y="4581524"/>
            <a:ext cx="1047750" cy="10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23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anim calcmode="lin" valueType="num">
                                      <p:cBhvr>
                                        <p:cTn id="30" dur="2000" fill="hold"/>
                                        <p:tgtEl>
                                          <p:spTgt spid="7"/>
                                        </p:tgtEl>
                                        <p:attrNameLst>
                                          <p:attrName>ppt_w</p:attrName>
                                        </p:attrNameLst>
                                      </p:cBhvr>
                                      <p:tavLst>
                                        <p:tav tm="0" fmla="#ppt_w*sin(2.5*pi*$)">
                                          <p:val>
                                            <p:fltVal val="0"/>
                                          </p:val>
                                        </p:tav>
                                        <p:tav tm="100000">
                                          <p:val>
                                            <p:fltVal val="1"/>
                                          </p:val>
                                        </p:tav>
                                      </p:tavLst>
                                    </p:anim>
                                    <p:anim calcmode="lin" valueType="num">
                                      <p:cBhvr>
                                        <p:cTn id="31"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1000" fill="hold"/>
                                        <p:tgtEl>
                                          <p:spTgt spid="9"/>
                                        </p:tgtEl>
                                        <p:attrNameLst>
                                          <p:attrName>ppt_w</p:attrName>
                                        </p:attrNameLst>
                                      </p:cBhvr>
                                      <p:tavLst>
                                        <p:tav tm="0">
                                          <p:val>
                                            <p:fltVal val="0"/>
                                          </p:val>
                                        </p:tav>
                                        <p:tav tm="100000">
                                          <p:val>
                                            <p:strVal val="#ppt_w"/>
                                          </p:val>
                                        </p:tav>
                                      </p:tavLst>
                                    </p:anim>
                                    <p:anim calcmode="lin" valueType="num">
                                      <p:cBhvr>
                                        <p:cTn id="45" dur="1000" fill="hold"/>
                                        <p:tgtEl>
                                          <p:spTgt spid="9"/>
                                        </p:tgtEl>
                                        <p:attrNameLst>
                                          <p:attrName>ppt_h</p:attrName>
                                        </p:attrNameLst>
                                      </p:cBhvr>
                                      <p:tavLst>
                                        <p:tav tm="0">
                                          <p:val>
                                            <p:fltVal val="0"/>
                                          </p:val>
                                        </p:tav>
                                        <p:tav tm="100000">
                                          <p:val>
                                            <p:strVal val="#ppt_h"/>
                                          </p:val>
                                        </p:tav>
                                      </p:tavLst>
                                    </p:anim>
                                    <p:anim calcmode="lin" valueType="num">
                                      <p:cBhvr>
                                        <p:cTn id="46" dur="1000" fill="hold"/>
                                        <p:tgtEl>
                                          <p:spTgt spid="9"/>
                                        </p:tgtEl>
                                        <p:attrNameLst>
                                          <p:attrName>style.rotation</p:attrName>
                                        </p:attrNameLst>
                                      </p:cBhvr>
                                      <p:tavLst>
                                        <p:tav tm="0">
                                          <p:val>
                                            <p:fltVal val="90"/>
                                          </p:val>
                                        </p:tav>
                                        <p:tav tm="100000">
                                          <p:val>
                                            <p:fltVal val="0"/>
                                          </p:val>
                                        </p:tav>
                                      </p:tavLst>
                                    </p:anim>
                                    <p:animEffect transition="in" filter="fade">
                                      <p:cBhvr>
                                        <p:cTn id="47" dur="1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ppt_w</p:attrName>
                                        </p:attrNameLst>
                                      </p:cBhvr>
                                      <p:tavLst>
                                        <p:tav tm="0">
                                          <p:val>
                                            <p:fltVal val="0"/>
                                          </p:val>
                                        </p:tav>
                                        <p:tav tm="100000">
                                          <p:val>
                                            <p:strVal val="#ppt_w"/>
                                          </p:val>
                                        </p:tav>
                                      </p:tavLst>
                                    </p:anim>
                                    <p:anim calcmode="lin" valueType="num">
                                      <p:cBhvr>
                                        <p:cTn id="53" dur="1000" fill="hold"/>
                                        <p:tgtEl>
                                          <p:spTgt spid="10"/>
                                        </p:tgtEl>
                                        <p:attrNameLst>
                                          <p:attrName>ppt_h</p:attrName>
                                        </p:attrNameLst>
                                      </p:cBhvr>
                                      <p:tavLst>
                                        <p:tav tm="0">
                                          <p:val>
                                            <p:fltVal val="0"/>
                                          </p:val>
                                        </p:tav>
                                        <p:tav tm="100000">
                                          <p:val>
                                            <p:strVal val="#ppt_h"/>
                                          </p:val>
                                        </p:tav>
                                      </p:tavLst>
                                    </p:anim>
                                    <p:anim calcmode="lin" valueType="num">
                                      <p:cBhvr>
                                        <p:cTn id="54" dur="1000" fill="hold"/>
                                        <p:tgtEl>
                                          <p:spTgt spid="10"/>
                                        </p:tgtEl>
                                        <p:attrNameLst>
                                          <p:attrName>style.rotation</p:attrName>
                                        </p:attrNameLst>
                                      </p:cBhvr>
                                      <p:tavLst>
                                        <p:tav tm="0">
                                          <p:val>
                                            <p:fltVal val="90"/>
                                          </p:val>
                                        </p:tav>
                                        <p:tav tm="100000">
                                          <p:val>
                                            <p:fltVal val="0"/>
                                          </p:val>
                                        </p:tav>
                                      </p:tavLst>
                                    </p:anim>
                                    <p:animEffect transition="in" filter="fade">
                                      <p:cBhvr>
                                        <p:cTn id="5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0" y="274638"/>
            <a:ext cx="6731105" cy="1143000"/>
          </a:xfrm>
        </p:spPr>
        <p:txBody>
          <a:bodyPr>
            <a:normAutofit fontScale="90000"/>
          </a:bodyPr>
          <a:lstStyle/>
          <a:p>
            <a:r>
              <a:rPr lang="en-US" dirty="0" smtClean="0"/>
              <a:t>History of Telecommunications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447800"/>
            <a:ext cx="4139534" cy="4800601"/>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9920" y="3930933"/>
            <a:ext cx="1788480" cy="231746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9921" y="1448811"/>
            <a:ext cx="4226880" cy="28108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0354" y="4343400"/>
            <a:ext cx="2438401" cy="1828801"/>
          </a:xfrm>
          <a:prstGeom prst="rect">
            <a:avLst/>
          </a:prstGeom>
        </p:spPr>
      </p:pic>
    </p:spTree>
    <p:extLst>
      <p:ext uri="{BB962C8B-B14F-4D97-AF65-F5344CB8AC3E}">
        <p14:creationId xmlns:p14="http://schemas.microsoft.com/office/powerpoint/2010/main" val="224777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What is FirstNet?</a:t>
            </a:r>
            <a:endParaRPr lang="en-US" dirty="0"/>
          </a:p>
        </p:txBody>
      </p:sp>
      <p:pic>
        <p:nvPicPr>
          <p:cNvPr id="4" name="Content Placeholder 4"/>
          <p:cNvPicPr>
            <a:picLocks noChangeAspect="1"/>
          </p:cNvPicPr>
          <p:nvPr/>
        </p:nvPicPr>
        <p:blipFill>
          <a:blip r:embed="rId2"/>
          <a:stretch>
            <a:fillRect/>
          </a:stretch>
        </p:blipFill>
        <p:spPr>
          <a:xfrm>
            <a:off x="457200" y="1600200"/>
            <a:ext cx="8229600" cy="3840480"/>
          </a:xfrm>
          <a:prstGeom prst="rect">
            <a:avLst/>
          </a:prstGeom>
        </p:spPr>
      </p:pic>
    </p:spTree>
    <p:extLst>
      <p:ext uri="{BB962C8B-B14F-4D97-AF65-F5344CB8AC3E}">
        <p14:creationId xmlns:p14="http://schemas.microsoft.com/office/powerpoint/2010/main" val="1366718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do we need it?</a:t>
            </a:r>
            <a:endParaRPr lang="en-US"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219200" y="1506031"/>
            <a:ext cx="5623560" cy="4516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994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Why is it better than Commercial Service?</a:t>
            </a:r>
            <a:endParaRPr lang="en-US" dirty="0"/>
          </a:p>
        </p:txBody>
      </p:sp>
      <p:pic>
        <p:nvPicPr>
          <p:cNvPr id="4" name="Picture 14" descr="http://02varvara.files.wordpress.com/2012/09/00-0b-9-11-remembered-world-trade-center-12-09-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0420" y="1600200"/>
            <a:ext cx="2044148" cy="235077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yarnell-hill-firefighters-memorial.jpeg"/>
          <p:cNvPicPr>
            <a:picLocks noChangeAspect="1"/>
          </p:cNvPicPr>
          <p:nvPr/>
        </p:nvPicPr>
        <p:blipFill>
          <a:blip r:embed="rId3" cstate="print"/>
          <a:srcRect l="8333" t="12222"/>
          <a:stretch>
            <a:fillRect/>
          </a:stretch>
        </p:blipFill>
        <p:spPr>
          <a:xfrm>
            <a:off x="497536" y="3954018"/>
            <a:ext cx="3083621" cy="2214600"/>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2" descr="http://ww1.hdnux.com/photos/21/66/13/4678336/3/628x4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6819" y="3950970"/>
            <a:ext cx="3321962" cy="220582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914400" y="1531846"/>
            <a:ext cx="4572000" cy="2419124"/>
          </a:xfrm>
          <a:prstGeom prst="rect">
            <a:avLst/>
          </a:prstGeom>
        </p:spPr>
        <p:txBody>
          <a:bodyPr>
            <a:spAutoFit/>
          </a:bodyPr>
          <a:lstStyle/>
          <a:p>
            <a:pPr marL="342900" lvl="0" indent="-342900">
              <a:spcBef>
                <a:spcPct val="20000"/>
              </a:spcBef>
              <a:buFont typeface="Arial" panose="020B0604020202020204" pitchFamily="34" charset="0"/>
              <a:buChar char="•"/>
            </a:pPr>
            <a:r>
              <a:rPr lang="en-US" dirty="0" smtClean="0">
                <a:solidFill>
                  <a:prstClr val="black"/>
                </a:solidFill>
              </a:rPr>
              <a:t>Carrier </a:t>
            </a:r>
            <a:r>
              <a:rPr lang="en-US" dirty="0">
                <a:solidFill>
                  <a:prstClr val="black"/>
                </a:solidFill>
              </a:rPr>
              <a:t>networks are often overwhelmed with commercial traffic during emergency events</a:t>
            </a:r>
          </a:p>
          <a:p>
            <a:pPr marL="342900" lvl="0" indent="-342900">
              <a:spcBef>
                <a:spcPct val="20000"/>
              </a:spcBef>
              <a:buFont typeface="Arial" panose="020B0604020202020204" pitchFamily="34" charset="0"/>
              <a:buChar char="•"/>
            </a:pPr>
            <a:r>
              <a:rPr lang="en-US" dirty="0">
                <a:solidFill>
                  <a:prstClr val="black"/>
                </a:solidFill>
              </a:rPr>
              <a:t>Public safety does not want to preempt public </a:t>
            </a:r>
            <a:r>
              <a:rPr lang="en-US" dirty="0" smtClean="0">
                <a:solidFill>
                  <a:prstClr val="black"/>
                </a:solidFill>
              </a:rPr>
              <a:t>communication</a:t>
            </a:r>
          </a:p>
          <a:p>
            <a:pPr marL="342900" lvl="0" indent="-342900">
              <a:spcBef>
                <a:spcPct val="20000"/>
              </a:spcBef>
              <a:buFont typeface="Arial" panose="020B0604020202020204" pitchFamily="34" charset="0"/>
              <a:buChar char="•"/>
            </a:pPr>
            <a:r>
              <a:rPr lang="en-US" b="1" i="1" dirty="0" smtClean="0">
                <a:solidFill>
                  <a:schemeClr val="tx2"/>
                </a:solidFill>
              </a:rPr>
              <a:t>Prioritized for pubic safety, designed for public safety, at the request of public safety</a:t>
            </a:r>
            <a:endParaRPr lang="en-US" b="1" i="1" dirty="0">
              <a:solidFill>
                <a:schemeClr val="tx2"/>
              </a:solidFill>
            </a:endParaRPr>
          </a:p>
        </p:txBody>
      </p:sp>
    </p:spTree>
    <p:extLst>
      <p:ext uri="{BB962C8B-B14F-4D97-AF65-F5344CB8AC3E}">
        <p14:creationId xmlns:p14="http://schemas.microsoft.com/office/powerpoint/2010/main" val="1275349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FirstNet Decision Timeline</a:t>
            </a:r>
            <a:endParaRPr lang="en-US" dirty="0"/>
          </a:p>
        </p:txBody>
      </p:sp>
      <p:pic>
        <p:nvPicPr>
          <p:cNvPr id="4" name="Content Placeholder 3"/>
          <p:cNvPicPr>
            <a:picLocks noGrp="1"/>
          </p:cNvPicPr>
          <p:nvPr>
            <p:ph idx="1"/>
          </p:nvPr>
        </p:nvPicPr>
        <p:blipFill>
          <a:blip r:embed="rId2"/>
          <a:stretch>
            <a:fillRect/>
          </a:stretch>
        </p:blipFill>
        <p:spPr>
          <a:xfrm>
            <a:off x="993622" y="1600200"/>
            <a:ext cx="7156756" cy="4525963"/>
          </a:xfrm>
          <a:prstGeom prst="rect">
            <a:avLst/>
          </a:prstGeom>
        </p:spPr>
      </p:pic>
    </p:spTree>
    <p:extLst>
      <p:ext uri="{BB962C8B-B14F-4D97-AF65-F5344CB8AC3E}">
        <p14:creationId xmlns:p14="http://schemas.microsoft.com/office/powerpoint/2010/main" val="3227293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State Plan Delivery</a:t>
            </a:r>
            <a:endParaRPr lang="en-US" dirty="0"/>
          </a:p>
        </p:txBody>
      </p:sp>
      <p:pic>
        <p:nvPicPr>
          <p:cNvPr id="4"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524000"/>
            <a:ext cx="6508571" cy="4456507"/>
          </a:xfrm>
          <a:prstGeom prst="rect">
            <a:avLst/>
          </a:prstGeom>
        </p:spPr>
      </p:pic>
    </p:spTree>
    <p:extLst>
      <p:ext uri="{BB962C8B-B14F-4D97-AF65-F5344CB8AC3E}">
        <p14:creationId xmlns:p14="http://schemas.microsoft.com/office/powerpoint/2010/main" val="100710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Investments in ARMER important until mission-critical voice is available on FirstNet network to keep network secure and up-to-date</a:t>
            </a:r>
          </a:p>
          <a:p>
            <a:r>
              <a:rPr lang="en-US" dirty="0" smtClean="0"/>
              <a:t>FirstNet initially replaces current</a:t>
            </a:r>
          </a:p>
          <a:p>
            <a:r>
              <a:rPr lang="en-US" dirty="0" smtClean="0"/>
              <a:t>Transition devices will be used—push to talk applications on cell phones</a:t>
            </a:r>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ARMER to FirstNet Transition</a:t>
            </a:r>
            <a:endParaRPr lang="en-US" dirty="0"/>
          </a:p>
        </p:txBody>
      </p:sp>
    </p:spTree>
    <p:extLst>
      <p:ext uri="{BB962C8B-B14F-4D97-AF65-F5344CB8AC3E}">
        <p14:creationId xmlns:p14="http://schemas.microsoft.com/office/powerpoint/2010/main" val="225613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IPAWS 	</a:t>
            </a:r>
            <a:endParaRPr lang="en-US" dirty="0"/>
          </a:p>
        </p:txBody>
      </p:sp>
      <p:sp>
        <p:nvSpPr>
          <p:cNvPr id="3" name="Content Placeholder 2"/>
          <p:cNvSpPr>
            <a:spLocks noGrp="1"/>
          </p:cNvSpPr>
          <p:nvPr>
            <p:ph idx="1"/>
          </p:nvPr>
        </p:nvSpPr>
        <p:spPr/>
        <p:txBody>
          <a:bodyPr/>
          <a:lstStyle/>
          <a:p>
            <a:r>
              <a:rPr lang="en-US" b="1" dirty="0" smtClean="0"/>
              <a:t>Emergency Alert and Warning Information </a:t>
            </a:r>
            <a:r>
              <a:rPr lang="en-US" dirty="0" smtClean="0"/>
              <a:t>to the Public.</a:t>
            </a:r>
          </a:p>
          <a:p>
            <a:r>
              <a:rPr lang="en-US" dirty="0" smtClean="0"/>
              <a:t>Designed to </a:t>
            </a:r>
            <a:r>
              <a:rPr lang="en-US" dirty="0"/>
              <a:t>a</a:t>
            </a:r>
            <a:r>
              <a:rPr lang="en-US" dirty="0" smtClean="0"/>
              <a:t>lert all citizens with capable devices in a given area.</a:t>
            </a:r>
          </a:p>
          <a:p>
            <a:pPr lvl="1"/>
            <a:r>
              <a:rPr lang="en-US" dirty="0" smtClean="0"/>
              <a:t>Public Safety related information</a:t>
            </a:r>
          </a:p>
          <a:p>
            <a:pPr lvl="1"/>
            <a:r>
              <a:rPr lang="en-US" dirty="0"/>
              <a:t>Not to inform them of </a:t>
            </a:r>
            <a:r>
              <a:rPr lang="en-US" dirty="0" smtClean="0"/>
              <a:t>non-emergency </a:t>
            </a:r>
            <a:r>
              <a:rPr lang="en-US" dirty="0"/>
              <a:t>items.</a:t>
            </a:r>
          </a:p>
          <a:p>
            <a:pPr lvl="1"/>
            <a:endParaRPr lang="en-US" dirty="0" smtClean="0"/>
          </a:p>
          <a:p>
            <a:endParaRPr lang="en-US" dirty="0"/>
          </a:p>
        </p:txBody>
      </p:sp>
    </p:spTree>
    <p:extLst>
      <p:ext uri="{BB962C8B-B14F-4D97-AF65-F5344CB8AC3E}">
        <p14:creationId xmlns:p14="http://schemas.microsoft.com/office/powerpoint/2010/main" val="10470026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IPAWS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Program </a:t>
            </a:r>
            <a:r>
              <a:rPr lang="en-US" dirty="0"/>
              <a:t>designed to enhance public information and warning capabilities </a:t>
            </a:r>
            <a:r>
              <a:rPr lang="en-US" dirty="0" smtClean="0"/>
              <a:t>for;</a:t>
            </a:r>
          </a:p>
          <a:p>
            <a:pPr lvl="1"/>
            <a:endParaRPr lang="en-US" dirty="0" smtClean="0"/>
          </a:p>
          <a:p>
            <a:pPr lvl="1"/>
            <a:r>
              <a:rPr lang="en-US" u="sng" dirty="0" smtClean="0"/>
              <a:t>The President of the United States </a:t>
            </a:r>
          </a:p>
          <a:p>
            <a:pPr lvl="1"/>
            <a:endParaRPr lang="en-US" dirty="0" smtClean="0"/>
          </a:p>
          <a:p>
            <a:pPr lvl="1"/>
            <a:r>
              <a:rPr lang="en-US" dirty="0" smtClean="0"/>
              <a:t>Federal, </a:t>
            </a:r>
          </a:p>
          <a:p>
            <a:pPr lvl="1"/>
            <a:endParaRPr lang="en-US" dirty="0" smtClean="0"/>
          </a:p>
          <a:p>
            <a:pPr lvl="1"/>
            <a:r>
              <a:rPr lang="en-US" dirty="0" smtClean="0"/>
              <a:t>State, </a:t>
            </a:r>
          </a:p>
          <a:p>
            <a:pPr lvl="1"/>
            <a:endParaRPr lang="en-US" dirty="0" smtClean="0"/>
          </a:p>
          <a:p>
            <a:pPr lvl="1"/>
            <a:r>
              <a:rPr lang="en-US" dirty="0" smtClean="0"/>
              <a:t>Territorial,</a:t>
            </a:r>
          </a:p>
          <a:p>
            <a:pPr lvl="1"/>
            <a:endParaRPr lang="en-US" dirty="0" smtClean="0"/>
          </a:p>
          <a:p>
            <a:pPr lvl="1"/>
            <a:r>
              <a:rPr lang="en-US" dirty="0" smtClean="0"/>
              <a:t>Tribal, and </a:t>
            </a:r>
          </a:p>
          <a:p>
            <a:pPr lvl="1"/>
            <a:endParaRPr lang="en-US" b="1" dirty="0" smtClean="0"/>
          </a:p>
          <a:p>
            <a:pPr lvl="1"/>
            <a:r>
              <a:rPr lang="en-US" b="1" dirty="0" smtClean="0"/>
              <a:t>Local </a:t>
            </a:r>
            <a:r>
              <a:rPr lang="en-US" b="1" dirty="0"/>
              <a:t>jurisdictions</a:t>
            </a:r>
            <a:r>
              <a:rPr lang="en-US" dirty="0"/>
              <a:t>. </a:t>
            </a:r>
            <a:endParaRPr lang="en-US" dirty="0" smtClean="0"/>
          </a:p>
          <a:p>
            <a:endParaRPr lang="en-US" dirty="0" smtClean="0"/>
          </a:p>
        </p:txBody>
      </p:sp>
      <p:pic>
        <p:nvPicPr>
          <p:cNvPr id="4" name="Picture 3"/>
          <p:cNvPicPr>
            <a:picLocks noChangeAspect="1"/>
          </p:cNvPicPr>
          <p:nvPr/>
        </p:nvPicPr>
        <p:blipFill>
          <a:blip r:embed="rId3"/>
          <a:stretch>
            <a:fillRect/>
          </a:stretch>
        </p:blipFill>
        <p:spPr>
          <a:xfrm>
            <a:off x="5105400" y="2362200"/>
            <a:ext cx="646811" cy="646811"/>
          </a:xfrm>
          <a:prstGeom prst="rect">
            <a:avLst/>
          </a:prstGeom>
        </p:spPr>
      </p:pic>
      <p:pic>
        <p:nvPicPr>
          <p:cNvPr id="5" name="Picture 4"/>
          <p:cNvPicPr>
            <a:picLocks noChangeAspect="1"/>
          </p:cNvPicPr>
          <p:nvPr/>
        </p:nvPicPr>
        <p:blipFill>
          <a:blip r:embed="rId4"/>
          <a:stretch>
            <a:fillRect/>
          </a:stretch>
        </p:blipFill>
        <p:spPr>
          <a:xfrm>
            <a:off x="6096000" y="2895600"/>
            <a:ext cx="769634" cy="779987"/>
          </a:xfrm>
          <a:prstGeom prst="rect">
            <a:avLst/>
          </a:prstGeom>
        </p:spPr>
      </p:pic>
      <p:pic>
        <p:nvPicPr>
          <p:cNvPr id="8" name="Picture 7"/>
          <p:cNvPicPr>
            <a:picLocks noChangeAspect="1"/>
          </p:cNvPicPr>
          <p:nvPr/>
        </p:nvPicPr>
        <p:blipFill>
          <a:blip r:embed="rId5"/>
          <a:stretch>
            <a:fillRect/>
          </a:stretch>
        </p:blipFill>
        <p:spPr>
          <a:xfrm>
            <a:off x="7182557" y="3547301"/>
            <a:ext cx="631760" cy="631760"/>
          </a:xfrm>
          <a:prstGeom prst="rect">
            <a:avLst/>
          </a:prstGeom>
        </p:spPr>
      </p:pic>
    </p:spTree>
    <p:extLst>
      <p:ext uri="{BB962C8B-B14F-4D97-AF65-F5344CB8AC3E}">
        <p14:creationId xmlns:p14="http://schemas.microsoft.com/office/powerpoint/2010/main" val="390612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~Funding </a:t>
            </a:r>
            <a:endParaRPr lang="en-US" dirty="0"/>
          </a:p>
        </p:txBody>
      </p:sp>
      <p:sp>
        <p:nvSpPr>
          <p:cNvPr id="5" name="Content Placeholder 4"/>
          <p:cNvSpPr>
            <a:spLocks noGrp="1"/>
          </p:cNvSpPr>
          <p:nvPr>
            <p:ph idx="1"/>
          </p:nvPr>
        </p:nvSpPr>
        <p:spPr/>
        <p:txBody>
          <a:bodyPr>
            <a:normAutofit/>
          </a:bodyPr>
          <a:lstStyle/>
          <a:p>
            <a:r>
              <a:rPr lang="en-US" dirty="0" smtClean="0">
                <a:solidFill>
                  <a:srgbClr val="1F497D"/>
                </a:solidFill>
              </a:rPr>
              <a:t>ECN Division funded exclusively from fees collected from subscriber fees</a:t>
            </a:r>
          </a:p>
          <a:p>
            <a:pPr lvl="1"/>
            <a:r>
              <a:rPr lang="en-US" dirty="0" smtClean="0">
                <a:solidFill>
                  <a:srgbClr val="1F497D"/>
                </a:solidFill>
              </a:rPr>
              <a:t>Fee collection and distribution described in MN 403 State Statute</a:t>
            </a:r>
          </a:p>
          <a:p>
            <a:pPr lvl="1"/>
            <a:r>
              <a:rPr lang="en-US" dirty="0" smtClean="0">
                <a:solidFill>
                  <a:srgbClr val="1F497D"/>
                </a:solidFill>
              </a:rPr>
              <a:t>Proposed changes to 403 Statute introduced in 2017 Legislative session</a:t>
            </a:r>
          </a:p>
          <a:p>
            <a:pPr lvl="1"/>
            <a:r>
              <a:rPr lang="en-US" dirty="0" smtClean="0">
                <a:solidFill>
                  <a:srgbClr val="1F497D"/>
                </a:solidFill>
              </a:rPr>
              <a:t>Aimed at ensuring all devices capable of accessing 9-1-1 are treated equally for fee assessment</a:t>
            </a:r>
          </a:p>
          <a:p>
            <a:pPr lvl="1"/>
            <a:r>
              <a:rPr lang="en-US" dirty="0">
                <a:solidFill>
                  <a:srgbClr val="1F497D"/>
                </a:solidFill>
              </a:rPr>
              <a:t>Likely won’t be heard until 2018 session</a:t>
            </a:r>
          </a:p>
          <a:p>
            <a:pPr lvl="1"/>
            <a:endParaRPr lang="en-US" dirty="0">
              <a:solidFill>
                <a:srgbClr val="1F497D"/>
              </a:solidFill>
            </a:endParaRPr>
          </a:p>
        </p:txBody>
      </p:sp>
    </p:spTree>
    <p:extLst>
      <p:ext uri="{BB962C8B-B14F-4D97-AF65-F5344CB8AC3E}">
        <p14:creationId xmlns:p14="http://schemas.microsoft.com/office/powerpoint/2010/main" val="72903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anim calcmode="lin" valueType="num">
                                      <p:cBhvr>
                                        <p:cTn id="1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1000"/>
                                        <p:tgtEl>
                                          <p:spTgt spid="5">
                                            <p:txEl>
                                              <p:pRg st="2" end="2"/>
                                            </p:txEl>
                                          </p:spTgt>
                                        </p:tgtEl>
                                      </p:cBhvr>
                                    </p:animEffect>
                                    <p:anim calcmode="lin" valueType="num">
                                      <p:cBhvr>
                                        <p:cTn id="1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000"/>
                                        <p:tgtEl>
                                          <p:spTgt spid="5">
                                            <p:txEl>
                                              <p:pRg st="4" end="4"/>
                                            </p:txEl>
                                          </p:spTgt>
                                        </p:tgtEl>
                                      </p:cBhvr>
                                    </p:animEffect>
                                    <p:anim calcmode="lin" valueType="num">
                                      <p:cBhvr>
                                        <p:cTn id="3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IPAWS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Activate the Emergency Alert System on participating;</a:t>
            </a:r>
          </a:p>
          <a:p>
            <a:pPr lvl="1"/>
            <a:r>
              <a:rPr lang="en-US" dirty="0" smtClean="0"/>
              <a:t>Radio</a:t>
            </a:r>
          </a:p>
          <a:p>
            <a:pPr lvl="1"/>
            <a:r>
              <a:rPr lang="en-US" dirty="0" smtClean="0"/>
              <a:t>Television</a:t>
            </a:r>
          </a:p>
          <a:p>
            <a:pPr lvl="1"/>
            <a:r>
              <a:rPr lang="en-US" dirty="0" smtClean="0"/>
              <a:t>Cable </a:t>
            </a:r>
          </a:p>
          <a:p>
            <a:endParaRPr lang="en-US" dirty="0" smtClean="0"/>
          </a:p>
          <a:p>
            <a:r>
              <a:rPr lang="en-US" dirty="0" smtClean="0"/>
              <a:t>Alert (WEA Capable) cell phones in a defined geographic area</a:t>
            </a:r>
          </a:p>
          <a:p>
            <a:pPr lvl="1"/>
            <a:r>
              <a:rPr lang="en-US" dirty="0" smtClean="0"/>
              <a:t>Even when network traffic is congested</a:t>
            </a:r>
          </a:p>
          <a:p>
            <a:pPr lvl="1"/>
            <a:r>
              <a:rPr lang="en-US" dirty="0" smtClean="0"/>
              <a:t>Uses the cellular providers broadcast channel to push out </a:t>
            </a:r>
            <a:r>
              <a:rPr lang="en-US" b="1" dirty="0" smtClean="0"/>
              <a:t>your</a:t>
            </a:r>
            <a:r>
              <a:rPr lang="en-US" dirty="0" smtClean="0"/>
              <a:t> message.</a:t>
            </a:r>
          </a:p>
          <a:p>
            <a:pPr lvl="1"/>
            <a:endParaRPr lang="en-US" dirty="0"/>
          </a:p>
          <a:p>
            <a:r>
              <a:rPr lang="en-US" dirty="0" smtClean="0">
                <a:solidFill>
                  <a:schemeClr val="bg1">
                    <a:lumMod val="65000"/>
                  </a:schemeClr>
                </a:solidFill>
              </a:rPr>
              <a:t>Send a message over NOAA Weather Radio</a:t>
            </a:r>
            <a:endParaRPr lang="en-US" dirty="0">
              <a:solidFill>
                <a:schemeClr val="bg1">
                  <a:lumMod val="65000"/>
                </a:schemeClr>
              </a:solidFill>
            </a:endParaRPr>
          </a:p>
          <a:p>
            <a:endParaRPr lang="en-US" dirty="0"/>
          </a:p>
        </p:txBody>
      </p:sp>
    </p:spTree>
    <p:extLst>
      <p:ext uri="{BB962C8B-B14F-4D97-AF65-F5344CB8AC3E}">
        <p14:creationId xmlns:p14="http://schemas.microsoft.com/office/powerpoint/2010/main" val="1941704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Capabilities</a:t>
            </a:r>
            <a:endParaRPr lang="en-US" dirty="0"/>
          </a:p>
        </p:txBody>
      </p:sp>
      <p:graphicFrame>
        <p:nvGraphicFramePr>
          <p:cNvPr id="4" name="Content Placeholder 3"/>
          <p:cNvGraphicFramePr>
            <a:graphicFrameLocks noGrp="1"/>
          </p:cNvGraphicFramePr>
          <p:nvPr>
            <p:ph idx="1"/>
            <p:extLst/>
          </p:nvPr>
        </p:nvGraphicFramePr>
        <p:xfrm>
          <a:off x="304800" y="1620762"/>
          <a:ext cx="7886700" cy="4380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191500" y="2133600"/>
            <a:ext cx="761071" cy="3127779"/>
          </a:xfrm>
          <a:prstGeom prst="rect">
            <a:avLst/>
          </a:prstGeom>
          <a:noFill/>
        </p:spPr>
        <p:txBody>
          <a:bodyPr wrap="square" rtlCol="0">
            <a:spAutoFit/>
          </a:bodyPr>
          <a:lstStyle/>
          <a:p>
            <a:endParaRPr lang="en-US" sz="825" dirty="0"/>
          </a:p>
          <a:p>
            <a:r>
              <a:rPr lang="en-US" sz="1350" dirty="0"/>
              <a:t> </a:t>
            </a:r>
            <a:r>
              <a:rPr lang="en-US" sz="1350" dirty="0" smtClean="0"/>
              <a:t>&lt; </a:t>
            </a:r>
            <a:r>
              <a:rPr lang="en-US" sz="1350" dirty="0"/>
              <a:t>55 %</a:t>
            </a:r>
          </a:p>
          <a:p>
            <a:endParaRPr lang="en-US" sz="1350" dirty="0"/>
          </a:p>
          <a:p>
            <a:endParaRPr lang="en-US" sz="1350" dirty="0"/>
          </a:p>
          <a:p>
            <a:endParaRPr lang="en-US" sz="1350" dirty="0"/>
          </a:p>
          <a:p>
            <a:pPr marL="257175" indent="-257175">
              <a:buAutoNum type="arabicPlain" startAt="10"/>
            </a:pPr>
            <a:r>
              <a:rPr lang="en-US" sz="1350" dirty="0"/>
              <a:t>%</a:t>
            </a:r>
          </a:p>
          <a:p>
            <a:pPr marL="257175" indent="-257175">
              <a:buAutoNum type="arabicPlain" startAt="10"/>
            </a:pPr>
            <a:endParaRPr lang="en-US" sz="1350" dirty="0"/>
          </a:p>
          <a:p>
            <a:pPr marL="257175" indent="-257175">
              <a:buAutoNum type="arabicPlain" startAt="10"/>
            </a:pPr>
            <a:endParaRPr lang="en-US" sz="1350" dirty="0"/>
          </a:p>
          <a:p>
            <a:pPr marL="257175" indent="-257175">
              <a:buAutoNum type="arabicPlain" startAt="10"/>
            </a:pPr>
            <a:endParaRPr lang="en-US" sz="1350" dirty="0"/>
          </a:p>
          <a:p>
            <a:r>
              <a:rPr lang="en-US" sz="1350" dirty="0"/>
              <a:t>5 – 10 %</a:t>
            </a:r>
          </a:p>
          <a:p>
            <a:endParaRPr lang="en-US" sz="1350" dirty="0"/>
          </a:p>
          <a:p>
            <a:endParaRPr lang="en-US" sz="1350" dirty="0"/>
          </a:p>
          <a:p>
            <a:r>
              <a:rPr lang="en-US" sz="1350" dirty="0"/>
              <a:t>&gt;</a:t>
            </a:r>
            <a:r>
              <a:rPr lang="en-US" sz="1350" dirty="0" smtClean="0"/>
              <a:t> </a:t>
            </a:r>
            <a:r>
              <a:rPr lang="en-US" sz="1350" dirty="0"/>
              <a:t>85 %</a:t>
            </a:r>
          </a:p>
          <a:p>
            <a:endParaRPr lang="en-US" sz="1350" dirty="0"/>
          </a:p>
        </p:txBody>
      </p:sp>
    </p:spTree>
    <p:extLst>
      <p:ext uri="{BB962C8B-B14F-4D97-AF65-F5344CB8AC3E}">
        <p14:creationId xmlns:p14="http://schemas.microsoft.com/office/powerpoint/2010/main" val="1692276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Moving to ARMER- 2011</a:t>
            </a:r>
          </a:p>
          <a:p>
            <a:r>
              <a:rPr lang="en-US" dirty="0" smtClean="0"/>
              <a:t>Increased interoperability</a:t>
            </a:r>
          </a:p>
          <a:p>
            <a:r>
              <a:rPr lang="en-US" dirty="0" smtClean="0"/>
              <a:t>Got rid of old equipment that was so old it could not be fixed</a:t>
            </a:r>
          </a:p>
          <a:p>
            <a:r>
              <a:rPr lang="en-US" dirty="0" smtClean="0"/>
              <a:t>Long term solution to state wide needs for public safety communications needs</a:t>
            </a:r>
          </a:p>
          <a:p>
            <a:endParaRPr lang="en-US" dirty="0"/>
          </a:p>
        </p:txBody>
      </p:sp>
      <p:sp>
        <p:nvSpPr>
          <p:cNvPr id="3" name="Title 2"/>
          <p:cNvSpPr>
            <a:spLocks noGrp="1"/>
          </p:cNvSpPr>
          <p:nvPr>
            <p:ph type="title"/>
          </p:nvPr>
        </p:nvSpPr>
        <p:spPr/>
        <p:txBody>
          <a:bodyPr>
            <a:normAutofit fontScale="90000"/>
          </a:bodyPr>
          <a:lstStyle/>
          <a:p>
            <a:r>
              <a:rPr lang="en-US" dirty="0" smtClean="0"/>
              <a:t>Isanti county Sheriff’s Office	</a:t>
            </a:r>
            <a:endParaRPr lang="en-US" dirty="0"/>
          </a:p>
        </p:txBody>
      </p:sp>
    </p:spTree>
    <p:extLst>
      <p:ext uri="{BB962C8B-B14F-4D97-AF65-F5344CB8AC3E}">
        <p14:creationId xmlns:p14="http://schemas.microsoft.com/office/powerpoint/2010/main" val="30137246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Move to NG 9-1-1</a:t>
            </a:r>
            <a:endParaRPr lang="en-US" dirty="0"/>
          </a:p>
          <a:p>
            <a:r>
              <a:rPr lang="en-US" dirty="0" smtClean="0"/>
              <a:t>Costs, Grants: E9-1-1 and local levy dollars</a:t>
            </a:r>
          </a:p>
          <a:p>
            <a:r>
              <a:rPr lang="en-US" dirty="0" smtClean="0"/>
              <a:t>Able to communicate with various data devices</a:t>
            </a:r>
          </a:p>
          <a:p>
            <a:r>
              <a:rPr lang="en-US" dirty="0" smtClean="0"/>
              <a:t>Able to get 911 calls that are actually for our jurisdiction and no added time needed to transfer 911 calls that are from other areas</a:t>
            </a:r>
          </a:p>
          <a:p>
            <a:r>
              <a:rPr lang="en-US" i="1" dirty="0" smtClean="0">
                <a:solidFill>
                  <a:srgbClr val="FF0000"/>
                </a:solidFill>
              </a:rPr>
              <a:t>Future ability to transfer more data, voice/text and video</a:t>
            </a:r>
          </a:p>
        </p:txBody>
      </p:sp>
      <p:sp>
        <p:nvSpPr>
          <p:cNvPr id="3" name="Title 2"/>
          <p:cNvSpPr>
            <a:spLocks noGrp="1"/>
          </p:cNvSpPr>
          <p:nvPr>
            <p:ph type="title"/>
          </p:nvPr>
        </p:nvSpPr>
        <p:spPr/>
        <p:txBody>
          <a:bodyPr>
            <a:normAutofit fontScale="90000"/>
          </a:bodyPr>
          <a:lstStyle/>
          <a:p>
            <a:r>
              <a:rPr lang="en-US" dirty="0" smtClean="0"/>
              <a:t>Isanti County Sheriff’s Office</a:t>
            </a:r>
            <a:endParaRPr lang="en-US" dirty="0"/>
          </a:p>
        </p:txBody>
      </p:sp>
    </p:spTree>
    <p:extLst>
      <p:ext uri="{BB962C8B-B14F-4D97-AF65-F5344CB8AC3E}">
        <p14:creationId xmlns:p14="http://schemas.microsoft.com/office/powerpoint/2010/main" val="3668808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Examples</a:t>
            </a:r>
          </a:p>
          <a:p>
            <a:r>
              <a:rPr lang="en-US" dirty="0" smtClean="0"/>
              <a:t>NG911- Phase II call’s  </a:t>
            </a:r>
          </a:p>
          <a:p>
            <a:r>
              <a:rPr lang="en-US" dirty="0" smtClean="0"/>
              <a:t>Suicidal party in the woods…</a:t>
            </a:r>
          </a:p>
          <a:p>
            <a:r>
              <a:rPr lang="en-US" dirty="0" smtClean="0"/>
              <a:t>Medical emergency on a tractor in rural township</a:t>
            </a:r>
          </a:p>
          <a:p>
            <a:r>
              <a:rPr lang="en-US" dirty="0" smtClean="0"/>
              <a:t>Immediate calls on west part of county that used to ring into Mille Lacs County PSAP</a:t>
            </a:r>
          </a:p>
          <a:p>
            <a:endParaRPr lang="en-US" dirty="0"/>
          </a:p>
        </p:txBody>
      </p:sp>
      <p:sp>
        <p:nvSpPr>
          <p:cNvPr id="3" name="Title 2"/>
          <p:cNvSpPr>
            <a:spLocks noGrp="1"/>
          </p:cNvSpPr>
          <p:nvPr>
            <p:ph type="title"/>
          </p:nvPr>
        </p:nvSpPr>
        <p:spPr/>
        <p:txBody>
          <a:bodyPr>
            <a:normAutofit fontScale="90000"/>
          </a:bodyPr>
          <a:lstStyle/>
          <a:p>
            <a:r>
              <a:rPr lang="en-US" dirty="0" smtClean="0"/>
              <a:t>Isanti County Sheriff’s Office</a:t>
            </a:r>
            <a:endParaRPr lang="en-US" dirty="0"/>
          </a:p>
        </p:txBody>
      </p:sp>
    </p:spTree>
    <p:extLst>
      <p:ext uri="{BB962C8B-B14F-4D97-AF65-F5344CB8AC3E}">
        <p14:creationId xmlns:p14="http://schemas.microsoft.com/office/powerpoint/2010/main" val="4166679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 going cost</a:t>
            </a:r>
          </a:p>
          <a:p>
            <a:r>
              <a:rPr lang="en-US" dirty="0" smtClean="0"/>
              <a:t>Need to remodel</a:t>
            </a:r>
          </a:p>
          <a:p>
            <a:r>
              <a:rPr lang="en-US" dirty="0" smtClean="0"/>
              <a:t>On going Training</a:t>
            </a:r>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smtClean="0"/>
              <a:t>Isanti County Sheriff’s Office		</a:t>
            </a:r>
            <a:endParaRPr lang="en-US" dirty="0"/>
          </a:p>
        </p:txBody>
      </p:sp>
      <p:pic>
        <p:nvPicPr>
          <p:cNvPr id="4" name="Picture 3"/>
          <p:cNvPicPr/>
          <p:nvPr/>
        </p:nvPicPr>
        <p:blipFill>
          <a:blip r:embed="rId2"/>
          <a:stretch>
            <a:fillRect/>
          </a:stretch>
        </p:blipFill>
        <p:spPr>
          <a:xfrm>
            <a:off x="4976004" y="1964531"/>
            <a:ext cx="3733800" cy="3797300"/>
          </a:xfrm>
          <a:prstGeom prst="rect">
            <a:avLst/>
          </a:prstGeom>
        </p:spPr>
      </p:pic>
    </p:spTree>
    <p:extLst>
      <p:ext uri="{BB962C8B-B14F-4D97-AF65-F5344CB8AC3E}">
        <p14:creationId xmlns:p14="http://schemas.microsoft.com/office/powerpoint/2010/main" val="8880892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905000"/>
            <a:ext cx="4000500" cy="4000500"/>
          </a:xfrm>
        </p:spPr>
      </p:pic>
      <p:sp>
        <p:nvSpPr>
          <p:cNvPr id="3" name="Title 2"/>
          <p:cNvSpPr>
            <a:spLocks noGrp="1"/>
          </p:cNvSpPr>
          <p:nvPr>
            <p:ph type="title"/>
          </p:nvPr>
        </p:nvSpPr>
        <p:spPr/>
        <p:txBody>
          <a:bodyPr>
            <a:normAutofit fontScale="90000"/>
          </a:bodyPr>
          <a:lstStyle/>
          <a:p>
            <a:r>
              <a:rPr lang="en-US" dirty="0" smtClean="0"/>
              <a:t>Isanti County Sheriff’s Office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905000"/>
            <a:ext cx="4000500" cy="4000500"/>
          </a:xfrm>
          <a:prstGeom prst="rect">
            <a:avLst/>
          </a:prstGeom>
        </p:spPr>
      </p:pic>
    </p:spTree>
    <p:extLst>
      <p:ext uri="{BB962C8B-B14F-4D97-AF65-F5344CB8AC3E}">
        <p14:creationId xmlns:p14="http://schemas.microsoft.com/office/powerpoint/2010/main" val="10870051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8200" y="1676400"/>
            <a:ext cx="4038600" cy="4038600"/>
          </a:xfrm>
        </p:spPr>
      </p:pic>
      <p:sp>
        <p:nvSpPr>
          <p:cNvPr id="3" name="Title 2"/>
          <p:cNvSpPr>
            <a:spLocks noGrp="1"/>
          </p:cNvSpPr>
          <p:nvPr>
            <p:ph type="title"/>
          </p:nvPr>
        </p:nvSpPr>
        <p:spPr/>
        <p:txBody>
          <a:bodyPr>
            <a:normAutofit fontScale="90000"/>
          </a:bodyPr>
          <a:lstStyle/>
          <a:p>
            <a:r>
              <a:rPr lang="en-US" dirty="0" smtClean="0"/>
              <a:t>Isanti County Sheriff’s Office		</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752600"/>
            <a:ext cx="3962400" cy="3962400"/>
          </a:xfrm>
          <a:prstGeom prst="rect">
            <a:avLst/>
          </a:prstGeom>
        </p:spPr>
      </p:pic>
    </p:spTree>
    <p:extLst>
      <p:ext uri="{BB962C8B-B14F-4D97-AF65-F5344CB8AC3E}">
        <p14:creationId xmlns:p14="http://schemas.microsoft.com/office/powerpoint/2010/main" val="32626998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lgn="ctr">
              <a:buNone/>
            </a:pPr>
            <a:r>
              <a:rPr lang="en-US" sz="2000" dirty="0" smtClean="0">
                <a:solidFill>
                  <a:srgbClr val="1F497D"/>
                </a:solidFill>
              </a:rPr>
              <a:t>Dana Wahlberg</a:t>
            </a:r>
          </a:p>
          <a:p>
            <a:pPr marL="0" indent="0" algn="ctr">
              <a:buNone/>
            </a:pPr>
            <a:r>
              <a:rPr lang="en-US" sz="2000" dirty="0" smtClean="0">
                <a:solidFill>
                  <a:srgbClr val="1F497D"/>
                </a:solidFill>
              </a:rPr>
              <a:t>9-1-1 Program Manager</a:t>
            </a:r>
          </a:p>
          <a:p>
            <a:pPr marL="0" indent="0" algn="ctr">
              <a:buNone/>
            </a:pPr>
            <a:r>
              <a:rPr lang="en-US" sz="2000" dirty="0" smtClean="0">
                <a:solidFill>
                  <a:srgbClr val="1F497D"/>
                </a:solidFill>
                <a:hlinkClick r:id="rId2"/>
              </a:rPr>
              <a:t>dana.wahlberg@state.mn.us</a:t>
            </a:r>
            <a:endParaRPr lang="en-US" sz="2000" dirty="0" smtClean="0">
              <a:solidFill>
                <a:srgbClr val="1F497D"/>
              </a:solidFill>
            </a:endParaRPr>
          </a:p>
          <a:p>
            <a:pPr marL="0" indent="0" algn="ctr">
              <a:buNone/>
            </a:pPr>
            <a:r>
              <a:rPr lang="en-US" sz="2000" dirty="0" smtClean="0">
                <a:solidFill>
                  <a:srgbClr val="1F497D"/>
                </a:solidFill>
              </a:rPr>
              <a:t>651-201-7546</a:t>
            </a:r>
          </a:p>
          <a:p>
            <a:pPr marL="0" indent="0" algn="ctr">
              <a:buNone/>
            </a:pPr>
            <a:endParaRPr lang="en-US" sz="2600" dirty="0" smtClean="0">
              <a:solidFill>
                <a:srgbClr val="1F497D"/>
              </a:solidFill>
            </a:endParaRPr>
          </a:p>
          <a:p>
            <a:pPr marL="0" indent="0" algn="ctr">
              <a:buNone/>
            </a:pPr>
            <a:r>
              <a:rPr lang="en-US" sz="2000" dirty="0" smtClean="0">
                <a:solidFill>
                  <a:srgbClr val="1F497D"/>
                </a:solidFill>
              </a:rPr>
              <a:t>Melinda Miller</a:t>
            </a:r>
          </a:p>
          <a:p>
            <a:pPr marL="0" indent="0" algn="ctr">
              <a:buNone/>
            </a:pPr>
            <a:r>
              <a:rPr lang="en-US" sz="2000" dirty="0" smtClean="0">
                <a:solidFill>
                  <a:srgbClr val="1F497D"/>
                </a:solidFill>
              </a:rPr>
              <a:t>FirstNet Program Manager</a:t>
            </a:r>
          </a:p>
          <a:p>
            <a:pPr marL="0" indent="0" algn="ctr">
              <a:buNone/>
            </a:pPr>
            <a:r>
              <a:rPr lang="en-US" sz="2000" dirty="0" smtClean="0">
                <a:solidFill>
                  <a:srgbClr val="1F497D"/>
                </a:solidFill>
                <a:hlinkClick r:id="rId3"/>
              </a:rPr>
              <a:t>melinda.miller@state.mn.us</a:t>
            </a:r>
            <a:endParaRPr lang="en-US" sz="2000" dirty="0" smtClean="0">
              <a:solidFill>
                <a:srgbClr val="1F497D"/>
              </a:solidFill>
            </a:endParaRPr>
          </a:p>
          <a:p>
            <a:pPr marL="0" indent="0" algn="ctr">
              <a:buNone/>
            </a:pPr>
            <a:endParaRPr lang="en-US" sz="2000" dirty="0" smtClean="0">
              <a:solidFill>
                <a:srgbClr val="1F497D"/>
              </a:solidFill>
            </a:endParaRPr>
          </a:p>
          <a:p>
            <a:pPr marL="0" indent="0" algn="ctr">
              <a:buNone/>
            </a:pPr>
            <a:r>
              <a:rPr lang="en-US" sz="2000" dirty="0" smtClean="0">
                <a:solidFill>
                  <a:srgbClr val="1F497D"/>
                </a:solidFill>
              </a:rPr>
              <a:t>Sheriff Chris Caulk</a:t>
            </a:r>
          </a:p>
          <a:p>
            <a:pPr marL="0" indent="0" algn="ctr">
              <a:buNone/>
            </a:pPr>
            <a:r>
              <a:rPr lang="en-US" sz="2000" dirty="0" smtClean="0">
                <a:solidFill>
                  <a:srgbClr val="1F497D"/>
                </a:solidFill>
              </a:rPr>
              <a:t>Isanti County</a:t>
            </a:r>
          </a:p>
          <a:p>
            <a:pPr marL="0" indent="0" algn="ctr">
              <a:buNone/>
            </a:pPr>
            <a:r>
              <a:rPr lang="en-US" sz="2000" dirty="0" smtClean="0">
                <a:solidFill>
                  <a:srgbClr val="1F497D"/>
                </a:solidFill>
                <a:hlinkClick r:id="rId4"/>
              </a:rPr>
              <a:t>Chris.caulk@sheriff.co.Isanti.mn.us</a:t>
            </a:r>
            <a:endParaRPr lang="en-US" sz="2000" dirty="0" smtClean="0">
              <a:solidFill>
                <a:srgbClr val="1F497D"/>
              </a:solidFill>
            </a:endParaRPr>
          </a:p>
          <a:p>
            <a:pPr marL="0" indent="0" algn="ctr">
              <a:buNone/>
            </a:pPr>
            <a:endParaRPr lang="en-US" sz="4000" dirty="0">
              <a:solidFill>
                <a:srgbClr val="1F497D"/>
              </a:solidFill>
            </a:endParaRPr>
          </a:p>
          <a:p>
            <a:pPr marL="0" indent="0" algn="ctr">
              <a:buNone/>
            </a:pPr>
            <a:endParaRPr lang="en-US" dirty="0">
              <a:solidFill>
                <a:schemeClr val="tx2"/>
              </a:solidFill>
            </a:endParaRPr>
          </a:p>
        </p:txBody>
      </p:sp>
      <p:sp>
        <p:nvSpPr>
          <p:cNvPr id="3" name="Title 2"/>
          <p:cNvSpPr>
            <a:spLocks noGrp="1"/>
          </p:cNvSpPr>
          <p:nvPr>
            <p:ph type="title"/>
          </p:nvPr>
        </p:nvSpPr>
        <p:spPr/>
        <p:txBody>
          <a:bodyPr/>
          <a:lstStyle/>
          <a:p>
            <a:r>
              <a:rPr lang="en-US" dirty="0" smtClean="0"/>
              <a:t>Questions??</a:t>
            </a:r>
            <a:endParaRPr lang="en-US" dirty="0"/>
          </a:p>
        </p:txBody>
      </p:sp>
      <p:sp>
        <p:nvSpPr>
          <p:cNvPr id="6" name="AutoShape 2" descr="Image result for question..."/>
          <p:cNvSpPr>
            <a:spLocks noChangeAspect="1" noChangeArrowheads="1"/>
          </p:cNvSpPr>
          <p:nvPr/>
        </p:nvSpPr>
        <p:spPr bwMode="auto">
          <a:xfrm>
            <a:off x="155575" y="-411163"/>
            <a:ext cx="85725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question..."/>
          <p:cNvSpPr>
            <a:spLocks noChangeAspect="1" noChangeArrowheads="1"/>
          </p:cNvSpPr>
          <p:nvPr/>
        </p:nvSpPr>
        <p:spPr bwMode="auto">
          <a:xfrm>
            <a:off x="1143000" y="355838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5"/>
          <a:stretch>
            <a:fillRect/>
          </a:stretch>
        </p:blipFill>
        <p:spPr>
          <a:xfrm>
            <a:off x="704850" y="1733549"/>
            <a:ext cx="1181100" cy="1733550"/>
          </a:xfrm>
          <a:prstGeom prst="rect">
            <a:avLst/>
          </a:prstGeom>
        </p:spPr>
      </p:pic>
      <p:pic>
        <p:nvPicPr>
          <p:cNvPr id="10" name="Picture 9"/>
          <p:cNvPicPr>
            <a:picLocks noChangeAspect="1"/>
          </p:cNvPicPr>
          <p:nvPr/>
        </p:nvPicPr>
        <p:blipFill>
          <a:blip r:embed="rId6"/>
          <a:stretch>
            <a:fillRect/>
          </a:stretch>
        </p:blipFill>
        <p:spPr>
          <a:xfrm>
            <a:off x="6997281" y="4270945"/>
            <a:ext cx="1724025" cy="1819275"/>
          </a:xfrm>
          <a:prstGeom prst="rect">
            <a:avLst/>
          </a:prstGeom>
        </p:spPr>
      </p:pic>
    </p:spTree>
    <p:extLst>
      <p:ext uri="{BB962C8B-B14F-4D97-AF65-F5344CB8AC3E}">
        <p14:creationId xmlns:p14="http://schemas.microsoft.com/office/powerpoint/2010/main" val="108801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~Funding </a:t>
            </a:r>
            <a:endParaRPr lang="en-US" dirty="0"/>
          </a:p>
        </p:txBody>
      </p:sp>
      <p:sp>
        <p:nvSpPr>
          <p:cNvPr id="5" name="Content Placeholder 4"/>
          <p:cNvSpPr>
            <a:spLocks noGrp="1"/>
          </p:cNvSpPr>
          <p:nvPr>
            <p:ph idx="1"/>
          </p:nvPr>
        </p:nvSpPr>
        <p:spPr/>
        <p:txBody>
          <a:bodyPr>
            <a:normAutofit/>
          </a:bodyPr>
          <a:lstStyle/>
          <a:p>
            <a:r>
              <a:rPr lang="en-US" dirty="0" smtClean="0">
                <a:solidFill>
                  <a:srgbClr val="1F497D"/>
                </a:solidFill>
              </a:rPr>
              <a:t>Effective January 1, 2016:  </a:t>
            </a:r>
          </a:p>
          <a:p>
            <a:pPr lvl="1"/>
            <a:r>
              <a:rPr lang="en-US" dirty="0" smtClean="0">
                <a:solidFill>
                  <a:srgbClr val="1F497D"/>
                </a:solidFill>
              </a:rPr>
              <a:t>Wireline .95 cents</a:t>
            </a:r>
          </a:p>
          <a:p>
            <a:pPr lvl="1"/>
            <a:r>
              <a:rPr lang="en-US" dirty="0" smtClean="0">
                <a:solidFill>
                  <a:srgbClr val="1F497D"/>
                </a:solidFill>
              </a:rPr>
              <a:t>Wireless .95 cents</a:t>
            </a:r>
          </a:p>
          <a:p>
            <a:pPr lvl="1"/>
            <a:r>
              <a:rPr lang="en-US" dirty="0" smtClean="0">
                <a:solidFill>
                  <a:srgbClr val="1F497D"/>
                </a:solidFill>
              </a:rPr>
              <a:t>VoIP .95 cents</a:t>
            </a:r>
          </a:p>
          <a:p>
            <a:pPr lvl="1"/>
            <a:r>
              <a:rPr lang="en-US" dirty="0" smtClean="0">
                <a:solidFill>
                  <a:srgbClr val="1F497D"/>
                </a:solidFill>
              </a:rPr>
              <a:t>Prepaid .95 cents (less 3% retailer/2% MDOR)</a:t>
            </a:r>
          </a:p>
          <a:p>
            <a:pPr lvl="1"/>
            <a:r>
              <a:rPr lang="en-US" dirty="0" smtClean="0">
                <a:solidFill>
                  <a:srgbClr val="1F497D"/>
                </a:solidFill>
              </a:rPr>
              <a:t>Increase from .78 cents</a:t>
            </a:r>
          </a:p>
          <a:p>
            <a:pPr lvl="1"/>
            <a:endParaRPr lang="en-US" dirty="0">
              <a:solidFill>
                <a:srgbClr val="1F497D"/>
              </a:solidFill>
            </a:endParaRPr>
          </a:p>
        </p:txBody>
      </p:sp>
    </p:spTree>
    <p:extLst>
      <p:ext uri="{BB962C8B-B14F-4D97-AF65-F5344CB8AC3E}">
        <p14:creationId xmlns:p14="http://schemas.microsoft.com/office/powerpoint/2010/main" val="171907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1000"/>
                                        <p:tgtEl>
                                          <p:spTgt spid="5">
                                            <p:txEl>
                                              <p:pRg st="1" end="1"/>
                                            </p:txEl>
                                          </p:spTgt>
                                        </p:tgtEl>
                                      </p:cBhvr>
                                    </p:animEffect>
                                    <p:anim calcmode="lin" valueType="num">
                                      <p:cBhvr>
                                        <p:cTn id="1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anim calcmode="lin" valueType="num">
                                      <p:cBhvr>
                                        <p:cTn id="1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1000"/>
                                        <p:tgtEl>
                                          <p:spTgt spid="5">
                                            <p:txEl>
                                              <p:pRg st="3" end="3"/>
                                            </p:txEl>
                                          </p:spTgt>
                                        </p:tgtEl>
                                      </p:cBhvr>
                                    </p:animEffect>
                                    <p:anim calcmode="lin" valueType="num">
                                      <p:cBhvr>
                                        <p:cTn id="2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1000"/>
                                        <p:tgtEl>
                                          <p:spTgt spid="5">
                                            <p:txEl>
                                              <p:pRg st="4" end="4"/>
                                            </p:txEl>
                                          </p:spTgt>
                                        </p:tgtEl>
                                      </p:cBhvr>
                                    </p:animEffect>
                                    <p:anim calcmode="lin" valueType="num">
                                      <p:cBhvr>
                                        <p:cTn id="2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1000"/>
                                        <p:tgtEl>
                                          <p:spTgt spid="5">
                                            <p:txEl>
                                              <p:pRg st="5" end="5"/>
                                            </p:txEl>
                                          </p:spTgt>
                                        </p:tgtEl>
                                      </p:cBhvr>
                                    </p:animEffect>
                                    <p:anim calcmode="lin" valueType="num">
                                      <p:cBhvr>
                                        <p:cTn id="3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~Governance</a:t>
            </a:r>
            <a:endParaRPr lang="en-US" dirty="0"/>
          </a:p>
        </p:txBody>
      </p:sp>
      <p:sp>
        <p:nvSpPr>
          <p:cNvPr id="2" name="Content Placeholder 1"/>
          <p:cNvSpPr>
            <a:spLocks noGrp="1"/>
          </p:cNvSpPr>
          <p:nvPr>
            <p:ph idx="1"/>
          </p:nvPr>
        </p:nvSpPr>
        <p:spPr/>
        <p:txBody>
          <a:bodyPr/>
          <a:lstStyle/>
          <a:p>
            <a:pPr marL="0" indent="0">
              <a:buNone/>
            </a:pPr>
            <a:r>
              <a:rPr lang="en-US" b="1" dirty="0" smtClean="0">
                <a:solidFill>
                  <a:srgbClr val="1F497D"/>
                </a:solidFill>
              </a:rPr>
              <a:t>Statewide Emergency Communications Board</a:t>
            </a:r>
          </a:p>
          <a:p>
            <a:pPr marL="0" indent="0">
              <a:buNone/>
            </a:pPr>
            <a:r>
              <a:rPr lang="en-US" b="1" dirty="0">
                <a:solidFill>
                  <a:srgbClr val="1F497D"/>
                </a:solidFill>
              </a:rPr>
              <a:t>	</a:t>
            </a:r>
            <a:r>
              <a:rPr lang="en-US" b="1" dirty="0" smtClean="0">
                <a:solidFill>
                  <a:srgbClr val="1F497D"/>
                </a:solidFill>
              </a:rPr>
              <a:t>Role defined in MN 403 State Statute</a:t>
            </a:r>
            <a:endParaRPr lang="en-US" b="1" dirty="0">
              <a:solidFill>
                <a:srgbClr val="1F497D"/>
              </a:solidFill>
            </a:endParaRPr>
          </a:p>
        </p:txBody>
      </p:sp>
      <p:pic>
        <p:nvPicPr>
          <p:cNvPr id="4" name="Picture 3"/>
          <p:cNvPicPr>
            <a:picLocks noChangeAspect="1"/>
          </p:cNvPicPr>
          <p:nvPr/>
        </p:nvPicPr>
        <p:blipFill>
          <a:blip r:embed="rId2"/>
          <a:stretch>
            <a:fillRect/>
          </a:stretch>
        </p:blipFill>
        <p:spPr>
          <a:xfrm>
            <a:off x="4800600" y="2873518"/>
            <a:ext cx="3339317" cy="3066426"/>
          </a:xfrm>
          <a:prstGeom prst="rect">
            <a:avLst/>
          </a:prstGeom>
        </p:spPr>
      </p:pic>
      <p:pic>
        <p:nvPicPr>
          <p:cNvPr id="5" name="Picture 4"/>
          <p:cNvPicPr>
            <a:picLocks noChangeAspect="1"/>
          </p:cNvPicPr>
          <p:nvPr/>
        </p:nvPicPr>
        <p:blipFill>
          <a:blip r:embed="rId3"/>
          <a:stretch>
            <a:fillRect/>
          </a:stretch>
        </p:blipFill>
        <p:spPr>
          <a:xfrm>
            <a:off x="838200" y="2873518"/>
            <a:ext cx="3865034" cy="2898854"/>
          </a:xfrm>
          <a:prstGeom prst="rect">
            <a:avLst/>
          </a:prstGeom>
        </p:spPr>
      </p:pic>
    </p:spTree>
    <p:extLst>
      <p:ext uri="{BB962C8B-B14F-4D97-AF65-F5344CB8AC3E}">
        <p14:creationId xmlns:p14="http://schemas.microsoft.com/office/powerpoint/2010/main" val="1591551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~Governance</a:t>
            </a:r>
            <a:endParaRPr lang="en-US" dirty="0"/>
          </a:p>
        </p:txBody>
      </p:sp>
      <p:pic>
        <p:nvPicPr>
          <p:cNvPr id="6" name="Content Placeholder 5"/>
          <p:cNvPicPr>
            <a:picLocks noGrp="1" noChangeAspect="1"/>
          </p:cNvPicPr>
          <p:nvPr>
            <p:ph idx="1"/>
          </p:nvPr>
        </p:nvPicPr>
        <p:blipFill>
          <a:blip r:embed="rId2"/>
          <a:stretch>
            <a:fillRect/>
          </a:stretch>
        </p:blipFill>
        <p:spPr>
          <a:xfrm>
            <a:off x="152400" y="1624806"/>
            <a:ext cx="8686800" cy="4476750"/>
          </a:xfrm>
          <a:prstGeom prst="rect">
            <a:avLst/>
          </a:prstGeom>
        </p:spPr>
      </p:pic>
    </p:spTree>
    <p:extLst>
      <p:ext uri="{BB962C8B-B14F-4D97-AF65-F5344CB8AC3E}">
        <p14:creationId xmlns:p14="http://schemas.microsoft.com/office/powerpoint/2010/main" val="1286292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~Governance</a:t>
            </a:r>
            <a:endParaRPr lang="en-US" dirty="0"/>
          </a:p>
        </p:txBody>
      </p:sp>
      <p:sp>
        <p:nvSpPr>
          <p:cNvPr id="2" name="Content Placeholder 1"/>
          <p:cNvSpPr>
            <a:spLocks noGrp="1"/>
          </p:cNvSpPr>
          <p:nvPr>
            <p:ph idx="1"/>
          </p:nvPr>
        </p:nvSpPr>
        <p:spPr/>
        <p:txBody>
          <a:bodyPr/>
          <a:lstStyle/>
          <a:p>
            <a:pPr marL="0" indent="0">
              <a:buNone/>
            </a:pPr>
            <a:endParaRPr lang="en-US" dirty="0"/>
          </a:p>
        </p:txBody>
      </p:sp>
      <p:pic>
        <p:nvPicPr>
          <p:cNvPr id="5" name="Picture 4"/>
          <p:cNvPicPr>
            <a:picLocks noChangeAspect="1"/>
          </p:cNvPicPr>
          <p:nvPr/>
        </p:nvPicPr>
        <p:blipFill>
          <a:blip r:embed="rId2"/>
          <a:stretch>
            <a:fillRect/>
          </a:stretch>
        </p:blipFill>
        <p:spPr>
          <a:xfrm>
            <a:off x="2209800" y="1600200"/>
            <a:ext cx="4343400" cy="4551348"/>
          </a:xfrm>
          <a:prstGeom prst="rect">
            <a:avLst/>
          </a:prstGeom>
        </p:spPr>
      </p:pic>
    </p:spTree>
    <p:extLst>
      <p:ext uri="{BB962C8B-B14F-4D97-AF65-F5344CB8AC3E}">
        <p14:creationId xmlns:p14="http://schemas.microsoft.com/office/powerpoint/2010/main" val="936896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0"/>
            <a:ext cx="8382000" cy="4572000"/>
          </a:xfrm>
        </p:spPr>
        <p:txBody>
          <a:bodyPr>
            <a:normAutofit fontScale="85000" lnSpcReduction="20000"/>
          </a:bodyPr>
          <a:lstStyle/>
          <a:p>
            <a:pPr lvl="1"/>
            <a:r>
              <a:rPr lang="en-US" sz="4300" b="1" dirty="0">
                <a:solidFill>
                  <a:schemeClr val="accent1"/>
                </a:solidFill>
              </a:rPr>
              <a:t>SECB strategic planning session approved funding </a:t>
            </a:r>
            <a:r>
              <a:rPr lang="en-US" sz="4300" b="1" dirty="0" smtClean="0">
                <a:solidFill>
                  <a:schemeClr val="accent1"/>
                </a:solidFill>
              </a:rPr>
              <a:t>for 9-1-1 and ARMER Programs:</a:t>
            </a:r>
          </a:p>
          <a:p>
            <a:pPr lvl="2"/>
            <a:r>
              <a:rPr lang="en-US" sz="3300" b="1" dirty="0" smtClean="0">
                <a:solidFill>
                  <a:schemeClr val="accent1"/>
                </a:solidFill>
              </a:rPr>
              <a:t>Text </a:t>
            </a:r>
            <a:r>
              <a:rPr lang="en-US" sz="3300" b="1" dirty="0">
                <a:solidFill>
                  <a:schemeClr val="accent1"/>
                </a:solidFill>
              </a:rPr>
              <a:t>to 9-1-1 and creation of statewide </a:t>
            </a:r>
            <a:r>
              <a:rPr lang="en-US" sz="3300" b="1" dirty="0" smtClean="0">
                <a:solidFill>
                  <a:schemeClr val="accent1"/>
                </a:solidFill>
              </a:rPr>
              <a:t>GIS </a:t>
            </a:r>
            <a:r>
              <a:rPr lang="en-US" sz="3300" b="1" dirty="0">
                <a:solidFill>
                  <a:schemeClr val="accent1"/>
                </a:solidFill>
              </a:rPr>
              <a:t>centerline </a:t>
            </a:r>
            <a:r>
              <a:rPr lang="en-US" sz="3300" b="1" dirty="0" smtClean="0">
                <a:solidFill>
                  <a:schemeClr val="accent1"/>
                </a:solidFill>
              </a:rPr>
              <a:t> for 9-1-1</a:t>
            </a:r>
          </a:p>
          <a:p>
            <a:pPr lvl="2"/>
            <a:r>
              <a:rPr lang="en-US" sz="3900" b="1" dirty="0" smtClean="0">
                <a:solidFill>
                  <a:schemeClr val="accent1"/>
                </a:solidFill>
              </a:rPr>
              <a:t>ARMER 7.19 upgrade taking us to 2021</a:t>
            </a:r>
            <a:endParaRPr lang="en-US" sz="3900" b="1" dirty="0">
              <a:solidFill>
                <a:schemeClr val="accent1"/>
              </a:solidFill>
            </a:endParaRPr>
          </a:p>
          <a:p>
            <a:pPr lvl="1"/>
            <a:r>
              <a:rPr lang="en-US" sz="4300" b="1" dirty="0">
                <a:solidFill>
                  <a:schemeClr val="accent1"/>
                </a:solidFill>
              </a:rPr>
              <a:t>Later approved funding for 9-1-1 Program</a:t>
            </a:r>
            <a:r>
              <a:rPr lang="en-US" sz="4300" b="1" dirty="0" smtClean="0">
                <a:solidFill>
                  <a:schemeClr val="accent1"/>
                </a:solidFill>
              </a:rPr>
              <a:t>:</a:t>
            </a:r>
          </a:p>
          <a:p>
            <a:pPr lvl="2"/>
            <a:r>
              <a:rPr lang="en-US" sz="3900" b="1" dirty="0" smtClean="0">
                <a:solidFill>
                  <a:schemeClr val="accent1"/>
                </a:solidFill>
              </a:rPr>
              <a:t>Firewall initiative for cybersecurity</a:t>
            </a:r>
            <a:endParaRPr lang="en-US" sz="3900" b="1" dirty="0">
              <a:solidFill>
                <a:schemeClr val="accent1"/>
              </a:solidFill>
            </a:endParaRPr>
          </a:p>
          <a:p>
            <a:pPr lvl="1"/>
            <a:endParaRPr lang="en-US" sz="4000" b="1" dirty="0" smtClean="0">
              <a:solidFill>
                <a:schemeClr val="accent1"/>
              </a:solidFill>
            </a:endParaRPr>
          </a:p>
          <a:p>
            <a:pPr marL="514350" lvl="1" indent="0">
              <a:buNone/>
            </a:pPr>
            <a:endParaRPr lang="en-US" sz="3600" b="1" dirty="0" smtClean="0">
              <a:solidFill>
                <a:schemeClr val="accent1"/>
              </a:solidFill>
            </a:endParaRPr>
          </a:p>
          <a:p>
            <a:pPr marL="457200" lvl="1" indent="0">
              <a:buNone/>
            </a:pPr>
            <a:endParaRPr lang="en-US" b="1" dirty="0" smtClean="0">
              <a:solidFill>
                <a:schemeClr val="accent1"/>
              </a:solidFill>
            </a:endParaRPr>
          </a:p>
          <a:p>
            <a:pPr marL="457200" lvl="1" indent="0">
              <a:buNone/>
            </a:pPr>
            <a:endParaRPr lang="en-US" sz="2000" b="1" dirty="0">
              <a:solidFill>
                <a:srgbClr val="155C9E"/>
              </a:solidFill>
            </a:endParaRPr>
          </a:p>
          <a:p>
            <a:pPr marL="457200" lvl="1" indent="0">
              <a:buNone/>
            </a:pPr>
            <a:endParaRPr lang="en-US" dirty="0">
              <a:solidFill>
                <a:schemeClr val="accent1"/>
              </a:solidFill>
              <a:latin typeface="Arial Black" pitchFamily="34" charset="0"/>
            </a:endParaRPr>
          </a:p>
          <a:p>
            <a:endParaRPr lang="en-US" dirty="0"/>
          </a:p>
        </p:txBody>
      </p:sp>
      <p:sp>
        <p:nvSpPr>
          <p:cNvPr id="3" name="Title 2"/>
          <p:cNvSpPr>
            <a:spLocks noGrp="1"/>
          </p:cNvSpPr>
          <p:nvPr>
            <p:ph type="title"/>
          </p:nvPr>
        </p:nvSpPr>
        <p:spPr/>
        <p:txBody>
          <a:bodyPr>
            <a:normAutofit/>
          </a:bodyPr>
          <a:lstStyle/>
          <a:p>
            <a:r>
              <a:rPr lang="en-US" dirty="0" smtClean="0"/>
              <a:t>~Governance </a:t>
            </a:r>
            <a:endParaRPr lang="en-US" dirty="0"/>
          </a:p>
        </p:txBody>
      </p:sp>
    </p:spTree>
    <p:extLst>
      <p:ext uri="{BB962C8B-B14F-4D97-AF65-F5344CB8AC3E}">
        <p14:creationId xmlns:p14="http://schemas.microsoft.com/office/powerpoint/2010/main" val="155468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155C9E"/>
      </a:accent1>
      <a:accent2>
        <a:srgbClr val="EF4A4E"/>
      </a:accent2>
      <a:accent3>
        <a:srgbClr val="E69232"/>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ysClr val="windowText" lastClr="000000"/>
    </a:dk1>
    <a:lt1>
      <a:sysClr val="window" lastClr="FFFFFF"/>
    </a:lt1>
    <a:dk2>
      <a:srgbClr val="1F497D"/>
    </a:dk2>
    <a:lt2>
      <a:srgbClr val="EEECE1"/>
    </a:lt2>
    <a:accent1>
      <a:srgbClr val="155C9E"/>
    </a:accent1>
    <a:accent2>
      <a:srgbClr val="EF4A4E"/>
    </a:accent2>
    <a:accent3>
      <a:srgbClr val="E69232"/>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637217-E3D7-4D03-A4F1-3729FC1783F2}"/>
</file>

<file path=customXml/itemProps2.xml><?xml version="1.0" encoding="utf-8"?>
<ds:datastoreItem xmlns:ds="http://schemas.openxmlformats.org/officeDocument/2006/customXml" ds:itemID="{B7359BCD-4FEA-490F-9E66-C07850C798B9}"/>
</file>

<file path=customXml/itemProps3.xml><?xml version="1.0" encoding="utf-8"?>
<ds:datastoreItem xmlns:ds="http://schemas.openxmlformats.org/officeDocument/2006/customXml" ds:itemID="{4BBD7B8C-8DB6-46FA-B681-407D1D8F11DF}"/>
</file>

<file path=docProps/app.xml><?xml version="1.0" encoding="utf-8"?>
<Properties xmlns="http://schemas.openxmlformats.org/officeDocument/2006/extended-properties" xmlns:vt="http://schemas.openxmlformats.org/officeDocument/2006/docPropsVTypes">
  <Template/>
  <TotalTime>22590</TotalTime>
  <Words>2124</Words>
  <Application>Microsoft Office PowerPoint</Application>
  <PresentationFormat>On-screen Show (4:3)</PresentationFormat>
  <Paragraphs>412</Paragraphs>
  <Slides>48</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Arial Black</vt:lpstr>
      <vt:lpstr>Calibri</vt:lpstr>
      <vt:lpstr>Office Theme</vt:lpstr>
      <vt:lpstr>PowerPoint Presentation</vt:lpstr>
      <vt:lpstr>ECN Division Overview</vt:lpstr>
      <vt:lpstr>ECN Division Overview</vt:lpstr>
      <vt:lpstr>~Funding </vt:lpstr>
      <vt:lpstr>~Funding </vt:lpstr>
      <vt:lpstr>~Governance</vt:lpstr>
      <vt:lpstr>~Governance</vt:lpstr>
      <vt:lpstr>~Governance</vt:lpstr>
      <vt:lpstr>~Governance </vt:lpstr>
      <vt:lpstr>PowerPoint Presentation</vt:lpstr>
      <vt:lpstr>~Convergence</vt:lpstr>
      <vt:lpstr>PowerPoint Presentation</vt:lpstr>
      <vt:lpstr>~NG9-1-1 Reality</vt:lpstr>
      <vt:lpstr>~MN Status</vt:lpstr>
      <vt:lpstr>~Today </vt:lpstr>
      <vt:lpstr> ~Today→Future </vt:lpstr>
      <vt:lpstr>~Today </vt:lpstr>
      <vt:lpstr>~Today </vt:lpstr>
      <vt:lpstr>~MN.IT Circuits</vt:lpstr>
      <vt:lpstr>~Next!   Text to 9-1-1 </vt:lpstr>
      <vt:lpstr>   ~Text to 9-1-1 </vt:lpstr>
      <vt:lpstr>~Text To 9-1-1</vt:lpstr>
      <vt:lpstr>~Text to 9-1-1</vt:lpstr>
      <vt:lpstr>~Text To 9-1-1</vt:lpstr>
      <vt:lpstr>~Text To 9-1-1</vt:lpstr>
      <vt:lpstr>Cybersecurity-MN Initiatives</vt:lpstr>
      <vt:lpstr>~SIP and Cybersecurity </vt:lpstr>
      <vt:lpstr>Cybersecurity-Why are we concerned?</vt:lpstr>
      <vt:lpstr>~Public Safety Broadband</vt:lpstr>
      <vt:lpstr>~Apps</vt:lpstr>
      <vt:lpstr>History of Telecommunications</vt:lpstr>
      <vt:lpstr>What is FirstNet?</vt:lpstr>
      <vt:lpstr>Why do we need it?</vt:lpstr>
      <vt:lpstr>Why is it better than Commercial Service?</vt:lpstr>
      <vt:lpstr>FirstNet Decision Timeline</vt:lpstr>
      <vt:lpstr>State Plan Delivery</vt:lpstr>
      <vt:lpstr>ARMER to FirstNet Transition</vt:lpstr>
      <vt:lpstr>IPAWS  </vt:lpstr>
      <vt:lpstr>IPAWS</vt:lpstr>
      <vt:lpstr>IPAWS  </vt:lpstr>
      <vt:lpstr>Capabilities</vt:lpstr>
      <vt:lpstr>Isanti county Sheriff’s Office </vt:lpstr>
      <vt:lpstr>Isanti County Sheriff’s Office</vt:lpstr>
      <vt:lpstr>Isanti County Sheriff’s Office</vt:lpstr>
      <vt:lpstr>Isanti County Sheriff’s Office  </vt:lpstr>
      <vt:lpstr>Isanti County Sheriff’s Office</vt:lpstr>
      <vt:lpstr>Isanti County Sheriff’s Office  </vt:lpstr>
      <vt:lpstr>Questions??</vt:lpstr>
    </vt:vector>
  </TitlesOfParts>
  <Company>National Park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Wahlberg, Dana</dc:creator>
  <cp:lastModifiedBy>Wells, Diane (COMM)</cp:lastModifiedBy>
  <cp:revision>1039</cp:revision>
  <dcterms:created xsi:type="dcterms:W3CDTF">2010-06-05T18:07:40Z</dcterms:created>
  <dcterms:modified xsi:type="dcterms:W3CDTF">2017-03-22T20:25:05Z</dcterms:modified>
</cp:coreProperties>
</file>