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5"/>
  </p:sldMasterIdLst>
  <p:notesMasterIdLst>
    <p:notesMasterId r:id="rId10"/>
  </p:notesMasterIdLst>
  <p:handoutMasterIdLst>
    <p:handoutMasterId r:id="rId11"/>
  </p:handoutMasterIdLst>
  <p:sldIdLst>
    <p:sldId id="256" r:id="rId6"/>
    <p:sldId id="257" r:id="rId7"/>
    <p:sldId id="259" r:id="rId8"/>
    <p:sldId id="258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712" userDrawn="1">
          <p15:clr>
            <a:srgbClr val="A4A3A4"/>
          </p15:clr>
        </p15:guide>
        <p15:guide id="3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cDonnell, Craig (MPCA)" initials="MC(" lastIdx="1" clrIdx="0">
    <p:extLst>
      <p:ext uri="{19B8F6BF-5375-455C-9EA6-DF929625EA0E}">
        <p15:presenceInfo xmlns:p15="http://schemas.microsoft.com/office/powerpoint/2012/main" userId="S::craig.mcdonnell@state.mn.us::69232264-2596-4aab-ab56-09371ee24ac7" providerId="AD"/>
      </p:ext>
    </p:extLst>
  </p:cmAuthor>
  <p:cmAuthor id="2" name="Schommer, Michael (MDH)" initials="SM(" lastIdx="1" clrIdx="1">
    <p:extLst>
      <p:ext uri="{19B8F6BF-5375-455C-9EA6-DF929625EA0E}">
        <p15:presenceInfo xmlns:p15="http://schemas.microsoft.com/office/powerpoint/2012/main" userId="S-1-5-21-1314793539-288207475-437156019-226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5078"/>
    <a:srgbClr val="E8E8E8"/>
    <a:srgbClr val="003865"/>
    <a:srgbClr val="DCF0F5"/>
    <a:srgbClr val="99232E"/>
    <a:srgbClr val="1B2E4B"/>
    <a:srgbClr val="3F1D42"/>
    <a:srgbClr val="4267B2"/>
    <a:srgbClr val="78BE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7" autoAdjust="0"/>
    <p:restoredTop sz="86385" autoAdjust="0"/>
  </p:normalViewPr>
  <p:slideViewPr>
    <p:cSldViewPr snapToGrid="0">
      <p:cViewPr varScale="1">
        <p:scale>
          <a:sx n="79" d="100"/>
          <a:sy n="79" d="100"/>
        </p:scale>
        <p:origin x="126" y="438"/>
      </p:cViewPr>
      <p:guideLst>
        <p:guide orient="horz" pos="2160"/>
        <p:guide pos="5712"/>
        <p:guide pos="3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76"/>
    </p:cViewPr>
  </p:sorterViewPr>
  <p:notesViewPr>
    <p:cSldViewPr snapToGrid="0">
      <p:cViewPr varScale="1">
        <p:scale>
          <a:sx n="159" d="100"/>
          <a:sy n="159" d="100"/>
        </p:scale>
        <p:origin x="5176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2A04DE5-F1A9-4D45-BF54-BEFDBA739CA2}" type="datetimeFigureOut">
              <a:rPr lang="en-US" smtClean="0">
                <a:latin typeface="Calibri" panose="020F0502020204030204" pitchFamily="34" charset="0"/>
              </a:rPr>
              <a:t>5/17/2021</a:t>
            </a:fld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886E1E-70B3-41D2-AD41-BEE4979EC759}" type="slidenum">
              <a:rPr lang="en-US" smtClean="0">
                <a:latin typeface="Calibri" panose="020F0502020204030204" pitchFamily="34" charset="0"/>
              </a:rPr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1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50CD39D-89B0-4C68-805A-35C75A7C20C8}" type="datetimeFigureOut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9F08466-AEA7-4FC0-9459-6A32F61DA2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78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(Logo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croscope view of coronavirus">
            <a:extLst>
              <a:ext uri="{FF2B5EF4-FFF2-40B4-BE49-F238E27FC236}">
                <a16:creationId xmlns:a16="http://schemas.microsoft.com/office/drawing/2014/main" id="{0A391F90-4778-1348-9081-F4F9800D28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 descr="STAY SAFE MI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3430" y="0"/>
            <a:ext cx="2665139" cy="1003869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5252E4AC-50E2-400F-8E8A-21C29C15B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36526"/>
            <a:ext cx="10515600" cy="3292474"/>
          </a:xfrm>
        </p:spPr>
        <p:txBody>
          <a:bodyPr anchor="b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266700" y="3429000"/>
            <a:ext cx="11658600" cy="1037216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| Job Title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 bwMode="black">
          <a:xfrm>
            <a:off x="273830" y="4466217"/>
            <a:ext cx="11658600" cy="852916"/>
          </a:xfrm>
        </p:spPr>
        <p:txBody>
          <a:bodyPr>
            <a:normAutofit/>
          </a:bodyPr>
          <a:lstStyle>
            <a:lvl1pPr marL="0" indent="0" algn="ctr">
              <a:buNone/>
              <a:defRPr sz="1200" spc="3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00/00/000</a:t>
            </a:r>
          </a:p>
        </p:txBody>
      </p:sp>
      <p:pic>
        <p:nvPicPr>
          <p:cNvPr id="2" name="Picture 1" descr="Minnesota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116" y="5864607"/>
            <a:ext cx="3382027" cy="365760"/>
          </a:xfrm>
          <a:prstGeom prst="rect">
            <a:avLst/>
          </a:prstGeom>
        </p:spPr>
      </p:pic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One Minnesota | </a:t>
            </a:r>
            <a:r>
              <a:rPr lang="en-US" dirty="0" err="1"/>
              <a:t>mn.gov</a:t>
            </a:r>
            <a:r>
              <a:rPr lang="en-US" dirty="0"/>
              <a:t>/covid19</a:t>
            </a:r>
          </a:p>
        </p:txBody>
      </p:sp>
    </p:spTree>
    <p:extLst>
      <p:ext uri="{BB962C8B-B14F-4D97-AF65-F5344CB8AC3E}">
        <p14:creationId xmlns:p14="http://schemas.microsoft.com/office/powerpoint/2010/main" val="28932604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-Up Vertical)">
    <p:bg bwMode="gray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B844BF0C-7D84-C94F-BCE5-0BC50F44A941}"/>
              </a:ext>
            </a:extLst>
          </p:cNvPr>
          <p:cNvSpPr/>
          <p:nvPr userDrawn="1"/>
        </p:nvSpPr>
        <p:spPr bwMode="auto">
          <a:xfrm>
            <a:off x="0" y="1216024"/>
            <a:ext cx="12192000" cy="119256"/>
          </a:xfrm>
          <a:prstGeom prst="rect">
            <a:avLst/>
          </a:prstGeom>
          <a:gradFill flip="none" rotWithShape="1">
            <a:gsLst>
              <a:gs pos="93000">
                <a:srgbClr val="99232E"/>
              </a:gs>
              <a:gs pos="48000">
                <a:srgbClr val="3F1D42"/>
              </a:gs>
              <a:gs pos="4000">
                <a:srgbClr val="1B2E4B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981899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581719" y="432139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3646176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3421563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6486020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6261407" y="4333272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9325864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21" hasCustomPrompt="1"/>
          </p:nvPr>
        </p:nvSpPr>
        <p:spPr bwMode="black">
          <a:xfrm>
            <a:off x="9101251" y="4341161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</p:spTree>
    <p:extLst>
      <p:ext uri="{BB962C8B-B14F-4D97-AF65-F5344CB8AC3E}">
        <p14:creationId xmlns:p14="http://schemas.microsoft.com/office/powerpoint/2010/main" val="232780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(4-Up Vertical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1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581719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3646176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3421563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6486020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6261407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9325864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21" hasCustomPrompt="1"/>
          </p:nvPr>
        </p:nvSpPr>
        <p:spPr bwMode="black">
          <a:xfrm>
            <a:off x="9101251" y="4341161"/>
            <a:ext cx="2542477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" name="Date Placeholder 11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922E2243-C631-4117-8C1A-78FAA6C1A42B}" type="datetime1">
              <a:rPr lang="en-US" smtClean="0"/>
              <a:t>5/17/2021</a:t>
            </a:fld>
            <a:endParaRPr lang="en-US" dirty="0"/>
          </a:p>
        </p:txBody>
      </p:sp>
      <p:sp>
        <p:nvSpPr>
          <p:cNvPr id="20" name="Footer Placeholder 12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Stay Safe Minnesota</a:t>
            </a:r>
          </a:p>
        </p:txBody>
      </p:sp>
      <p:sp>
        <p:nvSpPr>
          <p:cNvPr id="5" name="Slide Number Placeholder 13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Rectangle 14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gradFill>
            <a:gsLst>
              <a:gs pos="93000">
                <a:srgbClr val="99232E"/>
              </a:gs>
              <a:gs pos="48000">
                <a:srgbClr val="3F1D42"/>
              </a:gs>
              <a:gs pos="4000">
                <a:srgbClr val="1B2E4B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23646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(3-Up Vertical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7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1697855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473242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4936052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4712235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8174249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7949636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D66495A9-E4F4-493D-8BB4-9B64D307E4E3}" type="datetime1">
              <a:rPr lang="en-US" smtClean="0"/>
              <a:t>5/17/2021</a:t>
            </a:fld>
            <a:endParaRPr lang="en-US" dirty="0"/>
          </a:p>
        </p:txBody>
      </p:sp>
      <p:sp>
        <p:nvSpPr>
          <p:cNvPr id="20" name="Footer Placeholder 10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One Minnesota 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 mn.gov/governor</a:t>
            </a: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Rectangle 12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gradFill>
            <a:gsLst>
              <a:gs pos="93000">
                <a:srgbClr val="99232E"/>
              </a:gs>
              <a:gs pos="48000">
                <a:srgbClr val="3F1D42"/>
              </a:gs>
              <a:gs pos="4000">
                <a:srgbClr val="1B2E4B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47374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(4-Up Horizontal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3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394211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806331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Picture Placeholder 9"/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6199805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20"/>
          </p:nvPr>
        </p:nvSpPr>
        <p:spPr bwMode="black"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11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6E83C933-FE20-43E1-BCCE-56DF76F5822E}" type="datetime1">
              <a:rPr lang="en-US" smtClean="0"/>
              <a:t>5/17/2021</a:t>
            </a:fld>
            <a:endParaRPr lang="en-US" dirty="0"/>
          </a:p>
        </p:txBody>
      </p:sp>
      <p:sp>
        <p:nvSpPr>
          <p:cNvPr id="20" name="Footer Placeholder 12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Stay Safe Minnesota</a:t>
            </a:r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14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gradFill>
            <a:gsLst>
              <a:gs pos="93000">
                <a:srgbClr val="99232E"/>
              </a:gs>
              <a:gs pos="48000">
                <a:srgbClr val="3F1D42"/>
              </a:gs>
              <a:gs pos="4000">
                <a:srgbClr val="1B2E4B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8758D0E3-549B-4E55-A834-84D81F9E4DF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 bwMode="black">
          <a:xfrm>
            <a:off x="2876550" y="1672013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069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or Objects (10-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4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7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301038" y="1600201"/>
            <a:ext cx="2069630" cy="217170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35" name="Content Placeholder 4"/>
          <p:cNvSpPr>
            <a:spLocks noGrp="1"/>
          </p:cNvSpPr>
          <p:nvPr>
            <p:ph sz="half" idx="27" hasCustomPrompt="1"/>
          </p:nvPr>
        </p:nvSpPr>
        <p:spPr>
          <a:xfrm>
            <a:off x="2676908" y="1600200"/>
            <a:ext cx="2069630" cy="217170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36" name="Content Placeholder 5"/>
          <p:cNvSpPr>
            <a:spLocks noGrp="1"/>
          </p:cNvSpPr>
          <p:nvPr>
            <p:ph sz="half" idx="28" hasCustomPrompt="1"/>
          </p:nvPr>
        </p:nvSpPr>
        <p:spPr>
          <a:xfrm>
            <a:off x="5061185" y="1600202"/>
            <a:ext cx="2069630" cy="21716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38" name="Content Placeholder 6"/>
          <p:cNvSpPr>
            <a:spLocks noGrp="1"/>
          </p:cNvSpPr>
          <p:nvPr>
            <p:ph sz="half" idx="29" hasCustomPrompt="1"/>
          </p:nvPr>
        </p:nvSpPr>
        <p:spPr>
          <a:xfrm>
            <a:off x="7450666" y="1600200"/>
            <a:ext cx="2069630" cy="21716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39" name="Content Placeholder 7"/>
          <p:cNvSpPr>
            <a:spLocks noGrp="1"/>
          </p:cNvSpPr>
          <p:nvPr>
            <p:ph sz="half" idx="30" hasCustomPrompt="1"/>
          </p:nvPr>
        </p:nvSpPr>
        <p:spPr>
          <a:xfrm>
            <a:off x="9809451" y="1600199"/>
            <a:ext cx="2069630" cy="21716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15" name="Content Placeholder 8"/>
          <p:cNvSpPr>
            <a:spLocks noGrp="1"/>
          </p:cNvSpPr>
          <p:nvPr>
            <p:ph sz="half" idx="31" hasCustomPrompt="1"/>
          </p:nvPr>
        </p:nvSpPr>
        <p:spPr>
          <a:xfrm>
            <a:off x="295833" y="4000500"/>
            <a:ext cx="2069630" cy="2171701"/>
          </a:xfrm>
          <a:noFill/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16" name="Content Placeholder 9"/>
          <p:cNvSpPr>
            <a:spLocks noGrp="1"/>
          </p:cNvSpPr>
          <p:nvPr>
            <p:ph sz="half" idx="32" hasCustomPrompt="1"/>
          </p:nvPr>
        </p:nvSpPr>
        <p:spPr>
          <a:xfrm>
            <a:off x="2671704" y="4000499"/>
            <a:ext cx="2069630" cy="2171701"/>
          </a:xfrm>
          <a:noFill/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17" name="Content Placeholder 10"/>
          <p:cNvSpPr>
            <a:spLocks noGrp="1"/>
          </p:cNvSpPr>
          <p:nvPr>
            <p:ph sz="half" idx="33" hasCustomPrompt="1"/>
          </p:nvPr>
        </p:nvSpPr>
        <p:spPr>
          <a:xfrm>
            <a:off x="5055980" y="4000501"/>
            <a:ext cx="2069630" cy="2171699"/>
          </a:xfrm>
          <a:noFill/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18" name="Content Placeholder 11"/>
          <p:cNvSpPr>
            <a:spLocks noGrp="1"/>
          </p:cNvSpPr>
          <p:nvPr>
            <p:ph sz="half" idx="34" hasCustomPrompt="1"/>
          </p:nvPr>
        </p:nvSpPr>
        <p:spPr>
          <a:xfrm>
            <a:off x="7445462" y="4000499"/>
            <a:ext cx="2069630" cy="2171699"/>
          </a:xfrm>
          <a:noFill/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19" name="Content Placeholder 12"/>
          <p:cNvSpPr>
            <a:spLocks noGrp="1"/>
          </p:cNvSpPr>
          <p:nvPr>
            <p:ph sz="half" idx="35" hasCustomPrompt="1"/>
          </p:nvPr>
        </p:nvSpPr>
        <p:spPr>
          <a:xfrm>
            <a:off x="9804246" y="4000498"/>
            <a:ext cx="2069630" cy="2171699"/>
          </a:xfrm>
          <a:noFill/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391993" indent="0">
              <a:buNone/>
              <a:defRPr/>
            </a:lvl2pPr>
            <a:lvl3pPr marL="732244" indent="0">
              <a:buNone/>
              <a:defRPr/>
            </a:lvl3pPr>
            <a:lvl4pPr marL="1074062" indent="0">
              <a:buNone/>
              <a:defRPr/>
            </a:lvl4pPr>
            <a:lvl5pPr marL="1414312" indent="0">
              <a:buNone/>
              <a:defRPr/>
            </a:lvl5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20" name="Date Placeholder 13"/>
          <p:cNvSpPr>
            <a:spLocks noGrp="1"/>
          </p:cNvSpPr>
          <p:nvPr>
            <p:ph type="dt" sz="half" idx="10"/>
          </p:nvPr>
        </p:nvSpPr>
        <p:spPr bwMode="black">
          <a:xfrm>
            <a:off x="838200" y="6356350"/>
            <a:ext cx="1358590" cy="365125"/>
          </a:xfrm>
        </p:spPr>
        <p:txBody>
          <a:bodyPr/>
          <a:lstStyle/>
          <a:p>
            <a:fld id="{A85DEAB7-50F0-4F04-8E60-F2586F301121}" type="datetime1">
              <a:rPr lang="en-US" smtClean="0"/>
              <a:t>5/17/2021</a:t>
            </a:fld>
            <a:endParaRPr lang="en-US" dirty="0"/>
          </a:p>
        </p:txBody>
      </p:sp>
      <p:sp>
        <p:nvSpPr>
          <p:cNvPr id="21" name="Footer Placeholder 1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Stay Safe Minnesota</a:t>
            </a:r>
          </a:p>
        </p:txBody>
      </p:sp>
      <p:sp>
        <p:nvSpPr>
          <p:cNvPr id="22" name="Slide Number Placeholder 15"/>
          <p:cNvSpPr>
            <a:spLocks noGrp="1"/>
          </p:cNvSpPr>
          <p:nvPr>
            <p:ph type="sldNum" sz="quarter" idx="12"/>
          </p:nvPr>
        </p:nvSpPr>
        <p:spPr bwMode="black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5" name="Rectangle 16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gradFill>
            <a:gsLst>
              <a:gs pos="93000">
                <a:srgbClr val="99232E"/>
              </a:gs>
              <a:gs pos="48000">
                <a:srgbClr val="3F1D42"/>
              </a:gs>
              <a:gs pos="4000">
                <a:srgbClr val="1B2E4B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1377337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(Blue Titl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0"/>
          </p:nvPr>
        </p:nvSpPr>
        <p:spPr bwMode="gray">
          <a:xfrm>
            <a:off x="0" y="2"/>
            <a:ext cx="12192000" cy="5638797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Rectangle 2"/>
          <p:cNvSpPr txBox="1">
            <a:spLocks/>
          </p:cNvSpPr>
          <p:nvPr userDrawn="1"/>
        </p:nvSpPr>
        <p:spPr bwMode="black">
          <a:xfrm>
            <a:off x="-1" y="5638800"/>
            <a:ext cx="12192000" cy="1219200"/>
          </a:xfrm>
          <a:prstGeom prst="rect">
            <a:avLst/>
          </a:prstGeom>
          <a:solidFill>
            <a:srgbClr val="003865"/>
          </a:solidFill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9" name="Title 3"/>
          <p:cNvSpPr>
            <a:spLocks noGrp="1"/>
          </p:cNvSpPr>
          <p:nvPr>
            <p:ph type="title" hasCustomPrompt="1"/>
          </p:nvPr>
        </p:nvSpPr>
        <p:spPr bwMode="white">
          <a:xfrm>
            <a:off x="266700" y="5638801"/>
            <a:ext cx="11658600" cy="1219200"/>
          </a:xfrm>
          <a:noFill/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0451126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or Statement (Blue Box, Photo BG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 descr="&quot;&quot;"/>
          <p:cNvSpPr/>
          <p:nvPr userDrawn="1"/>
        </p:nvSpPr>
        <p:spPr>
          <a:xfrm>
            <a:off x="3278909" y="1314258"/>
            <a:ext cx="5634182" cy="4184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042988"/>
            <a:ext cx="10515600" cy="4692794"/>
          </a:xfrm>
        </p:spPr>
        <p:txBody>
          <a:bodyPr/>
          <a:lstStyle>
            <a:lvl1pPr algn="ctr">
              <a:defRPr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</a:t>
            </a:r>
          </a:p>
        </p:txBody>
      </p:sp>
    </p:spTree>
    <p:extLst>
      <p:ext uri="{BB962C8B-B14F-4D97-AF65-F5344CB8AC3E}">
        <p14:creationId xmlns:p14="http://schemas.microsoft.com/office/powerpoint/2010/main" val="10971380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(Blue Background)">
    <p:bg bwMode="black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B414B085-F6DF-F64D-8E13-C96668E3D8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847493"/>
            <a:ext cx="10515600" cy="2074127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838200" y="2921621"/>
            <a:ext cx="10515600" cy="238636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firstname.lastname@state.mn.us</a:t>
            </a:r>
          </a:p>
          <a:p>
            <a:pPr lvl="0"/>
            <a:r>
              <a:rPr lang="en-US" dirty="0"/>
              <a:t>555-555-5555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A147E2-AEF3-4408-B3D7-D61C55053B81}" type="datetime1">
              <a:rPr lang="en-US" smtClean="0"/>
              <a:t>5/17/2021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0F5FF82-848D-4531-BB7C-0FBF3CC2F96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7084" y="6424928"/>
            <a:ext cx="531920" cy="22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6085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 (Logo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croscope view of coronavirus">
            <a:extLst>
              <a:ext uri="{FF2B5EF4-FFF2-40B4-BE49-F238E27FC236}">
                <a16:creationId xmlns:a16="http://schemas.microsoft.com/office/drawing/2014/main" id="{0A391F90-4778-1348-9081-F4F9800D28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 descr="STAY SAFE MI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3430" y="0"/>
            <a:ext cx="2665139" cy="100386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2927349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266700" y="3429000"/>
            <a:ext cx="11658600" cy="1037216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 | Job Title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 bwMode="black">
          <a:xfrm>
            <a:off x="273830" y="4466217"/>
            <a:ext cx="11658600" cy="852916"/>
          </a:xfrm>
        </p:spPr>
        <p:txBody>
          <a:bodyPr>
            <a:normAutofit/>
          </a:bodyPr>
          <a:lstStyle>
            <a:lvl1pPr marL="0" indent="0" algn="ctr">
              <a:buNone/>
              <a:defRPr sz="1200" spc="3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00/00/0000</a:t>
            </a:r>
          </a:p>
        </p:txBody>
      </p:sp>
      <p:pic>
        <p:nvPicPr>
          <p:cNvPr id="2" name="Picture 1" descr="Minnesota Department of Health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4502" y="5896995"/>
            <a:ext cx="2522994" cy="365760"/>
          </a:xfrm>
          <a:prstGeom prst="rect">
            <a:avLst/>
          </a:prstGeom>
        </p:spPr>
      </p:pic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One Minnesota | </a:t>
            </a:r>
            <a:r>
              <a:rPr lang="en-US" dirty="0" err="1"/>
              <a:t>mn.gov</a:t>
            </a:r>
            <a:r>
              <a:rPr lang="en-US" dirty="0"/>
              <a:t>/covid19</a:t>
            </a:r>
          </a:p>
        </p:txBody>
      </p:sp>
    </p:spTree>
    <p:extLst>
      <p:ext uri="{BB962C8B-B14F-4D97-AF65-F5344CB8AC3E}">
        <p14:creationId xmlns:p14="http://schemas.microsoft.com/office/powerpoint/2010/main" val="11882074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White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microscop view of coronavirus">
            <a:extLst>
              <a:ext uri="{FF2B5EF4-FFF2-40B4-BE49-F238E27FC236}">
                <a16:creationId xmlns:a16="http://schemas.microsoft.com/office/drawing/2014/main" id="{0A391F90-4778-1348-9081-F4F9800D28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862"/>
          <a:stretch/>
        </p:blipFill>
        <p:spPr>
          <a:xfrm>
            <a:off x="0" y="0"/>
            <a:ext cx="12192000" cy="1449659"/>
          </a:xfrm>
          <a:prstGeom prst="rect">
            <a:avLst/>
          </a:prstGeom>
        </p:spPr>
      </p:pic>
      <p:sp>
        <p:nvSpPr>
          <p:cNvPr id="14" name="Title 2"/>
          <p:cNvSpPr>
            <a:spLocks noGrp="1"/>
          </p:cNvSpPr>
          <p:nvPr>
            <p:ph type="title"/>
          </p:nvPr>
        </p:nvSpPr>
        <p:spPr bwMode="white">
          <a:xfrm>
            <a:off x="838200" y="291117"/>
            <a:ext cx="8294643" cy="948987"/>
          </a:xfrm>
          <a:noFill/>
        </p:spPr>
        <p:txBody>
          <a:bodyPr lIns="0" rIns="0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3"/>
          <p:cNvSpPr>
            <a:spLocks noGrp="1"/>
          </p:cNvSpPr>
          <p:nvPr>
            <p:ph idx="1"/>
          </p:nvPr>
        </p:nvSpPr>
        <p:spPr bwMode="gray">
          <a:xfrm>
            <a:off x="838200" y="1594624"/>
            <a:ext cx="10515600" cy="4582339"/>
          </a:xfrm>
          <a:noFill/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7AA21DCB-98D2-4CA5-9A67-50A6BF357049}" type="datetime1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STAY SAFE M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2843" y="217468"/>
            <a:ext cx="2665139" cy="100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499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45720" rIns="4572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able Placeholder 3"/>
          <p:cNvSpPr>
            <a:spLocks noGrp="1"/>
          </p:cNvSpPr>
          <p:nvPr>
            <p:ph type="tbl" sz="quarter" idx="13"/>
          </p:nvPr>
        </p:nvSpPr>
        <p:spPr bwMode="gray">
          <a:xfrm>
            <a:off x="838200" y="1335088"/>
            <a:ext cx="10515600" cy="484187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359BC4D2-BBE4-4A17-B8D3-45EB19CCBF8B}" type="datetime1">
              <a:rPr lang="en-US" smtClean="0"/>
              <a:t>5/17/2021</a:t>
            </a:fld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Stay Safe Minnesota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8F68950B-6B13-1944-BC18-C198A87F7669}"/>
              </a:ext>
            </a:extLst>
          </p:cNvPr>
          <p:cNvSpPr/>
          <p:nvPr userDrawn="1"/>
        </p:nvSpPr>
        <p:spPr bwMode="auto">
          <a:xfrm>
            <a:off x="0" y="1215832"/>
            <a:ext cx="12192000" cy="119256"/>
          </a:xfrm>
          <a:prstGeom prst="rect">
            <a:avLst/>
          </a:prstGeom>
          <a:gradFill flip="none" rotWithShape="1">
            <a:gsLst>
              <a:gs pos="93000">
                <a:srgbClr val="99232E"/>
              </a:gs>
              <a:gs pos="48000">
                <a:srgbClr val="3F1D42"/>
              </a:gs>
              <a:gs pos="4000">
                <a:srgbClr val="1B2E4B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7996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White BG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6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 bwMode="gray">
          <a:xfrm>
            <a:off x="838200" y="1594624"/>
            <a:ext cx="5181600" cy="4582339"/>
          </a:xfrm>
          <a:noFill/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 bwMode="gray">
          <a:xfrm>
            <a:off x="6172200" y="1594624"/>
            <a:ext cx="5181600" cy="4582339"/>
          </a:xfrm>
          <a:noFill/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31B99D38-BE87-4D9F-A446-4EE8A0C73B4B}" type="datetime1">
              <a:rPr lang="en-US" smtClean="0"/>
              <a:t>5/17/2021</a:t>
            </a:fld>
            <a:endParaRPr lang="en-US" dirty="0"/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Stay Safe Minnesota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29809F24-C377-3C4B-B202-58FD3C498336}"/>
              </a:ext>
            </a:extLst>
          </p:cNvPr>
          <p:cNvSpPr/>
          <p:nvPr userDrawn="1"/>
        </p:nvSpPr>
        <p:spPr bwMode="auto">
          <a:xfrm>
            <a:off x="0" y="1216024"/>
            <a:ext cx="12192000" cy="119256"/>
          </a:xfrm>
          <a:prstGeom prst="rect">
            <a:avLst/>
          </a:prstGeom>
          <a:gradFill flip="none" rotWithShape="1">
            <a:gsLst>
              <a:gs pos="93000">
                <a:srgbClr val="99232E"/>
              </a:gs>
              <a:gs pos="48000">
                <a:srgbClr val="3F1D42"/>
              </a:gs>
              <a:gs pos="4000">
                <a:srgbClr val="1B2E4B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716610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Boxed)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CB3F6972-C9EE-FC4D-A0C5-4FB5E868B4B8}"/>
              </a:ext>
            </a:extLst>
          </p:cNvPr>
          <p:cNvSpPr/>
          <p:nvPr userDrawn="1"/>
        </p:nvSpPr>
        <p:spPr bwMode="auto">
          <a:xfrm>
            <a:off x="0" y="1216024"/>
            <a:ext cx="12192000" cy="119256"/>
          </a:xfrm>
          <a:prstGeom prst="rect">
            <a:avLst/>
          </a:prstGeom>
          <a:gradFill flip="none" rotWithShape="1">
            <a:gsLst>
              <a:gs pos="93000">
                <a:srgbClr val="99232E"/>
              </a:gs>
              <a:gs pos="48000">
                <a:srgbClr val="3F1D42"/>
              </a:gs>
              <a:gs pos="4000">
                <a:srgbClr val="1B2E4B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838200" y="1335281"/>
            <a:ext cx="10515600" cy="48416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3"/>
          <p:cNvSpPr>
            <a:spLocks noGrp="1"/>
          </p:cNvSpPr>
          <p:nvPr>
            <p:ph idx="1"/>
          </p:nvPr>
        </p:nvSpPr>
        <p:spPr bwMode="gray">
          <a:xfrm>
            <a:off x="838200" y="1335281"/>
            <a:ext cx="10515600" cy="4841683"/>
          </a:xfrm>
          <a:noFill/>
        </p:spPr>
        <p:txBody>
          <a:bodyPr lIns="182880" tIns="301752" rIns="182880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F68D3CE9-0FD2-451E-91F9-0DFB47634621}" type="datetime1">
              <a:rPr lang="en-US" smtClean="0"/>
              <a:t>5/17/2021</a:t>
            </a:fld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Stay Safe Minnesota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84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Boxed)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"/>
          <p:cNvSpPr/>
          <p:nvPr userDrawn="1"/>
        </p:nvSpPr>
        <p:spPr bwMode="black">
          <a:xfrm>
            <a:off x="0" y="-128"/>
            <a:ext cx="12188952" cy="12161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BED75901-44C1-BF44-A96E-007A5F10212A}"/>
              </a:ext>
            </a:extLst>
          </p:cNvPr>
          <p:cNvSpPr/>
          <p:nvPr userDrawn="1"/>
        </p:nvSpPr>
        <p:spPr bwMode="auto">
          <a:xfrm>
            <a:off x="0" y="1214717"/>
            <a:ext cx="12192000" cy="119256"/>
          </a:xfrm>
          <a:prstGeom prst="rect">
            <a:avLst/>
          </a:prstGeom>
          <a:gradFill flip="none" rotWithShape="1">
            <a:gsLst>
              <a:gs pos="93000">
                <a:srgbClr val="99232E"/>
              </a:gs>
              <a:gs pos="48000">
                <a:srgbClr val="3F1D42"/>
              </a:gs>
              <a:gs pos="4000">
                <a:srgbClr val="1B2E4B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Title 2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838200" y="1594624"/>
            <a:ext cx="5181600" cy="4582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 bwMode="gray">
          <a:xfrm>
            <a:off x="838200" y="1594624"/>
            <a:ext cx="5181600" cy="4582339"/>
          </a:xfrm>
          <a:noFill/>
        </p:spPr>
        <p:txBody>
          <a:bodyPr lIns="182880" tIns="182880" rIns="18288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6172200" y="1594624"/>
            <a:ext cx="5181600" cy="4582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 bwMode="gray">
          <a:xfrm>
            <a:off x="6172200" y="1594624"/>
            <a:ext cx="5181600" cy="4582339"/>
          </a:xfrm>
          <a:noFill/>
        </p:spPr>
        <p:txBody>
          <a:bodyPr lIns="182880" tIns="182880" rIns="18288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28D79E8F-56A0-4CCC-8FA0-7276ACDB277E}" type="datetime1">
              <a:rPr lang="en-US" smtClean="0"/>
              <a:t>5/17/2021</a:t>
            </a:fld>
            <a:endParaRPr lang="en-US" dirty="0"/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Stay Safe Minnesota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80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 bwMode="black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 bwMode="gray">
          <a:xfrm>
            <a:off x="838200" y="1366345"/>
            <a:ext cx="10515600" cy="4788393"/>
          </a:xfrm>
          <a:noFill/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 bwMode="black">
          <a:xfrm>
            <a:off x="838200" y="6356350"/>
            <a:ext cx="1358590" cy="365125"/>
          </a:xfrm>
        </p:spPr>
        <p:txBody>
          <a:bodyPr/>
          <a:lstStyle/>
          <a:p>
            <a:fld id="{43685A20-BA52-43F1-AB65-175D38A08993}" type="datetime1">
              <a:rPr lang="en-US" smtClean="0"/>
              <a:t>5/17/2021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Stay Safe Minnesota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 bwMode="black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65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, Image)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 bwMode="white">
          <a:xfrm>
            <a:off x="838200" y="-1"/>
            <a:ext cx="10515600" cy="1216025"/>
          </a:xfrm>
          <a:noFill/>
        </p:spPr>
        <p:txBody>
          <a:bodyPr lIns="0" rIns="0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2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2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2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2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3"/>
          </p:nvPr>
        </p:nvSpPr>
        <p:spPr bwMode="ltGray"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0EA790-88CD-4A2E-A6BF-03D6DD5BD154}" type="datetime1">
              <a:rPr lang="en-US" smtClean="0"/>
              <a:t>5/17/2021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Stay Safe Minnesota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2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black"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15AD958-ABC3-4702-9111-91AC36C82BEA}" type="datetime1">
              <a:rPr lang="en-US" smtClean="0"/>
              <a:t>5/17/2021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black"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4" r:id="rId2"/>
    <p:sldLayoutId id="2147483712" r:id="rId3"/>
    <p:sldLayoutId id="2147483795" r:id="rId4"/>
    <p:sldLayoutId id="2147483790" r:id="rId5"/>
    <p:sldLayoutId id="2147483789" r:id="rId6"/>
    <p:sldLayoutId id="2147483714" r:id="rId7"/>
    <p:sldLayoutId id="2147483780" r:id="rId8"/>
    <p:sldLayoutId id="2147483826" r:id="rId9"/>
    <p:sldLayoutId id="2147483744" r:id="rId10"/>
    <p:sldLayoutId id="2147483772" r:id="rId11"/>
    <p:sldLayoutId id="2147483820" r:id="rId12"/>
    <p:sldLayoutId id="2147483769" r:id="rId13"/>
    <p:sldLayoutId id="2147483829" r:id="rId14"/>
    <p:sldLayoutId id="2147483732" r:id="rId15"/>
    <p:sldLayoutId id="2147483835" r:id="rId16"/>
    <p:sldLayoutId id="2147483827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5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smartsheet.com/b/form/670f865fdef5494cbab079487b58dd45" TargetMode="External"/><Relationship Id="rId2" Type="http://schemas.openxmlformats.org/officeDocument/2006/relationships/hyperlink" Target="https://mn.gov/covid19/vaccine/employer-toolkit/index.jsp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minnesota.webex.com/minnesota/ldr.php?RCID=21476aeabe584eee9e853d331564b409" TargetMode="External"/><Relationship Id="rId5" Type="http://schemas.openxmlformats.org/officeDocument/2006/relationships/hyperlink" Target="https://redcap-vac.web.health.state.mn.us/redcap/surveys/?s=XYWXWHE3EF" TargetMode="External"/><Relationship Id="rId4" Type="http://schemas.openxmlformats.org/officeDocument/2006/relationships/hyperlink" Target="https://vaccineconnector.mn.gov/en-U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66700" y="2246900"/>
            <a:ext cx="11658600" cy="852916"/>
          </a:xfrm>
        </p:spPr>
        <p:txBody>
          <a:bodyPr/>
          <a:lstStyle/>
          <a:p>
            <a:r>
              <a:rPr lang="en-US" dirty="0"/>
              <a:t>Employer Outreach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Susan </a:t>
            </a:r>
            <a:r>
              <a:rPr lang="en-US" dirty="0" err="1"/>
              <a:t>Bishop|Migrant</a:t>
            </a:r>
            <a:r>
              <a:rPr lang="en-US" dirty="0"/>
              <a:t> Seasonal Ag Worker Response Lead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05/17/2021</a:t>
            </a:r>
          </a:p>
        </p:txBody>
      </p:sp>
    </p:spTree>
    <p:extLst>
      <p:ext uri="{BB962C8B-B14F-4D97-AF65-F5344CB8AC3E}">
        <p14:creationId xmlns:p14="http://schemas.microsoft.com/office/powerpoint/2010/main" val="427148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Vax employer outreach efforts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417" y="1594624"/>
            <a:ext cx="11830718" cy="4582339"/>
          </a:xfrm>
        </p:spPr>
        <p:txBody>
          <a:bodyPr/>
          <a:lstStyle/>
          <a:p>
            <a:r>
              <a:rPr lang="en-US" sz="2400" dirty="0"/>
              <a:t>Vaccination planning toolkit: </a:t>
            </a:r>
            <a:r>
              <a:rPr lang="en-US" sz="2400" u="sng" dirty="0">
                <a:solidFill>
                  <a:srgbClr val="0562C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Employer toolkit</a:t>
            </a:r>
            <a:endParaRPr lang="en-US" sz="2400" dirty="0"/>
          </a:p>
          <a:p>
            <a:r>
              <a:rPr lang="en-US" sz="2400" dirty="0"/>
              <a:t>Employer vaccine host site survey: </a:t>
            </a:r>
            <a:r>
              <a:rPr lang="en-US" sz="2400" i="0" u="sng" dirty="0">
                <a:solidFill>
                  <a:srgbClr val="000E18"/>
                </a:solidFill>
                <a:effectLst/>
                <a:hlinkClick r:id="rId3"/>
              </a:rPr>
              <a:t>Community Vaccination Event Request Form</a:t>
            </a:r>
            <a:endParaRPr lang="en-US" sz="2400" dirty="0"/>
          </a:p>
          <a:p>
            <a:r>
              <a:rPr lang="en-US" sz="2400" dirty="0"/>
              <a:t>Vaccine connector: </a:t>
            </a:r>
            <a:r>
              <a:rPr lang="en-US" sz="2400" u="sng" dirty="0">
                <a:solidFill>
                  <a:srgbClr val="0562C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Vaccine connector</a:t>
            </a:r>
            <a:endParaRPr lang="en-US" sz="2400" dirty="0"/>
          </a:p>
          <a:p>
            <a:r>
              <a:rPr lang="en-US" sz="2400" dirty="0"/>
              <a:t>Mobile Unit Request: </a:t>
            </a:r>
            <a:r>
              <a:rPr lang="en-US" sz="2400" u="sng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Mobile Vaccine Unit Request Survey</a:t>
            </a:r>
            <a:endParaRPr lang="en-US" sz="2400" dirty="0"/>
          </a:p>
          <a:p>
            <a:r>
              <a:rPr lang="en-US" sz="2400" dirty="0"/>
              <a:t>Employer Vaccine Forum recording: </a:t>
            </a:r>
            <a:r>
              <a:rPr lang="en-US" sz="2400" u="sng" dirty="0">
                <a:solidFill>
                  <a:srgbClr val="005E7D"/>
                </a:solidFill>
                <a:effectLst/>
                <a:ea typeface="Calibri" panose="020F0502020204030204" pitchFamily="34" charset="0"/>
                <a:hlinkClick r:id="rId6"/>
              </a:rPr>
              <a:t>Employer Forum: Vaccinations &amp; Migrant/Seasonal Farmworkers-20210408 1808-1</a:t>
            </a:r>
            <a:endParaRPr lang="en-US" sz="2400" dirty="0"/>
          </a:p>
          <a:p>
            <a:r>
              <a:rPr lang="en-US" sz="2400" dirty="0"/>
              <a:t>Letter from Commissioner Malcolm to employers: Sent to forum list May 14, 2021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1DCB-98D2-4CA5-9A67-50A6BF357049}" type="datetime1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835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5F09F-74A6-4D62-867A-8BF1774E9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08335-A4A6-4EE7-A653-7ED5D1F0E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other opportunities do you suggest to reach employers, especially those who hire migrant seasonal workers?</a:t>
            </a:r>
          </a:p>
          <a:p>
            <a:r>
              <a:rPr lang="en-US" dirty="0"/>
              <a:t>What would help employers to support efforts to vaccinate employees?</a:t>
            </a:r>
          </a:p>
          <a:p>
            <a:r>
              <a:rPr lang="en-US" dirty="0"/>
              <a:t>What else do we need to know about employers and vaccinating worker?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C569A-2044-4DCE-832C-FD294175B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1DCB-98D2-4CA5-9A67-50A6BF357049}" type="datetime1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3564E-37AD-4015-911A-738FC012D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565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C55B8-D823-40B7-BC53-F8282AF0E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314D9D-EEFD-4B2E-A048-6FB0DEFC22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Susan Bishop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6EC67-356E-4397-92DA-E5C4AFE04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147E2-AEF3-4408-B3D7-D61C55053B81}" type="datetime1">
              <a:rPr lang="en-US" smtClean="0"/>
              <a:t>5/17/2021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1F34B4-B830-4394-8286-BC78D3B9E3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783506"/>
      </p:ext>
    </p:extLst>
  </p:cSld>
  <p:clrMapOvr>
    <a:masterClrMapping/>
  </p:clrMapOvr>
</p:sld>
</file>

<file path=ppt/theme/theme1.xml><?xml version="1.0" encoding="utf-8"?>
<a:theme xmlns:a="http://schemas.openxmlformats.org/drawingml/2006/main" name="Minnesota">
  <a:themeElements>
    <a:clrScheme name="Custom 2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099"/>
      </a:accent3>
      <a:accent4>
        <a:srgbClr val="8D3F2B"/>
      </a:accent4>
      <a:accent5>
        <a:srgbClr val="0D5257"/>
      </a:accent5>
      <a:accent6>
        <a:srgbClr val="5D295F"/>
      </a:accent6>
      <a:hlink>
        <a:srgbClr val="003865"/>
      </a:hlink>
      <a:folHlink>
        <a:srgbClr val="595959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VID19 template.pptx" id="{EF628CEC-CC8B-4BE1-BECA-701A7CD048EC}" vid="{C4DCFF53-5F25-41DD-90C3-0EA57A873C7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 xmlns=""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 xmlns=""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 xmlns=""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 xmlns=""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82B80E85798B498881C0CB36871F5B" ma:contentTypeVersion="81" ma:contentTypeDescription="Create a new document." ma:contentTypeScope="" ma:versionID="b9712537d076d3e65ef73f911a4e0747">
  <xsd:schema xmlns:xsd="http://www.w3.org/2001/XMLSchema" xmlns:xs="http://www.w3.org/2001/XMLSchema" xmlns:p="http://schemas.microsoft.com/office/2006/metadata/properties" xmlns:ns2="98f01fe9-c3f2-4582-9148-d87bd0c242e7" xmlns:ns3="fc253db8-c1a2-4032-adc2-d3fbd160fc76" xmlns:ns4="8837c207-459e-4c9e-ae67-73e2034e87a2" targetNamespace="http://schemas.microsoft.com/office/2006/metadata/properties" ma:root="true" ma:fieldsID="7b344f422e9b7a4ad174fb28f82963e3" ns2:_="" ns3:_="" ns4:_="">
    <xsd:import namespace="98f01fe9-c3f2-4582-9148-d87bd0c242e7"/>
    <xsd:import namespace="fc253db8-c1a2-4032-adc2-d3fbd160fc76"/>
    <xsd:import namespace="8837c207-459e-4c9e-ae67-73e2034e87a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f01fe9-c3f2-4582-9148-d87bd0c242e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253db8-c1a2-4032-adc2-d3fbd160fc7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37c207-459e-4c9e-ae67-73e2034e87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f01fe9-c3f2-4582-9148-d87bd0c242e7">PP6VNZTUNPYT-222210944-147</_dlc_DocId>
    <_dlc_DocIdUrl xmlns="98f01fe9-c3f2-4582-9148-d87bd0c242e7">
      <Url>https://mn365.sharepoint.com/teams/MDH/permanent/comm_proj/_layouts/15/DocIdRedir.aspx?ID=PP6VNZTUNPYT-222210944-147</Url>
      <Description>PP6VNZTUNPYT-222210944-147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407BDF-C32E-422E-92AB-60982A822772}">
  <ds:schemaRefs>
    <ds:schemaRef ds:uri="http://schemas.microsoft.com/sharepoint/events"/>
    <ds:schemaRef ds:uri=""/>
  </ds:schemaRefs>
</ds:datastoreItem>
</file>

<file path=customXml/itemProps2.xml><?xml version="1.0" encoding="utf-8"?>
<ds:datastoreItem xmlns:ds="http://schemas.openxmlformats.org/officeDocument/2006/customXml" ds:itemID="{B04FCE81-720F-43F5-BFEC-8E6C191E33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f01fe9-c3f2-4582-9148-d87bd0c242e7"/>
    <ds:schemaRef ds:uri="fc253db8-c1a2-4032-adc2-d3fbd160fc76"/>
    <ds:schemaRef ds:uri="8837c207-459e-4c9e-ae67-73e2034e87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678B604-9059-4F1C-B8E2-C96A71A964D2}">
  <ds:schemaRefs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98f01fe9-c3f2-4582-9148-d87bd0c242e7"/>
    <ds:schemaRef ds:uri="http://schemas.openxmlformats.org/package/2006/metadata/core-properties"/>
    <ds:schemaRef ds:uri="8837c207-459e-4c9e-ae67-73e2034e87a2"/>
    <ds:schemaRef ds:uri="http://purl.org/dc/elements/1.1/"/>
    <ds:schemaRef ds:uri="http://purl.org/dc/dcmitype/"/>
    <ds:schemaRef ds:uri="http://purl.org/dc/terms/"/>
    <ds:schemaRef ds:uri="fc253db8-c1a2-4032-adc2-d3fbd160fc76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67F4349A-22F7-4A2D-8CA5-43DDCD6795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COVID19-template</Template>
  <TotalTime>36</TotalTime>
  <Words>131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Minnesota</vt:lpstr>
      <vt:lpstr>Employer Outreach</vt:lpstr>
      <vt:lpstr>Vax employer outreach efforts</vt:lpstr>
      <vt:lpstr>Discussion</vt:lpstr>
      <vt:lpstr>Thank you!</vt:lpstr>
    </vt:vector>
  </TitlesOfParts>
  <Company>State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Bishop, Susan (MDH)</dc:creator>
  <cp:keywords/>
  <dc:description/>
  <cp:lastModifiedBy>Fischer, Samantha (DEED)</cp:lastModifiedBy>
  <cp:revision>5</cp:revision>
  <cp:lastPrinted>2020-03-20T18:01:58Z</cp:lastPrinted>
  <dcterms:created xsi:type="dcterms:W3CDTF">2021-05-17T15:51:16Z</dcterms:created>
  <dcterms:modified xsi:type="dcterms:W3CDTF">2021-05-17T20:41:01Z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version">
    <vt:lpwstr>1.3</vt:lpwstr>
  </property>
  <property fmtid="{D5CDD505-2E9C-101B-9397-08002B2CF9AE}" pid="3" name="ContentTypeId">
    <vt:lpwstr>0x010100A882B80E85798B498881C0CB36871F5B</vt:lpwstr>
  </property>
  <property fmtid="{D5CDD505-2E9C-101B-9397-08002B2CF9AE}" pid="4" name="_dlc_DocIdItemGuid">
    <vt:lpwstr>4a19fc65-8078-442f-a2d2-fe947149648e</vt:lpwstr>
  </property>
</Properties>
</file>