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3" r:id="rId4"/>
  </p:sldMasterIdLst>
  <p:notesMasterIdLst>
    <p:notesMasterId r:id="rId15"/>
  </p:notesMasterIdLst>
  <p:sldIdLst>
    <p:sldId id="290" r:id="rId5"/>
    <p:sldId id="273" r:id="rId6"/>
    <p:sldId id="296" r:id="rId7"/>
    <p:sldId id="258" r:id="rId8"/>
    <p:sldId id="292" r:id="rId9"/>
    <p:sldId id="277" r:id="rId10"/>
    <p:sldId id="297" r:id="rId11"/>
    <p:sldId id="295" r:id="rId12"/>
    <p:sldId id="286" r:id="rId13"/>
    <p:sldId id="275" r:id="rId1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y Bloom" initials="RB" lastIdx="1" clrIdx="0">
    <p:extLst>
      <p:ext uri="{19B8F6BF-5375-455C-9EA6-DF929625EA0E}">
        <p15:presenceInfo xmlns:p15="http://schemas.microsoft.com/office/powerpoint/2012/main" userId="S::rbloom@mssmn.org::499f0735-d820-4768-af7b-4efd191e96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87192" autoAdjust="0"/>
  </p:normalViewPr>
  <p:slideViewPr>
    <p:cSldViewPr snapToGrid="0">
      <p:cViewPr varScale="1">
        <p:scale>
          <a:sx n="99" d="100"/>
          <a:sy n="99" d="100"/>
        </p:scale>
        <p:origin x="474" y="90"/>
      </p:cViewPr>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DE773C08-3A04-4584-890C-B990A5F8D49D}" type="datetimeFigureOut">
              <a:rPr lang="en-US" smtClean="0"/>
              <a:t>9/16/2021</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F3FDBBE4-3200-491A-85D5-A35AFB23DB09}" type="slidenum">
              <a:rPr lang="en-US" smtClean="0"/>
              <a:t>‹#›</a:t>
            </a:fld>
            <a:endParaRPr lang="en-US" dirty="0"/>
          </a:p>
        </p:txBody>
      </p:sp>
    </p:spTree>
    <p:extLst>
      <p:ext uri="{BB962C8B-B14F-4D97-AF65-F5344CB8AC3E}">
        <p14:creationId xmlns:p14="http://schemas.microsoft.com/office/powerpoint/2010/main" val="185275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SUCCESS STORIES VIDEO</a:t>
            </a:r>
          </a:p>
        </p:txBody>
      </p:sp>
      <p:sp>
        <p:nvSpPr>
          <p:cNvPr id="4" name="Slide Number Placeholder 3"/>
          <p:cNvSpPr>
            <a:spLocks noGrp="1"/>
          </p:cNvSpPr>
          <p:nvPr>
            <p:ph type="sldNum" sz="quarter" idx="5"/>
          </p:nvPr>
        </p:nvSpPr>
        <p:spPr/>
        <p:txBody>
          <a:bodyPr/>
          <a:lstStyle/>
          <a:p>
            <a:fld id="{F3FDBBE4-3200-491A-85D5-A35AFB23DB09}" type="slidenum">
              <a:rPr lang="en-US" smtClean="0"/>
              <a:t>2</a:t>
            </a:fld>
            <a:endParaRPr lang="en-US" dirty="0"/>
          </a:p>
        </p:txBody>
      </p:sp>
    </p:spTree>
    <p:extLst>
      <p:ext uri="{BB962C8B-B14F-4D97-AF65-F5344CB8AC3E}">
        <p14:creationId xmlns:p14="http://schemas.microsoft.com/office/powerpoint/2010/main" val="117948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SUCCESS STORIES VIDEO</a:t>
            </a:r>
          </a:p>
        </p:txBody>
      </p:sp>
      <p:sp>
        <p:nvSpPr>
          <p:cNvPr id="4" name="Slide Number Placeholder 3"/>
          <p:cNvSpPr>
            <a:spLocks noGrp="1"/>
          </p:cNvSpPr>
          <p:nvPr>
            <p:ph type="sldNum" sz="quarter" idx="5"/>
          </p:nvPr>
        </p:nvSpPr>
        <p:spPr/>
        <p:txBody>
          <a:bodyPr/>
          <a:lstStyle/>
          <a:p>
            <a:fld id="{F3FDBBE4-3200-491A-85D5-A35AFB23DB09}" type="slidenum">
              <a:rPr lang="en-US" smtClean="0"/>
              <a:t>3</a:t>
            </a:fld>
            <a:endParaRPr lang="en-US" dirty="0"/>
          </a:p>
        </p:txBody>
      </p:sp>
    </p:spTree>
    <p:extLst>
      <p:ext uri="{BB962C8B-B14F-4D97-AF65-F5344CB8AC3E}">
        <p14:creationId xmlns:p14="http://schemas.microsoft.com/office/powerpoint/2010/main" val="383493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SHARE ENROLLMENT SHEET:</a:t>
            </a:r>
          </a:p>
        </p:txBody>
      </p:sp>
      <p:sp>
        <p:nvSpPr>
          <p:cNvPr id="4" name="Slide Number Placeholder 3"/>
          <p:cNvSpPr>
            <a:spLocks noGrp="1"/>
          </p:cNvSpPr>
          <p:nvPr>
            <p:ph type="sldNum" sz="quarter" idx="5"/>
          </p:nvPr>
        </p:nvSpPr>
        <p:spPr/>
        <p:txBody>
          <a:bodyPr/>
          <a:lstStyle/>
          <a:p>
            <a:fld id="{F3FDBBE4-3200-491A-85D5-A35AFB23DB09}" type="slidenum">
              <a:rPr lang="en-US" smtClean="0"/>
              <a:t>5</a:t>
            </a:fld>
            <a:endParaRPr lang="en-US" dirty="0"/>
          </a:p>
        </p:txBody>
      </p:sp>
    </p:spTree>
    <p:extLst>
      <p:ext uri="{BB962C8B-B14F-4D97-AF65-F5344CB8AC3E}">
        <p14:creationId xmlns:p14="http://schemas.microsoft.com/office/powerpoint/2010/main" val="190062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FDBBE4-3200-491A-85D5-A35AFB23DB09}" type="slidenum">
              <a:rPr lang="en-US" smtClean="0"/>
              <a:t>8</a:t>
            </a:fld>
            <a:endParaRPr lang="en-US" dirty="0"/>
          </a:p>
        </p:txBody>
      </p:sp>
    </p:spTree>
    <p:extLst>
      <p:ext uri="{BB962C8B-B14F-4D97-AF65-F5344CB8AC3E}">
        <p14:creationId xmlns:p14="http://schemas.microsoft.com/office/powerpoint/2010/main" val="320671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5501-CE7B-465C-8EF8-5BE6DF643EE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19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35911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408970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14524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5501-CE7B-465C-8EF8-5BE6DF643EE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46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37002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228218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133997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1322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7D67A8-8747-44C4-83E0-4A7462C00E52}" type="datetimeFigureOut">
              <a:rPr lang="en-US" smtClean="0"/>
              <a:t>9/16/2021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255501-CE7B-465C-8EF8-5BE6DF643EE7}" type="slidenum">
              <a:rPr lang="en-US" smtClean="0"/>
              <a:t>‹#›</a:t>
            </a:fld>
            <a:endParaRPr lang="en-US" dirty="0"/>
          </a:p>
        </p:txBody>
      </p:sp>
    </p:spTree>
    <p:extLst>
      <p:ext uri="{BB962C8B-B14F-4D97-AF65-F5344CB8AC3E}">
        <p14:creationId xmlns:p14="http://schemas.microsoft.com/office/powerpoint/2010/main" val="228493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7D67A8-8747-44C4-83E0-4A7462C00E52}"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55501-CE7B-465C-8EF8-5BE6DF643EE7}" type="slidenum">
              <a:rPr lang="en-US" smtClean="0"/>
              <a:t>‹#›</a:t>
            </a:fld>
            <a:endParaRPr lang="en-US" dirty="0"/>
          </a:p>
        </p:txBody>
      </p:sp>
    </p:spTree>
    <p:extLst>
      <p:ext uri="{BB962C8B-B14F-4D97-AF65-F5344CB8AC3E}">
        <p14:creationId xmlns:p14="http://schemas.microsoft.com/office/powerpoint/2010/main" val="400475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97D67A8-8747-44C4-83E0-4A7462C00E52}" type="datetimeFigureOut">
              <a:rPr lang="en-US" smtClean="0"/>
              <a:t>9/16/2021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4255501-CE7B-465C-8EF8-5BE6DF643EE7}"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767690"/>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mssmn.org/etrac" TargetMode="External"/><Relationship Id="rId4" Type="http://schemas.openxmlformats.org/officeDocument/2006/relationships/hyperlink" Target="mailto:rbloom@mssmn.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LCiO2LG2M0?feature=oembed" TargetMode="Externa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rbloom@mssmn.or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trac.mrooms3.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83">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47A221-CB6A-4BE6-AC0B-08CE2E67CDFE}"/>
              </a:ext>
            </a:extLst>
          </p:cNvPr>
          <p:cNvSpPr>
            <a:spLocks noGrp="1"/>
          </p:cNvSpPr>
          <p:nvPr>
            <p:ph type="ctrTitle"/>
          </p:nvPr>
        </p:nvSpPr>
        <p:spPr>
          <a:xfrm>
            <a:off x="633999" y="4550229"/>
            <a:ext cx="10909073" cy="1057655"/>
          </a:xfrm>
        </p:spPr>
        <p:txBody>
          <a:bodyPr>
            <a:normAutofit/>
          </a:bodyPr>
          <a:lstStyle/>
          <a:p>
            <a:r>
              <a:rPr lang="en-US" sz="1500" b="1" dirty="0"/>
              <a:t>eTrac </a:t>
            </a:r>
            <a:br>
              <a:rPr lang="en-US" sz="1500" b="1" dirty="0"/>
            </a:br>
            <a:r>
              <a:rPr lang="en-US" sz="1500" b="1" dirty="0"/>
              <a:t>for Online Job Seeking Skills Training</a:t>
            </a:r>
            <a:br>
              <a:rPr lang="en-US" sz="1500" dirty="0"/>
            </a:br>
            <a:br>
              <a:rPr lang="en-US" sz="1500" dirty="0"/>
            </a:br>
            <a:endParaRPr lang="en-US" sz="1500" dirty="0"/>
          </a:p>
        </p:txBody>
      </p:sp>
      <p:sp>
        <p:nvSpPr>
          <p:cNvPr id="3" name="Subtitle 2">
            <a:extLst>
              <a:ext uri="{FF2B5EF4-FFF2-40B4-BE49-F238E27FC236}">
                <a16:creationId xmlns:a16="http://schemas.microsoft.com/office/drawing/2014/main" id="{FCD14451-FE39-42C0-A1EB-7C61A09DC7BE}"/>
              </a:ext>
            </a:extLst>
          </p:cNvPr>
          <p:cNvSpPr>
            <a:spLocks noGrp="1"/>
          </p:cNvSpPr>
          <p:nvPr>
            <p:ph type="subTitle" idx="1"/>
          </p:nvPr>
        </p:nvSpPr>
        <p:spPr>
          <a:xfrm>
            <a:off x="633999" y="5727515"/>
            <a:ext cx="10925101" cy="515477"/>
          </a:xfrm>
        </p:spPr>
        <p:txBody>
          <a:bodyPr>
            <a:normAutofit/>
          </a:bodyPr>
          <a:lstStyle/>
          <a:p>
            <a:r>
              <a:rPr lang="en-US" sz="2000" dirty="0">
                <a:solidFill>
                  <a:schemeClr val="tx1">
                    <a:lumMod val="85000"/>
                    <a:lumOff val="15000"/>
                  </a:schemeClr>
                </a:solidFill>
              </a:rPr>
              <a:t>Randy Bloom – MSS</a:t>
            </a:r>
          </a:p>
          <a:p>
            <a:endParaRPr lang="en-US" sz="2000" dirty="0">
              <a:solidFill>
                <a:schemeClr val="tx1">
                  <a:lumMod val="85000"/>
                  <a:lumOff val="15000"/>
                </a:schemeClr>
              </a:solidFill>
            </a:endParaRPr>
          </a:p>
        </p:txBody>
      </p:sp>
      <p:pic>
        <p:nvPicPr>
          <p:cNvPr id="19" name="Picture 18" descr="eTrac logo for online vocational training.">
            <a:extLst>
              <a:ext uri="{FF2B5EF4-FFF2-40B4-BE49-F238E27FC236}">
                <a16:creationId xmlns:a16="http://schemas.microsoft.com/office/drawing/2014/main" id="{BC0B8062-4410-4ACC-A0F6-83B4CBF7F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453605"/>
            <a:ext cx="4906205" cy="1975686"/>
          </a:xfrm>
          <a:prstGeom prst="rect">
            <a:avLst/>
          </a:prstGeom>
        </p:spPr>
      </p:pic>
      <p:sp>
        <p:nvSpPr>
          <p:cNvPr id="94" name="Rectangle 85">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rgbClr val="427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icture of eTrac tool">
            <a:extLst>
              <a:ext uri="{FF2B5EF4-FFF2-40B4-BE49-F238E27FC236}">
                <a16:creationId xmlns:a16="http://schemas.microsoft.com/office/drawing/2014/main" id="{2C7CAA49-935E-4884-B689-5E56C977DC1D}"/>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241774" y="1587720"/>
            <a:ext cx="5935297" cy="3573850"/>
          </a:xfrm>
          <a:prstGeom prst="rect">
            <a:avLst/>
          </a:prstGeom>
        </p:spPr>
      </p:pic>
      <p:cxnSp>
        <p:nvCxnSpPr>
          <p:cNvPr id="95" name="Straight Connector 87">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96" name="Rectangle 89">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57A1F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27839"/>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MSS logo">
            <a:extLst>
              <a:ext uri="{FF2B5EF4-FFF2-40B4-BE49-F238E27FC236}">
                <a16:creationId xmlns:a16="http://schemas.microsoft.com/office/drawing/2014/main" id="{0373AE18-E3AD-458A-AD65-FB8BEF80B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Tree>
    <p:extLst>
      <p:ext uri="{BB962C8B-B14F-4D97-AF65-F5344CB8AC3E}">
        <p14:creationId xmlns:p14="http://schemas.microsoft.com/office/powerpoint/2010/main" val="42145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DAFB1-C47E-4B7E-8A5F-ED458A0F50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pic>
        <p:nvPicPr>
          <p:cNvPr id="5" name="Picture 4">
            <a:extLst>
              <a:ext uri="{FF2B5EF4-FFF2-40B4-BE49-F238E27FC236}">
                <a16:creationId xmlns:a16="http://schemas.microsoft.com/office/drawing/2014/main" id="{609CBBB3-3EEF-4C8E-A608-3F7007D340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35" y="136112"/>
            <a:ext cx="2081438" cy="800100"/>
          </a:xfrm>
          <a:prstGeom prst="rect">
            <a:avLst/>
          </a:prstGeom>
        </p:spPr>
      </p:pic>
      <p:sp>
        <p:nvSpPr>
          <p:cNvPr id="2" name="Title 1">
            <a:extLst>
              <a:ext uri="{FF2B5EF4-FFF2-40B4-BE49-F238E27FC236}">
                <a16:creationId xmlns:a16="http://schemas.microsoft.com/office/drawing/2014/main" id="{D955D22F-D006-48DC-97FD-9A396AE971F2}"/>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2B977A45-BABB-449C-9C8A-ED4A92E5D4CA}"/>
              </a:ext>
            </a:extLst>
          </p:cNvPr>
          <p:cNvSpPr>
            <a:spLocks noGrp="1"/>
          </p:cNvSpPr>
          <p:nvPr>
            <p:ph idx="1"/>
          </p:nvPr>
        </p:nvSpPr>
        <p:spPr>
          <a:xfrm>
            <a:off x="1097280" y="1845734"/>
            <a:ext cx="10058400" cy="4338498"/>
          </a:xfrm>
        </p:spPr>
        <p:txBody>
          <a:bodyPr anchor="t">
            <a:normAutofit/>
          </a:bodyPr>
          <a:lstStyle/>
          <a:p>
            <a:endParaRPr lang="en-US" sz="2800" dirty="0"/>
          </a:p>
          <a:p>
            <a:pPr algn="ctr"/>
            <a:r>
              <a:rPr lang="en-US" sz="2800" dirty="0"/>
              <a:t>Reach out to Randy Bloom for questions, subscriptions or usage instruction needs </a:t>
            </a:r>
          </a:p>
          <a:p>
            <a:pPr algn="ctr"/>
            <a:r>
              <a:rPr lang="en-US" sz="2800" dirty="0">
                <a:hlinkClick r:id="rId4"/>
              </a:rPr>
              <a:t>rbloom@mssmn.org</a:t>
            </a:r>
            <a:endParaRPr lang="en-US" sz="2800" dirty="0"/>
          </a:p>
          <a:p>
            <a:pPr algn="ctr"/>
            <a:r>
              <a:rPr lang="en-US" sz="2800" dirty="0"/>
              <a:t>Cell 612-581-5570</a:t>
            </a:r>
          </a:p>
          <a:p>
            <a:pPr marL="0" indent="0" algn="ctr">
              <a:buNone/>
            </a:pPr>
            <a:r>
              <a:rPr lang="en-US" sz="2800" dirty="0"/>
              <a:t>or</a:t>
            </a:r>
          </a:p>
          <a:p>
            <a:pPr algn="ctr"/>
            <a:r>
              <a:rPr lang="en-US" sz="2800" dirty="0"/>
              <a:t>Visit our website: </a:t>
            </a:r>
            <a:r>
              <a:rPr lang="en-US" sz="2800" dirty="0">
                <a:hlinkClick r:id="rId5"/>
              </a:rPr>
              <a:t>https://www.mssmn.org/etrac</a:t>
            </a:r>
            <a:r>
              <a:rPr lang="en-US" sz="2800" dirty="0"/>
              <a:t> </a:t>
            </a:r>
          </a:p>
          <a:p>
            <a:pPr algn="ctr"/>
            <a:r>
              <a:rPr lang="en-US" sz="2800" dirty="0"/>
              <a:t>I am available for 1-1 or group training on features of eTrac</a:t>
            </a:r>
          </a:p>
          <a:p>
            <a:pPr marL="0" indent="0" algn="ctr">
              <a:buNone/>
            </a:pPr>
            <a:endParaRPr lang="en-US" sz="2800" dirty="0"/>
          </a:p>
        </p:txBody>
      </p:sp>
    </p:spTree>
    <p:extLst>
      <p:ext uri="{BB962C8B-B14F-4D97-AF65-F5344CB8AC3E}">
        <p14:creationId xmlns:p14="http://schemas.microsoft.com/office/powerpoint/2010/main" val="38814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58241-5FE2-40E8-BFC7-D3DFF5F85C98}"/>
              </a:ext>
            </a:extLst>
          </p:cNvPr>
          <p:cNvSpPr>
            <a:spLocks noGrp="1"/>
          </p:cNvSpPr>
          <p:nvPr>
            <p:ph type="title"/>
          </p:nvPr>
        </p:nvSpPr>
        <p:spPr>
          <a:xfrm>
            <a:off x="5144679" y="634946"/>
            <a:ext cx="6405063" cy="1450757"/>
          </a:xfrm>
        </p:spPr>
        <p:txBody>
          <a:bodyPr>
            <a:normAutofit/>
          </a:bodyPr>
          <a:lstStyle/>
          <a:p>
            <a:r>
              <a:rPr lang="en-US" dirty="0"/>
              <a:t>Overview</a:t>
            </a:r>
          </a:p>
        </p:txBody>
      </p:sp>
      <p:pic>
        <p:nvPicPr>
          <p:cNvPr id="7" name="Picture 6">
            <a:extLst>
              <a:ext uri="{FF2B5EF4-FFF2-40B4-BE49-F238E27FC236}">
                <a16:creationId xmlns:a16="http://schemas.microsoft.com/office/drawing/2014/main" id="{27B5772F-5897-435D-A869-D69ADA46A0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91" y="683632"/>
            <a:ext cx="4020297" cy="1353383"/>
          </a:xfrm>
          <a:prstGeom prst="rect">
            <a:avLst/>
          </a:prstGeom>
        </p:spPr>
      </p:pic>
      <p:cxnSp>
        <p:nvCxnSpPr>
          <p:cNvPr id="25" name="Straight Connector 24">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Online Media 4" descr="A success story video">
            <a:hlinkClick r:id="" action="ppaction://media"/>
            <a:extLst>
              <a:ext uri="{FF2B5EF4-FFF2-40B4-BE49-F238E27FC236}">
                <a16:creationId xmlns:a16="http://schemas.microsoft.com/office/drawing/2014/main" id="{306BE34D-E46D-41EB-B252-30D87170D4A5}"/>
              </a:ext>
            </a:extLst>
          </p:cNvPr>
          <p:cNvPicPr>
            <a:picLocks noRot="1" noChangeAspect="1"/>
          </p:cNvPicPr>
          <p:nvPr>
            <a:videoFile r:link="rId1"/>
          </p:nvPr>
        </p:nvPicPr>
        <p:blipFill>
          <a:blip r:embed="rId5"/>
          <a:stretch>
            <a:fillRect/>
          </a:stretch>
        </p:blipFill>
        <p:spPr>
          <a:xfrm>
            <a:off x="125630" y="2246579"/>
            <a:ext cx="5403691" cy="3226567"/>
          </a:xfrm>
          <a:prstGeom prst="rect">
            <a:avLst/>
          </a:prstGeom>
        </p:spPr>
      </p:pic>
      <p:sp>
        <p:nvSpPr>
          <p:cNvPr id="3" name="Content Placeholder 2">
            <a:extLst>
              <a:ext uri="{FF2B5EF4-FFF2-40B4-BE49-F238E27FC236}">
                <a16:creationId xmlns:a16="http://schemas.microsoft.com/office/drawing/2014/main" id="{9680970B-D6D0-4C7B-A5ED-D3A83AEE42D9}"/>
              </a:ext>
            </a:extLst>
          </p:cNvPr>
          <p:cNvSpPr>
            <a:spLocks noGrp="1"/>
          </p:cNvSpPr>
          <p:nvPr>
            <p:ph idx="1"/>
          </p:nvPr>
        </p:nvSpPr>
        <p:spPr>
          <a:xfrm>
            <a:off x="5697582" y="2198914"/>
            <a:ext cx="5852160" cy="3670180"/>
          </a:xfrm>
        </p:spPr>
        <p:txBody>
          <a:bodyPr>
            <a:normAutofit fontScale="92500" lnSpcReduction="10000"/>
          </a:bodyPr>
          <a:lstStyle/>
          <a:p>
            <a:pPr marL="0" indent="0">
              <a:buNone/>
            </a:pPr>
            <a:endParaRPr lang="en-US" sz="1500" dirty="0"/>
          </a:p>
          <a:p>
            <a:pPr marL="0" indent="0">
              <a:buNone/>
            </a:pPr>
            <a:r>
              <a:rPr lang="en-US" sz="1800" b="1" dirty="0"/>
              <a:t>Narrated and Animated for Engagement and Accessible</a:t>
            </a:r>
            <a:r>
              <a:rPr lang="en-US" sz="1800" dirty="0"/>
              <a:t>!</a:t>
            </a:r>
          </a:p>
          <a:p>
            <a:pPr marL="0" indent="0">
              <a:buNone/>
            </a:pPr>
            <a:endParaRPr lang="en-US" sz="1800" dirty="0"/>
          </a:p>
          <a:p>
            <a:pPr lvl="1">
              <a:buFont typeface="Courier New" panose="02070309020205020404" pitchFamily="49" charset="0"/>
              <a:buChar char="o"/>
            </a:pPr>
            <a:r>
              <a:rPr lang="en-US" dirty="0"/>
              <a:t> </a:t>
            </a:r>
            <a:r>
              <a:rPr lang="en-US" b="1" dirty="0"/>
              <a:t>Animated: </a:t>
            </a:r>
            <a:r>
              <a:rPr lang="en-US" dirty="0"/>
              <a:t>Educational content, interactive exercises and   videos, and hands-on real-world learning activities.</a:t>
            </a:r>
          </a:p>
          <a:p>
            <a:pPr lvl="1">
              <a:buFont typeface="Courier New" panose="02070309020205020404" pitchFamily="49" charset="0"/>
              <a:buChar char="o"/>
            </a:pPr>
            <a:r>
              <a:rPr lang="en-US" b="1" dirty="0"/>
              <a:t> Accessible: </a:t>
            </a:r>
            <a:r>
              <a:rPr lang="en-US" dirty="0"/>
              <a:t>closed captioned, audio descriptions, Screen Reader - Braille Device compatible</a:t>
            </a:r>
          </a:p>
          <a:p>
            <a:pPr marL="201168" lvl="1" indent="0">
              <a:buNone/>
            </a:pPr>
            <a:r>
              <a:rPr lang="en-US" b="1" dirty="0"/>
              <a:t>    </a:t>
            </a:r>
          </a:p>
          <a:p>
            <a:pPr marL="201168" lvl="1" indent="0">
              <a:buNone/>
            </a:pPr>
            <a:r>
              <a:rPr lang="en-US" b="1" dirty="0"/>
              <a:t>Cloud-Hosted Software: </a:t>
            </a:r>
            <a:r>
              <a:rPr lang="en-US" dirty="0"/>
              <a:t>Open LMS (Moodle) </a:t>
            </a:r>
          </a:p>
          <a:p>
            <a:pPr marL="201168" lvl="1" indent="0">
              <a:buNone/>
            </a:pPr>
            <a:r>
              <a:rPr lang="en-US" dirty="0"/>
              <a:t>    Online Learning Management System</a:t>
            </a:r>
          </a:p>
          <a:p>
            <a:pPr lvl="1">
              <a:buFont typeface="Courier New" panose="02070309020205020404" pitchFamily="49" charset="0"/>
              <a:buChar char="o"/>
            </a:pPr>
            <a:r>
              <a:rPr lang="en-US" dirty="0"/>
              <a:t> eTrac Pre and Post-Assessments test a student’s initial understanding of the topic information and  assess knowledge gained after each of the 6 courses</a:t>
            </a:r>
          </a:p>
          <a:p>
            <a:pPr lvl="1">
              <a:buFont typeface="Courier New" panose="02070309020205020404" pitchFamily="49" charset="0"/>
              <a:buChar char="o"/>
            </a:pPr>
            <a:endParaRPr lang="en-US" dirty="0"/>
          </a:p>
          <a:p>
            <a:pPr marL="201168" lvl="1" indent="0">
              <a:buNone/>
            </a:pPr>
            <a:endParaRPr lang="en-US" sz="1500" dirty="0"/>
          </a:p>
          <a:p>
            <a:pPr marL="0" indent="0">
              <a:buNone/>
            </a:pPr>
            <a:endParaRPr lang="en-US" sz="1500" dirty="0"/>
          </a:p>
        </p:txBody>
      </p:sp>
      <p:sp>
        <p:nvSpPr>
          <p:cNvPr id="27" name="Rectangle 26">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0443A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83A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AA4BFA4C-14DC-4583-AF7E-8FB62804441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Tree>
    <p:extLst>
      <p:ext uri="{BB962C8B-B14F-4D97-AF65-F5344CB8AC3E}">
        <p14:creationId xmlns:p14="http://schemas.microsoft.com/office/powerpoint/2010/main" val="368750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7B5772F-5897-435D-A869-D69ADA46A0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91" y="683632"/>
            <a:ext cx="4020297" cy="1353383"/>
          </a:xfrm>
          <a:prstGeom prst="rect">
            <a:avLst/>
          </a:prstGeom>
        </p:spPr>
      </p:pic>
      <p:pic>
        <p:nvPicPr>
          <p:cNvPr id="6" name="Picture 5">
            <a:extLst>
              <a:ext uri="{FF2B5EF4-FFF2-40B4-BE49-F238E27FC236}">
                <a16:creationId xmlns:a16="http://schemas.microsoft.com/office/drawing/2014/main" id="{AA4BFA4C-14DC-4583-AF7E-8FB62804441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
        <p:nvSpPr>
          <p:cNvPr id="2" name="Title 1">
            <a:extLst>
              <a:ext uri="{FF2B5EF4-FFF2-40B4-BE49-F238E27FC236}">
                <a16:creationId xmlns:a16="http://schemas.microsoft.com/office/drawing/2014/main" id="{86558241-5FE2-40E8-BFC7-D3DFF5F85C98}"/>
              </a:ext>
            </a:extLst>
          </p:cNvPr>
          <p:cNvSpPr>
            <a:spLocks noGrp="1"/>
          </p:cNvSpPr>
          <p:nvPr>
            <p:ph type="title"/>
          </p:nvPr>
        </p:nvSpPr>
        <p:spPr>
          <a:xfrm>
            <a:off x="5144679" y="634946"/>
            <a:ext cx="6405063" cy="1450757"/>
          </a:xfrm>
        </p:spPr>
        <p:txBody>
          <a:bodyPr>
            <a:normAutofit/>
          </a:bodyPr>
          <a:lstStyle/>
          <a:p>
            <a:pPr algn="ctr"/>
            <a:r>
              <a:rPr lang="en-US" b="1" dirty="0"/>
              <a:t>Accessibility</a:t>
            </a:r>
          </a:p>
        </p:txBody>
      </p:sp>
      <p:pic>
        <p:nvPicPr>
          <p:cNvPr id="1026" name="Picture 2" descr="Picture of hands typing on a braille display">
            <a:extLst>
              <a:ext uri="{FF2B5EF4-FFF2-40B4-BE49-F238E27FC236}">
                <a16:creationId xmlns:a16="http://schemas.microsoft.com/office/drawing/2014/main" id="{2D29C223-8849-44A8-A9B8-2B6A2EA36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99" y="2393576"/>
            <a:ext cx="5050185" cy="24274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80970B-D6D0-4C7B-A5ED-D3A83AEE42D9}"/>
              </a:ext>
            </a:extLst>
          </p:cNvPr>
          <p:cNvSpPr>
            <a:spLocks noGrp="1"/>
          </p:cNvSpPr>
          <p:nvPr>
            <p:ph idx="1"/>
          </p:nvPr>
        </p:nvSpPr>
        <p:spPr>
          <a:xfrm>
            <a:off x="5697582" y="2198914"/>
            <a:ext cx="5852160" cy="3670180"/>
          </a:xfrm>
        </p:spPr>
        <p:txBody>
          <a:bodyPr>
            <a:normAutofit/>
          </a:bodyPr>
          <a:lstStyle/>
          <a:p>
            <a:pPr marL="0" indent="0">
              <a:buNone/>
            </a:pPr>
            <a:endParaRPr lang="en-US" sz="1500" dirty="0"/>
          </a:p>
          <a:p>
            <a:pPr lvl="1" algn="just">
              <a:buFont typeface="Courier New" panose="02070309020205020404" pitchFamily="49" charset="0"/>
              <a:buChar char="o"/>
            </a:pPr>
            <a:endParaRPr lang="en-US" b="1" dirty="0"/>
          </a:p>
          <a:p>
            <a:pPr lvl="1" algn="just">
              <a:buFont typeface="Courier New" panose="02070309020205020404" pitchFamily="49" charset="0"/>
              <a:buChar char="o"/>
            </a:pPr>
            <a:endParaRPr lang="en-US" b="1" dirty="0"/>
          </a:p>
          <a:p>
            <a:pPr lvl="1" algn="just">
              <a:buFont typeface="Courier New" panose="02070309020205020404" pitchFamily="49" charset="0"/>
              <a:buChar char="o"/>
            </a:pPr>
            <a:r>
              <a:rPr lang="en-US" sz="2400" b="1" dirty="0"/>
              <a:t>Close Captioning</a:t>
            </a:r>
          </a:p>
          <a:p>
            <a:pPr lvl="1" algn="just">
              <a:buFont typeface="Courier New" panose="02070309020205020404" pitchFamily="49" charset="0"/>
              <a:buChar char="o"/>
            </a:pPr>
            <a:endParaRPr lang="en-US" sz="2400" b="1" dirty="0"/>
          </a:p>
          <a:p>
            <a:pPr lvl="1" algn="just">
              <a:buFont typeface="Courier New" panose="02070309020205020404" pitchFamily="49" charset="0"/>
              <a:buChar char="o"/>
            </a:pPr>
            <a:r>
              <a:rPr lang="en-US" sz="2400" b="1" dirty="0"/>
              <a:t>Screen Reader, Braille Devices, Magnifiers</a:t>
            </a:r>
          </a:p>
          <a:p>
            <a:pPr lvl="1" algn="just">
              <a:buFont typeface="Courier New" panose="02070309020205020404" pitchFamily="49" charset="0"/>
              <a:buChar char="o"/>
            </a:pPr>
            <a:endParaRPr lang="en-US" sz="2400" b="1" dirty="0"/>
          </a:p>
          <a:p>
            <a:pPr lvl="1" algn="just">
              <a:buFont typeface="Courier New" panose="02070309020205020404" pitchFamily="49" charset="0"/>
              <a:buChar char="o"/>
            </a:pPr>
            <a:r>
              <a:rPr lang="en-US" sz="2400" b="1" dirty="0"/>
              <a:t>HTML5 or Text based versions</a:t>
            </a:r>
          </a:p>
          <a:p>
            <a:pPr marL="201168" lvl="1" indent="0">
              <a:buNone/>
            </a:pPr>
            <a:endParaRPr lang="en-US" sz="1500" dirty="0"/>
          </a:p>
          <a:p>
            <a:pPr marL="0" indent="0">
              <a:buNone/>
            </a:pPr>
            <a:endParaRPr lang="en-US" sz="1500" dirty="0"/>
          </a:p>
        </p:txBody>
      </p:sp>
      <p:cxnSp>
        <p:nvCxnSpPr>
          <p:cNvPr id="25" name="Straight Connector 24">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0443A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83A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57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58241-5FE2-40E8-BFC7-D3DFF5F85C98}"/>
              </a:ext>
            </a:extLst>
          </p:cNvPr>
          <p:cNvSpPr>
            <a:spLocks noGrp="1"/>
          </p:cNvSpPr>
          <p:nvPr>
            <p:ph type="title"/>
          </p:nvPr>
        </p:nvSpPr>
        <p:spPr>
          <a:xfrm>
            <a:off x="5144679" y="634946"/>
            <a:ext cx="6405063" cy="1450757"/>
          </a:xfrm>
        </p:spPr>
        <p:txBody>
          <a:bodyPr>
            <a:normAutofit/>
          </a:bodyPr>
          <a:lstStyle/>
          <a:p>
            <a:r>
              <a:rPr lang="en-US" dirty="0"/>
              <a:t>eTrac for Pre-ETS</a:t>
            </a:r>
          </a:p>
        </p:txBody>
      </p:sp>
      <p:pic>
        <p:nvPicPr>
          <p:cNvPr id="7" name="Picture 6">
            <a:extLst>
              <a:ext uri="{FF2B5EF4-FFF2-40B4-BE49-F238E27FC236}">
                <a16:creationId xmlns:a16="http://schemas.microsoft.com/office/drawing/2014/main" id="{00A30194-AEE0-45D1-A9D4-FC8BF03021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45259"/>
            <a:ext cx="4020297" cy="1547814"/>
          </a:xfrm>
          <a:prstGeom prst="rect">
            <a:avLst/>
          </a:prstGeom>
        </p:spPr>
      </p:pic>
      <p:cxnSp>
        <p:nvCxnSpPr>
          <p:cNvPr id="15" name="Straight Connector 14">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Picture of road with a sign to the right saying Success Ahead">
            <a:extLst>
              <a:ext uri="{FF2B5EF4-FFF2-40B4-BE49-F238E27FC236}">
                <a16:creationId xmlns:a16="http://schemas.microsoft.com/office/drawing/2014/main" id="{7F46A3F9-838F-44D8-97C1-E7D44FE379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3422195"/>
            <a:ext cx="4020296" cy="20679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80970B-D6D0-4C7B-A5ED-D3A83AEE42D9}"/>
              </a:ext>
            </a:extLst>
          </p:cNvPr>
          <p:cNvSpPr>
            <a:spLocks noGrp="1"/>
          </p:cNvSpPr>
          <p:nvPr>
            <p:ph idx="1"/>
          </p:nvPr>
        </p:nvSpPr>
        <p:spPr>
          <a:xfrm>
            <a:off x="5144679" y="2152187"/>
            <a:ext cx="6405063" cy="3939329"/>
          </a:xfrm>
        </p:spPr>
        <p:txBody>
          <a:bodyPr>
            <a:normAutofit/>
          </a:bodyPr>
          <a:lstStyle/>
          <a:p>
            <a:pPr marL="0" indent="0">
              <a:buNone/>
            </a:pPr>
            <a:endParaRPr lang="en-US" dirty="0"/>
          </a:p>
          <a:p>
            <a:pPr marL="0" indent="0">
              <a:buNone/>
            </a:pPr>
            <a:r>
              <a:rPr lang="en-US" dirty="0"/>
              <a:t>20-40 hours of total curriculum </a:t>
            </a:r>
          </a:p>
          <a:p>
            <a:pPr marL="0" indent="0">
              <a:buNone/>
            </a:pPr>
            <a:r>
              <a:rPr lang="en-US" b="1" dirty="0"/>
              <a:t> Pre-ETS Transition Services:</a:t>
            </a:r>
          </a:p>
          <a:p>
            <a:pPr>
              <a:buFont typeface="Courier New" panose="02070309020205020404" pitchFamily="49" charset="0"/>
              <a:buChar char="o"/>
            </a:pPr>
            <a:r>
              <a:rPr lang="en-US" dirty="0"/>
              <a:t> Job Exploration Counseling</a:t>
            </a:r>
          </a:p>
          <a:p>
            <a:pPr>
              <a:buFont typeface="Courier New" panose="02070309020205020404" pitchFamily="49" charset="0"/>
              <a:buChar char="o"/>
            </a:pPr>
            <a:r>
              <a:rPr lang="en-US" dirty="0"/>
              <a:t> Workplace Readiness Training</a:t>
            </a:r>
          </a:p>
          <a:p>
            <a:pPr>
              <a:buFont typeface="Courier New" panose="02070309020205020404" pitchFamily="49" charset="0"/>
              <a:buChar char="o"/>
            </a:pPr>
            <a:r>
              <a:rPr lang="en-US" dirty="0"/>
              <a:t> Instruction in Self Advocacy </a:t>
            </a:r>
          </a:p>
          <a:p>
            <a:pPr>
              <a:buFont typeface="Courier New" panose="02070309020205020404" pitchFamily="49" charset="0"/>
              <a:buChar char="o"/>
            </a:pPr>
            <a:r>
              <a:rPr lang="en-US" dirty="0"/>
              <a:t> Hours for Pre-ETS reimbursement  must be pre-authorized   through MN VRS. Each student should receive their own eTrac subscription</a:t>
            </a:r>
          </a:p>
          <a:p>
            <a:endParaRPr lang="en-US" dirty="0"/>
          </a:p>
        </p:txBody>
      </p:sp>
      <p:sp>
        <p:nvSpPr>
          <p:cNvPr id="17" name="Rectangle 16">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CC91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0426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32AAFC08-FF8A-49BD-A05B-E59F4BBF83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Tree>
    <p:extLst>
      <p:ext uri="{BB962C8B-B14F-4D97-AF65-F5344CB8AC3E}">
        <p14:creationId xmlns:p14="http://schemas.microsoft.com/office/powerpoint/2010/main" val="286547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58241-5FE2-40E8-BFC7-D3DFF5F85C98}"/>
              </a:ext>
            </a:extLst>
          </p:cNvPr>
          <p:cNvSpPr>
            <a:spLocks noGrp="1"/>
          </p:cNvSpPr>
          <p:nvPr>
            <p:ph type="title"/>
          </p:nvPr>
        </p:nvSpPr>
        <p:spPr>
          <a:xfrm>
            <a:off x="5144679" y="1256886"/>
            <a:ext cx="5396321" cy="828817"/>
          </a:xfrm>
        </p:spPr>
        <p:txBody>
          <a:bodyPr>
            <a:normAutofit fontScale="90000"/>
          </a:bodyPr>
          <a:lstStyle/>
          <a:p>
            <a:r>
              <a:rPr lang="en-US" dirty="0"/>
              <a:t>Signing Up Counselors and Students</a:t>
            </a:r>
          </a:p>
        </p:txBody>
      </p:sp>
      <p:pic>
        <p:nvPicPr>
          <p:cNvPr id="7" name="Picture 6">
            <a:extLst>
              <a:ext uri="{FF2B5EF4-FFF2-40B4-BE49-F238E27FC236}">
                <a16:creationId xmlns:a16="http://schemas.microsoft.com/office/drawing/2014/main" id="{00A30194-AEE0-45D1-A9D4-FC8BF03021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045259"/>
            <a:ext cx="4020297" cy="1547814"/>
          </a:xfrm>
          <a:prstGeom prst="rect">
            <a:avLst/>
          </a:prstGeom>
        </p:spPr>
      </p:pic>
      <p:cxnSp>
        <p:nvCxnSpPr>
          <p:cNvPr id="15" name="Straight Connector 14">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A picture of a person's hands typing with a coffee to the side of the laptop">
            <a:extLst>
              <a:ext uri="{FF2B5EF4-FFF2-40B4-BE49-F238E27FC236}">
                <a16:creationId xmlns:a16="http://schemas.microsoft.com/office/drawing/2014/main" id="{69279218-46E4-446A-A369-F1366096494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3058295"/>
            <a:ext cx="4020296" cy="23416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80970B-D6D0-4C7B-A5ED-D3A83AEE42D9}"/>
              </a:ext>
            </a:extLst>
          </p:cNvPr>
          <p:cNvSpPr>
            <a:spLocks noGrp="1"/>
          </p:cNvSpPr>
          <p:nvPr>
            <p:ph idx="1"/>
          </p:nvPr>
        </p:nvSpPr>
        <p:spPr>
          <a:xfrm>
            <a:off x="5224745" y="2233205"/>
            <a:ext cx="6405063" cy="4259783"/>
          </a:xfrm>
        </p:spPr>
        <p:txBody>
          <a:bodyPr>
            <a:normAutofit fontScale="92500" lnSpcReduction="10000"/>
          </a:bodyPr>
          <a:lstStyle/>
          <a:p>
            <a:endParaRPr lang="en-US" sz="1700" dirty="0"/>
          </a:p>
          <a:p>
            <a:pPr marL="0" indent="0">
              <a:buNone/>
            </a:pPr>
            <a:r>
              <a:rPr lang="en-US" sz="2400" b="1" dirty="0"/>
              <a:t>New user enrollment sheet-VRS.xls</a:t>
            </a:r>
          </a:p>
          <a:p>
            <a:pPr marL="0" indent="0">
              <a:buNone/>
            </a:pPr>
            <a:r>
              <a:rPr lang="en-US" sz="2400" dirty="0"/>
              <a:t>Provides basic information for eTrac subscription. Email to </a:t>
            </a:r>
            <a:r>
              <a:rPr lang="en-US" sz="2400" dirty="0">
                <a:hlinkClick r:id="rId5"/>
              </a:rPr>
              <a:t>rbloom@mssmn.org</a:t>
            </a:r>
            <a:r>
              <a:rPr lang="en-US" sz="2400" dirty="0"/>
              <a:t> for set-up!</a:t>
            </a:r>
          </a:p>
          <a:p>
            <a:pPr marL="0" indent="0">
              <a:buNone/>
            </a:pPr>
            <a:r>
              <a:rPr lang="en-US" sz="2400" dirty="0"/>
              <a:t>First name, last name, email address, indicate if the new subscriber is a  teacher or student.</a:t>
            </a:r>
          </a:p>
          <a:p>
            <a:pPr marL="0" indent="0">
              <a:buNone/>
            </a:pPr>
            <a:r>
              <a:rPr lang="en-US" sz="2400" dirty="0"/>
              <a:t>Each counselor (Teacher) and student should have their own individual subscription.</a:t>
            </a:r>
          </a:p>
          <a:p>
            <a:pPr marL="0" indent="0">
              <a:buNone/>
            </a:pPr>
            <a:r>
              <a:rPr lang="en-US" sz="2400" dirty="0"/>
              <a:t>Intro emails sent upon set-up (24-48hrs).               Includes Facilitators Guide and Tip Sheet</a:t>
            </a:r>
          </a:p>
          <a:p>
            <a:pPr marL="0" indent="0">
              <a:buNone/>
            </a:pPr>
            <a:r>
              <a:rPr lang="en-US" sz="2400" dirty="0"/>
              <a:t>Please call or email if any issues with access!</a:t>
            </a:r>
          </a:p>
        </p:txBody>
      </p:sp>
      <p:sp>
        <p:nvSpPr>
          <p:cNvPr id="17" name="Rectangle 16">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CEA9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03F3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32AAFC08-FF8A-49BD-A05B-E59F4BBF83A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Tree>
    <p:extLst>
      <p:ext uri="{BB962C8B-B14F-4D97-AF65-F5344CB8AC3E}">
        <p14:creationId xmlns:p14="http://schemas.microsoft.com/office/powerpoint/2010/main" val="4486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Trac is innovative online curriculum that is designed to teach job search skills to people struggling to overcome barriers to employment, such as disabilities, gaps in employment history or mental health challenges.  This is their logo.">
            <a:extLst>
              <a:ext uri="{FF2B5EF4-FFF2-40B4-BE49-F238E27FC236}">
                <a16:creationId xmlns:a16="http://schemas.microsoft.com/office/drawing/2014/main" id="{27B5772F-5897-435D-A869-D69ADA46A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35" y="136112"/>
            <a:ext cx="2081438" cy="800100"/>
          </a:xfrm>
          <a:prstGeom prst="rect">
            <a:avLst/>
          </a:prstGeom>
        </p:spPr>
      </p:pic>
      <p:pic>
        <p:nvPicPr>
          <p:cNvPr id="6" name="Picture 5" descr="MSS is a CARF accredited non-profit agency that has been providing services for people with disabilities for nearly 70 years. This is their logo.">
            <a:extLst>
              <a:ext uri="{FF2B5EF4-FFF2-40B4-BE49-F238E27FC236}">
                <a16:creationId xmlns:a16="http://schemas.microsoft.com/office/drawing/2014/main" id="{AA4BFA4C-14DC-4583-AF7E-8FB628044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
        <p:nvSpPr>
          <p:cNvPr id="2" name="Title 1">
            <a:extLst>
              <a:ext uri="{FF2B5EF4-FFF2-40B4-BE49-F238E27FC236}">
                <a16:creationId xmlns:a16="http://schemas.microsoft.com/office/drawing/2014/main" id="{86558241-5FE2-40E8-BFC7-D3DFF5F85C98}"/>
              </a:ext>
            </a:extLst>
          </p:cNvPr>
          <p:cNvSpPr>
            <a:spLocks noGrp="1"/>
          </p:cNvSpPr>
          <p:nvPr>
            <p:ph type="title"/>
          </p:nvPr>
        </p:nvSpPr>
        <p:spPr>
          <a:xfrm>
            <a:off x="1097280" y="286604"/>
            <a:ext cx="10058400" cy="1049828"/>
          </a:xfrm>
        </p:spPr>
        <p:txBody>
          <a:bodyPr/>
          <a:lstStyle/>
          <a:p>
            <a:pPr algn="ctr"/>
            <a:r>
              <a:rPr lang="en-US" dirty="0"/>
              <a:t>A Closer Look</a:t>
            </a:r>
          </a:p>
        </p:txBody>
      </p:sp>
      <p:sp>
        <p:nvSpPr>
          <p:cNvPr id="3" name="Content Placeholder 2">
            <a:extLst>
              <a:ext uri="{FF2B5EF4-FFF2-40B4-BE49-F238E27FC236}">
                <a16:creationId xmlns:a16="http://schemas.microsoft.com/office/drawing/2014/main" id="{9680970B-D6D0-4C7B-A5ED-D3A83AEE42D9}"/>
              </a:ext>
            </a:extLst>
          </p:cNvPr>
          <p:cNvSpPr>
            <a:spLocks noGrp="1"/>
          </p:cNvSpPr>
          <p:nvPr>
            <p:ph idx="1"/>
          </p:nvPr>
        </p:nvSpPr>
        <p:spPr>
          <a:xfrm>
            <a:off x="1097280" y="1336433"/>
            <a:ext cx="5849591" cy="4740276"/>
          </a:xfrm>
        </p:spPr>
        <p:txBody>
          <a:bodyPr>
            <a:normAutofit/>
          </a:bodyPr>
          <a:lstStyle/>
          <a:p>
            <a:pPr marL="0" indent="0" algn="ctr">
              <a:buNone/>
            </a:pPr>
            <a:endParaRPr lang="en-US" dirty="0"/>
          </a:p>
          <a:p>
            <a:pPr marL="0" indent="0">
              <a:buNone/>
            </a:pPr>
            <a:endParaRPr lang="en-US" sz="2000" dirty="0"/>
          </a:p>
          <a:p>
            <a:pPr>
              <a:buFont typeface="Courier New" panose="02070309020205020404" pitchFamily="49" charset="0"/>
              <a:buChar char="o"/>
            </a:pPr>
            <a:r>
              <a:rPr lang="en-US" sz="2400" b="1" dirty="0"/>
              <a:t> Logging on to eTrac</a:t>
            </a:r>
          </a:p>
          <a:p>
            <a:pPr marL="0" indent="0">
              <a:buNone/>
            </a:pPr>
            <a:r>
              <a:rPr lang="en-US" sz="2400" b="1" dirty="0">
                <a:hlinkClick r:id="rId4"/>
              </a:rPr>
              <a:t>https://e-trac.mrooms3.net/</a:t>
            </a:r>
            <a:endParaRPr lang="en-US" sz="2400" b="1" dirty="0"/>
          </a:p>
          <a:p>
            <a:pPr>
              <a:buFont typeface="Courier New" panose="02070309020205020404" pitchFamily="49" charset="0"/>
              <a:buChar char="o"/>
            </a:pPr>
            <a:r>
              <a:rPr lang="en-US" sz="2400" b="1" dirty="0"/>
              <a:t> Navigation Overview</a:t>
            </a:r>
          </a:p>
          <a:p>
            <a:pPr>
              <a:buFont typeface="Courier New" panose="02070309020205020404" pitchFamily="49" charset="0"/>
              <a:buChar char="o"/>
            </a:pPr>
            <a:r>
              <a:rPr lang="en-US" sz="2400" b="1" dirty="0"/>
              <a:t> Interactive capabilities: Videos, Assignments, Exercises and PDF’s</a:t>
            </a:r>
          </a:p>
          <a:p>
            <a:pPr>
              <a:buFont typeface="Courier New" panose="02070309020205020404" pitchFamily="49" charset="0"/>
              <a:buChar char="o"/>
            </a:pPr>
            <a:r>
              <a:rPr lang="en-US" sz="2400" b="1" dirty="0"/>
              <a:t> Grade reports for independent students </a:t>
            </a:r>
          </a:p>
          <a:p>
            <a:pPr>
              <a:buFont typeface="Courier New" panose="02070309020205020404" pitchFamily="49" charset="0"/>
              <a:buChar char="o"/>
            </a:pPr>
            <a:r>
              <a:rPr lang="en-US" sz="2400" b="1" dirty="0"/>
              <a:t> Review Facilitation Options</a:t>
            </a:r>
          </a:p>
          <a:p>
            <a:pPr>
              <a:buFont typeface="Courier New" panose="02070309020205020404" pitchFamily="49" charset="0"/>
              <a:buChar char="o"/>
            </a:pPr>
            <a:r>
              <a:rPr lang="en-US" sz="2400" b="1" dirty="0"/>
              <a:t> eTrac Best Practices!</a:t>
            </a:r>
          </a:p>
          <a:p>
            <a:pPr>
              <a:buFont typeface="Courier New" panose="02070309020205020404" pitchFamily="49" charset="0"/>
              <a:buChar char="o"/>
            </a:pPr>
            <a:endParaRPr lang="en-US" sz="2400" b="1" dirty="0"/>
          </a:p>
          <a:p>
            <a:pPr marL="0" indent="0">
              <a:buNone/>
            </a:pPr>
            <a:endParaRPr lang="en-US" dirty="0"/>
          </a:p>
        </p:txBody>
      </p:sp>
      <p:pic>
        <p:nvPicPr>
          <p:cNvPr id="8" name="Picture 7" descr="Animated image from eTrac with person driving a bus and text below saying &quot;Some jobs are advertised in the media or posted on the Internet.&quot;">
            <a:extLst>
              <a:ext uri="{FF2B5EF4-FFF2-40B4-BE49-F238E27FC236}">
                <a16:creationId xmlns:a16="http://schemas.microsoft.com/office/drawing/2014/main" id="{1BC6C49F-738D-4629-820F-756E13DC9A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75471" y="2189640"/>
            <a:ext cx="4711729" cy="3169760"/>
          </a:xfrm>
          <a:prstGeom prst="rect">
            <a:avLst/>
          </a:prstGeom>
        </p:spPr>
      </p:pic>
    </p:spTree>
    <p:extLst>
      <p:ext uri="{BB962C8B-B14F-4D97-AF65-F5344CB8AC3E}">
        <p14:creationId xmlns:p14="http://schemas.microsoft.com/office/powerpoint/2010/main" val="40340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SS is a CARF accredited non-profit agency that has been providing services for people with disabilities for nearly 70 years. This is their logo.">
            <a:extLst>
              <a:ext uri="{FF2B5EF4-FFF2-40B4-BE49-F238E27FC236}">
                <a16:creationId xmlns:a16="http://schemas.microsoft.com/office/drawing/2014/main" id="{AA4BFA4C-14DC-4583-AF7E-8FB628044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pic>
        <p:nvPicPr>
          <p:cNvPr id="7" name="Picture 6" descr="eTrac is innovative online curriculum that is designed to teach job search skills to people struggling to overcome barriers to employment, such as disabilities, gaps in employment history or mental health challenges.  This is their logo.">
            <a:extLst>
              <a:ext uri="{FF2B5EF4-FFF2-40B4-BE49-F238E27FC236}">
                <a16:creationId xmlns:a16="http://schemas.microsoft.com/office/drawing/2014/main" id="{27B5772F-5897-435D-A869-D69ADA46A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35" y="136112"/>
            <a:ext cx="2081438" cy="800100"/>
          </a:xfrm>
          <a:prstGeom prst="rect">
            <a:avLst/>
          </a:prstGeom>
        </p:spPr>
      </p:pic>
      <p:sp>
        <p:nvSpPr>
          <p:cNvPr id="3" name="Content Placeholder 2">
            <a:extLst>
              <a:ext uri="{FF2B5EF4-FFF2-40B4-BE49-F238E27FC236}">
                <a16:creationId xmlns:a16="http://schemas.microsoft.com/office/drawing/2014/main" id="{9680970B-D6D0-4C7B-A5ED-D3A83AEE42D9}"/>
              </a:ext>
            </a:extLst>
          </p:cNvPr>
          <p:cNvSpPr>
            <a:spLocks noGrp="1"/>
          </p:cNvSpPr>
          <p:nvPr>
            <p:ph idx="1"/>
          </p:nvPr>
        </p:nvSpPr>
        <p:spPr>
          <a:xfrm>
            <a:off x="1097280" y="1336433"/>
            <a:ext cx="5849591" cy="4740276"/>
          </a:xfrm>
        </p:spPr>
        <p:txBody>
          <a:bodyPr>
            <a:normAutofit/>
          </a:bodyPr>
          <a:lstStyle/>
          <a:p>
            <a:pPr marL="0" indent="0" algn="ctr">
              <a:buNone/>
            </a:pPr>
            <a:endParaRPr lang="en-US" dirty="0"/>
          </a:p>
          <a:p>
            <a:pPr marL="0" indent="0">
              <a:buNone/>
            </a:pPr>
            <a:endParaRPr lang="en-US" sz="2000" dirty="0"/>
          </a:p>
          <a:p>
            <a:pPr marL="0" indent="0">
              <a:buNone/>
            </a:pPr>
            <a:r>
              <a:rPr lang="en-US" sz="2400" b="1" dirty="0"/>
              <a:t>Covers:</a:t>
            </a:r>
          </a:p>
          <a:p>
            <a:pPr>
              <a:buFont typeface="Courier New" panose="02070309020205020404" pitchFamily="49" charset="0"/>
              <a:buChar char="o"/>
            </a:pPr>
            <a:r>
              <a:rPr lang="en-US" sz="2400" b="1" dirty="0"/>
              <a:t> eTrac usage for learning levels</a:t>
            </a:r>
          </a:p>
          <a:p>
            <a:pPr>
              <a:buFont typeface="Courier New" panose="02070309020205020404" pitchFamily="49" charset="0"/>
              <a:buChar char="o"/>
            </a:pPr>
            <a:r>
              <a:rPr lang="en-US" sz="2400" b="1" dirty="0"/>
              <a:t> Getting started with eTrac</a:t>
            </a:r>
          </a:p>
          <a:p>
            <a:pPr>
              <a:buFont typeface="Courier New" panose="02070309020205020404" pitchFamily="49" charset="0"/>
              <a:buChar char="o"/>
            </a:pPr>
            <a:r>
              <a:rPr lang="en-US" sz="2400" b="1" dirty="0"/>
              <a:t> Grade and activity results for independent learners</a:t>
            </a:r>
          </a:p>
          <a:p>
            <a:pPr>
              <a:buFont typeface="Courier New" panose="02070309020205020404" pitchFamily="49" charset="0"/>
              <a:buChar char="o"/>
            </a:pPr>
            <a:r>
              <a:rPr lang="en-US" sz="2400" b="1" dirty="0"/>
              <a:t> Integrating eTrac into your training</a:t>
            </a:r>
          </a:p>
          <a:p>
            <a:pPr>
              <a:buFont typeface="Courier New" panose="02070309020205020404" pitchFamily="49" charset="0"/>
              <a:buChar char="o"/>
            </a:pPr>
            <a:r>
              <a:rPr lang="en-US" sz="2400" b="1" dirty="0"/>
              <a:t> Suggestions for maximizing learning</a:t>
            </a:r>
          </a:p>
          <a:p>
            <a:pPr>
              <a:buFont typeface="Courier New" panose="02070309020205020404" pitchFamily="49" charset="0"/>
              <a:buChar char="o"/>
            </a:pPr>
            <a:endParaRPr lang="en-US" sz="2400" b="1" dirty="0"/>
          </a:p>
          <a:p>
            <a:pPr>
              <a:buFont typeface="Courier New" panose="02070309020205020404" pitchFamily="49" charset="0"/>
              <a:buChar char="o"/>
            </a:pPr>
            <a:endParaRPr lang="en-US" sz="2400" b="1" dirty="0"/>
          </a:p>
          <a:p>
            <a:pPr marL="0" indent="0">
              <a:buNone/>
            </a:pPr>
            <a:endParaRPr lang="en-US" sz="2400" b="1" dirty="0"/>
          </a:p>
          <a:p>
            <a:pPr>
              <a:buFont typeface="Courier New" panose="02070309020205020404" pitchFamily="49" charset="0"/>
              <a:buChar char="o"/>
            </a:pPr>
            <a:endParaRPr lang="en-US" sz="2400" b="1" dirty="0"/>
          </a:p>
          <a:p>
            <a:pPr marL="0" indent="0">
              <a:buNone/>
            </a:pPr>
            <a:endParaRPr lang="en-US" dirty="0"/>
          </a:p>
        </p:txBody>
      </p:sp>
      <p:sp>
        <p:nvSpPr>
          <p:cNvPr id="2" name="Title 1">
            <a:extLst>
              <a:ext uri="{FF2B5EF4-FFF2-40B4-BE49-F238E27FC236}">
                <a16:creationId xmlns:a16="http://schemas.microsoft.com/office/drawing/2014/main" id="{86558241-5FE2-40E8-BFC7-D3DFF5F85C98}"/>
              </a:ext>
            </a:extLst>
          </p:cNvPr>
          <p:cNvSpPr>
            <a:spLocks noGrp="1"/>
          </p:cNvSpPr>
          <p:nvPr>
            <p:ph type="title"/>
          </p:nvPr>
        </p:nvSpPr>
        <p:spPr>
          <a:xfrm>
            <a:off x="1097280" y="286604"/>
            <a:ext cx="10058400" cy="1384152"/>
          </a:xfrm>
        </p:spPr>
        <p:txBody>
          <a:bodyPr/>
          <a:lstStyle/>
          <a:p>
            <a:pPr algn="ctr"/>
            <a:r>
              <a:rPr lang="en-US" dirty="0"/>
              <a:t>Facilitator Guide and Tips Sheet</a:t>
            </a:r>
          </a:p>
        </p:txBody>
      </p:sp>
    </p:spTree>
    <p:extLst>
      <p:ext uri="{BB962C8B-B14F-4D97-AF65-F5344CB8AC3E}">
        <p14:creationId xmlns:p14="http://schemas.microsoft.com/office/powerpoint/2010/main" val="406565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58241-5FE2-40E8-BFC7-D3DFF5F85C98}"/>
              </a:ext>
            </a:extLst>
          </p:cNvPr>
          <p:cNvSpPr>
            <a:spLocks noGrp="1"/>
          </p:cNvSpPr>
          <p:nvPr>
            <p:ph type="title"/>
          </p:nvPr>
        </p:nvSpPr>
        <p:spPr>
          <a:xfrm>
            <a:off x="5144679" y="634947"/>
            <a:ext cx="6405063" cy="856970"/>
          </a:xfrm>
        </p:spPr>
        <p:txBody>
          <a:bodyPr>
            <a:normAutofit/>
          </a:bodyPr>
          <a:lstStyle/>
          <a:p>
            <a:r>
              <a:rPr lang="en-US" dirty="0"/>
              <a:t>Facilitation Options</a:t>
            </a:r>
          </a:p>
        </p:txBody>
      </p:sp>
      <p:pic>
        <p:nvPicPr>
          <p:cNvPr id="7" name="Picture 6">
            <a:extLst>
              <a:ext uri="{FF2B5EF4-FFF2-40B4-BE49-F238E27FC236}">
                <a16:creationId xmlns:a16="http://schemas.microsoft.com/office/drawing/2014/main" id="{00A30194-AEE0-45D1-A9D4-FC8BF03021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045259"/>
            <a:ext cx="4020297" cy="1547814"/>
          </a:xfrm>
          <a:prstGeom prst="rect">
            <a:avLst/>
          </a:prstGeom>
        </p:spPr>
      </p:pic>
      <p:cxnSp>
        <p:nvCxnSpPr>
          <p:cNvPr id="15" name="Straight Connector 14">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Picture of a MSS staff person with a family explaining eTrac">
            <a:extLst>
              <a:ext uri="{FF2B5EF4-FFF2-40B4-BE49-F238E27FC236}">
                <a16:creationId xmlns:a16="http://schemas.microsoft.com/office/drawing/2014/main" id="{50136892-2835-4996-9E15-C5EEA8D82DAD}"/>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9000"/>
                    </a14:imgEffect>
                  </a14:imgLayer>
                </a14:imgProps>
              </a:ext>
              <a:ext uri="{28A0092B-C50C-407E-A947-70E740481C1C}">
                <a14:useLocalDpi xmlns:a14="http://schemas.microsoft.com/office/drawing/2010/main"/>
              </a:ext>
            </a:extLst>
          </a:blip>
          <a:stretch>
            <a:fillRect/>
          </a:stretch>
        </p:blipFill>
        <p:spPr>
          <a:xfrm>
            <a:off x="87449" y="2818737"/>
            <a:ext cx="4555558" cy="2892382"/>
          </a:xfrm>
          <a:prstGeom prst="rect">
            <a:avLst/>
          </a:prstGeom>
        </p:spPr>
      </p:pic>
      <p:sp>
        <p:nvSpPr>
          <p:cNvPr id="3" name="Content Placeholder 2">
            <a:extLst>
              <a:ext uri="{FF2B5EF4-FFF2-40B4-BE49-F238E27FC236}">
                <a16:creationId xmlns:a16="http://schemas.microsoft.com/office/drawing/2014/main" id="{9680970B-D6D0-4C7B-A5ED-D3A83AEE42D9}"/>
              </a:ext>
            </a:extLst>
          </p:cNvPr>
          <p:cNvSpPr>
            <a:spLocks noGrp="1"/>
          </p:cNvSpPr>
          <p:nvPr>
            <p:ph idx="1"/>
          </p:nvPr>
        </p:nvSpPr>
        <p:spPr>
          <a:xfrm>
            <a:off x="4984123" y="1638504"/>
            <a:ext cx="7109139" cy="4584549"/>
          </a:xfrm>
        </p:spPr>
        <p:txBody>
          <a:bodyPr>
            <a:normAutofit fontScale="92500" lnSpcReduction="10000"/>
          </a:bodyPr>
          <a:lstStyle/>
          <a:p>
            <a:pPr marL="0" indent="0">
              <a:buNone/>
            </a:pPr>
            <a:endParaRPr lang="en-US" dirty="0"/>
          </a:p>
          <a:p>
            <a:pPr marL="0" indent="0">
              <a:buNone/>
            </a:pPr>
            <a:endParaRPr lang="en-US" sz="2200" dirty="0"/>
          </a:p>
          <a:p>
            <a:pPr marL="0" indent="0">
              <a:buNone/>
            </a:pPr>
            <a:r>
              <a:rPr lang="en-US" sz="2200" b="1" dirty="0"/>
              <a:t>1 to 1:</a:t>
            </a:r>
          </a:p>
          <a:p>
            <a:pPr marL="0" indent="0">
              <a:buNone/>
            </a:pPr>
            <a:r>
              <a:rPr lang="en-US" sz="2200" dirty="0"/>
              <a:t>Working with an individual together in person or remotely</a:t>
            </a:r>
          </a:p>
          <a:p>
            <a:pPr marL="0" indent="0">
              <a:buNone/>
            </a:pPr>
            <a:r>
              <a:rPr lang="en-US" sz="2200" b="1" dirty="0"/>
              <a:t>Classroom Model:</a:t>
            </a:r>
          </a:p>
          <a:p>
            <a:pPr marL="0" indent="0">
              <a:buNone/>
            </a:pPr>
            <a:r>
              <a:rPr lang="en-US" sz="2200" dirty="0"/>
              <a:t>A group of users works together through the content simultaneously, with ongoing instruction and support throughout the process</a:t>
            </a:r>
          </a:p>
          <a:p>
            <a:pPr marL="0" indent="0">
              <a:buNone/>
            </a:pPr>
            <a:r>
              <a:rPr lang="en-US" sz="2200" b="1" dirty="0"/>
              <a:t>Virtual Learning:</a:t>
            </a:r>
          </a:p>
          <a:p>
            <a:r>
              <a:rPr lang="en-US" sz="2200" dirty="0"/>
              <a:t>eTrac can be facilitated virtually using screen sharing options, phone calls, and virtual check-ins.</a:t>
            </a:r>
          </a:p>
          <a:p>
            <a:r>
              <a:rPr lang="en-US" sz="2200" dirty="0"/>
              <a:t>Both individual and group models translate well to virtual and distance learning formats.</a:t>
            </a:r>
          </a:p>
          <a:p>
            <a:pPr marL="0" indent="0">
              <a:buNone/>
            </a:pPr>
            <a:endParaRPr lang="en-US" dirty="0"/>
          </a:p>
        </p:txBody>
      </p:sp>
      <p:sp>
        <p:nvSpPr>
          <p:cNvPr id="17" name="Rectangle 16">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CC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244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32AAFC08-FF8A-49BD-A05B-E59F4BBF83A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Tree>
    <p:extLst>
      <p:ext uri="{BB962C8B-B14F-4D97-AF65-F5344CB8AC3E}">
        <p14:creationId xmlns:p14="http://schemas.microsoft.com/office/powerpoint/2010/main" val="360721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55D22F-D006-48DC-97FD-9A396AE971F2}"/>
              </a:ext>
            </a:extLst>
          </p:cNvPr>
          <p:cNvSpPr>
            <a:spLocks noGrp="1"/>
          </p:cNvSpPr>
          <p:nvPr>
            <p:ph type="title"/>
          </p:nvPr>
        </p:nvSpPr>
        <p:spPr>
          <a:xfrm>
            <a:off x="5144679" y="634946"/>
            <a:ext cx="6405063" cy="1450757"/>
          </a:xfrm>
        </p:spPr>
        <p:txBody>
          <a:bodyPr>
            <a:normAutofit/>
          </a:bodyPr>
          <a:lstStyle/>
          <a:p>
            <a:r>
              <a:rPr lang="en-US" dirty="0"/>
              <a:t> </a:t>
            </a:r>
            <a:br>
              <a:rPr lang="en-US" dirty="0"/>
            </a:br>
            <a:r>
              <a:rPr lang="en-US" dirty="0"/>
              <a:t>eTrac Best Practices</a:t>
            </a:r>
          </a:p>
        </p:txBody>
      </p:sp>
      <p:pic>
        <p:nvPicPr>
          <p:cNvPr id="5" name="Picture 4">
            <a:extLst>
              <a:ext uri="{FF2B5EF4-FFF2-40B4-BE49-F238E27FC236}">
                <a16:creationId xmlns:a16="http://schemas.microsoft.com/office/drawing/2014/main" id="{609CBBB3-3EEF-4C8E-A608-3F7007D3405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45259"/>
            <a:ext cx="4020297" cy="1547814"/>
          </a:xfrm>
          <a:prstGeom prst="rect">
            <a:avLst/>
          </a:prstGeom>
        </p:spPr>
      </p:pic>
      <p:cxnSp>
        <p:nvCxnSpPr>
          <p:cNvPr id="73" name="Straight Connector 72">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Picture of a woman typing on a laptop at a desk">
            <a:extLst>
              <a:ext uri="{FF2B5EF4-FFF2-40B4-BE49-F238E27FC236}">
                <a16:creationId xmlns:a16="http://schemas.microsoft.com/office/drawing/2014/main" id="{12DADB2A-8862-4C7F-B3C3-62BBB28C20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3662" y="3218101"/>
            <a:ext cx="3720969"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977A45-BABB-449C-9C8A-ED4A92E5D4CA}"/>
              </a:ext>
            </a:extLst>
          </p:cNvPr>
          <p:cNvSpPr>
            <a:spLocks noGrp="1"/>
          </p:cNvSpPr>
          <p:nvPr>
            <p:ph idx="1"/>
          </p:nvPr>
        </p:nvSpPr>
        <p:spPr>
          <a:xfrm>
            <a:off x="5144679" y="2198914"/>
            <a:ext cx="6405063" cy="3670180"/>
          </a:xfrm>
        </p:spPr>
        <p:txBody>
          <a:bodyPr>
            <a:normAutofit/>
          </a:bodyPr>
          <a:lstStyle/>
          <a:p>
            <a:pPr marL="0" indent="0">
              <a:buNone/>
            </a:pPr>
            <a:endParaRPr lang="en-US" b="1" dirty="0"/>
          </a:p>
          <a:p>
            <a:pPr>
              <a:buFont typeface="Courier New" panose="02070309020205020404" pitchFamily="49" charset="0"/>
              <a:buChar char="o"/>
            </a:pPr>
            <a:r>
              <a:rPr lang="en-US" b="1" dirty="0"/>
              <a:t> Use eTrac in a supervised format vs. independent</a:t>
            </a:r>
          </a:p>
          <a:p>
            <a:pPr>
              <a:buFont typeface="Courier New" panose="02070309020205020404" pitchFamily="49" charset="0"/>
              <a:buChar char="o"/>
            </a:pPr>
            <a:r>
              <a:rPr lang="en-US" b="1" dirty="0"/>
              <a:t> Selected from various courses to include in your existing curriculum</a:t>
            </a:r>
          </a:p>
          <a:p>
            <a:pPr>
              <a:buFont typeface="Courier New" panose="02070309020205020404" pitchFamily="49" charset="0"/>
              <a:buChar char="o"/>
            </a:pPr>
            <a:r>
              <a:rPr lang="en-US" b="1" dirty="0"/>
              <a:t> Complete and review appropriate exercises within each course</a:t>
            </a:r>
          </a:p>
          <a:p>
            <a:pPr>
              <a:buFont typeface="Courier New" panose="02070309020205020404" pitchFamily="49" charset="0"/>
              <a:buChar char="o"/>
            </a:pPr>
            <a:r>
              <a:rPr lang="en-US" b="1" dirty="0"/>
              <a:t> Review selected courses based on individual skills need</a:t>
            </a:r>
          </a:p>
          <a:p>
            <a:pPr marL="0" indent="0">
              <a:buNone/>
            </a:pPr>
            <a:endParaRPr lang="en-US" b="1" dirty="0"/>
          </a:p>
          <a:p>
            <a:pPr>
              <a:buFont typeface="Courier New" panose="02070309020205020404" pitchFamily="49" charset="0"/>
              <a:buChar char="o"/>
            </a:pPr>
            <a:endParaRPr lang="en-US" dirty="0"/>
          </a:p>
          <a:p>
            <a:endParaRPr lang="en-US" dirty="0"/>
          </a:p>
        </p:txBody>
      </p:sp>
      <p:sp>
        <p:nvSpPr>
          <p:cNvPr id="75" name="Rectangle 74">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75A0D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1533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08DAFB1-C47E-4B7E-8A5F-ED458A0F50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8879" y="365821"/>
            <a:ext cx="1371681" cy="525244"/>
          </a:xfrm>
          <a:prstGeom prst="rect">
            <a:avLst/>
          </a:prstGeom>
        </p:spPr>
      </p:pic>
    </p:spTree>
    <p:extLst>
      <p:ext uri="{BB962C8B-B14F-4D97-AF65-F5344CB8AC3E}">
        <p14:creationId xmlns:p14="http://schemas.microsoft.com/office/powerpoint/2010/main" val="234059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91ECF2EFA684C90E8C9323A9B3F28" ma:contentTypeVersion="13" ma:contentTypeDescription="Create a new document." ma:contentTypeScope="" ma:versionID="072f4b1709a5bfed0fdb191fbc3da012">
  <xsd:schema xmlns:xsd="http://www.w3.org/2001/XMLSchema" xmlns:xs="http://www.w3.org/2001/XMLSchema" xmlns:p="http://schemas.microsoft.com/office/2006/metadata/properties" xmlns:ns3="058ccd4a-fe3b-4928-898f-755d9f946bfd" xmlns:ns4="6d6d7217-f055-4820-afb4-089f2589e0ae" targetNamespace="http://schemas.microsoft.com/office/2006/metadata/properties" ma:root="true" ma:fieldsID="2b3c7ad91e6c5ad0d61827cb2e06564e" ns3:_="" ns4:_="">
    <xsd:import namespace="058ccd4a-fe3b-4928-898f-755d9f946bfd"/>
    <xsd:import namespace="6d6d7217-f055-4820-afb4-089f2589e0a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ccd4a-fe3b-4928-898f-755d9f946b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d7217-f055-4820-afb4-089f2589e0a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4E3F16-3BD5-47A5-90B0-D3C044837946}">
  <ds:schemaRefs>
    <ds:schemaRef ds:uri="http://schemas.microsoft.com/sharepoint/v3/contenttype/forms"/>
  </ds:schemaRefs>
</ds:datastoreItem>
</file>

<file path=customXml/itemProps2.xml><?xml version="1.0" encoding="utf-8"?>
<ds:datastoreItem xmlns:ds="http://schemas.openxmlformats.org/officeDocument/2006/customXml" ds:itemID="{9ED9674E-8D7F-45C3-8085-20435EFC151D}">
  <ds:schemaRefs>
    <ds:schemaRef ds:uri="http://purl.org/dc/elements/1.1/"/>
    <ds:schemaRef ds:uri="http://schemas.microsoft.com/office/2006/metadata/properties"/>
    <ds:schemaRef ds:uri="http://purl.org/dc/terms/"/>
    <ds:schemaRef ds:uri="http://schemas.microsoft.com/office/infopath/2007/PartnerControls"/>
    <ds:schemaRef ds:uri="6d6d7217-f055-4820-afb4-089f2589e0ae"/>
    <ds:schemaRef ds:uri="http://schemas.microsoft.com/office/2006/documentManagement/types"/>
    <ds:schemaRef ds:uri="http://schemas.openxmlformats.org/package/2006/metadata/core-properties"/>
    <ds:schemaRef ds:uri="058ccd4a-fe3b-4928-898f-755d9f946bfd"/>
    <ds:schemaRef ds:uri="http://www.w3.org/XML/1998/namespace"/>
    <ds:schemaRef ds:uri="http://purl.org/dc/dcmitype/"/>
  </ds:schemaRefs>
</ds:datastoreItem>
</file>

<file path=customXml/itemProps3.xml><?xml version="1.0" encoding="utf-8"?>
<ds:datastoreItem xmlns:ds="http://schemas.openxmlformats.org/officeDocument/2006/customXml" ds:itemID="{F7C99633-E947-484F-8408-1EFAB73BD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8ccd4a-fe3b-4928-898f-755d9f946bfd"/>
    <ds:schemaRef ds:uri="6d6d7217-f055-4820-afb4-089f2589e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5364</TotalTime>
  <Words>502</Words>
  <Application>Microsoft Office PowerPoint</Application>
  <PresentationFormat>Widescreen</PresentationFormat>
  <Paragraphs>92</Paragraphs>
  <Slides>10</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Courier New</vt:lpstr>
      <vt:lpstr>Retrospect</vt:lpstr>
      <vt:lpstr>eTrac  for Online Job Seeking Skills Training  </vt:lpstr>
      <vt:lpstr>Overview</vt:lpstr>
      <vt:lpstr>Accessibility</vt:lpstr>
      <vt:lpstr>eTrac for Pre-ETS</vt:lpstr>
      <vt:lpstr>Signing Up Counselors and Students</vt:lpstr>
      <vt:lpstr>A Closer Look</vt:lpstr>
      <vt:lpstr>Facilitator Guide and Tips Sheet</vt:lpstr>
      <vt:lpstr>Facilitation Options</vt:lpstr>
      <vt:lpstr>  eTrac Best Practices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eTrac for Pre-ETS</dc:title>
  <dc:creator>Taylor McLaughlin</dc:creator>
  <cp:lastModifiedBy>Macheledt, Ann (DEED)</cp:lastModifiedBy>
  <cp:revision>118</cp:revision>
  <cp:lastPrinted>2021-08-20T13:32:22Z</cp:lastPrinted>
  <dcterms:created xsi:type="dcterms:W3CDTF">2020-04-03T18:34:31Z</dcterms:created>
  <dcterms:modified xsi:type="dcterms:W3CDTF">2021-09-16T13:53:51Z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0x01010015D91ECF2EFA684C90E8C9323A9B3F28</vt:lpwstr>
  </property>
</Properties>
</file>