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71" r:id="rId6"/>
  </p:sldMasterIdLst>
  <p:notesMasterIdLst>
    <p:notesMasterId r:id="rId19"/>
  </p:notesMasterIdLst>
  <p:sldIdLst>
    <p:sldId id="256" r:id="rId7"/>
    <p:sldId id="433" r:id="rId8"/>
    <p:sldId id="432" r:id="rId9"/>
    <p:sldId id="438" r:id="rId10"/>
    <p:sldId id="437" r:id="rId11"/>
    <p:sldId id="434" r:id="rId12"/>
    <p:sldId id="435" r:id="rId13"/>
    <p:sldId id="436" r:id="rId14"/>
    <p:sldId id="439" r:id="rId15"/>
    <p:sldId id="431" r:id="rId16"/>
    <p:sldId id="420" r:id="rId17"/>
    <p:sldId id="426" r:id="rId18"/>
  </p:sldIdLst>
  <p:sldSz cx="123444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1F18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64051" autoAdjust="0"/>
  </p:normalViewPr>
  <p:slideViewPr>
    <p:cSldViewPr snapToGrid="0" showGuides="1">
      <p:cViewPr varScale="1">
        <p:scale>
          <a:sx n="55" d="100"/>
          <a:sy n="55" d="100"/>
        </p:scale>
        <p:origin x="1661" y="38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3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977EC3-D7F4-487E-A1AF-DBD88F5EFEEE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2625" y="1162050"/>
            <a:ext cx="56451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EFBD4B-D501-435E-BD6C-50C7370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2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1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40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67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09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78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24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shortcut will</a:t>
            </a:r>
            <a:r>
              <a:rPr lang="en-US" baseline="0" dirty="0"/>
              <a:t> get you to all of our Food Code resources.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82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07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background" descr="background"/>
          <p:cNvSpPr/>
          <p:nvPr userDrawn="1"/>
        </p:nvSpPr>
        <p:spPr>
          <a:xfrm>
            <a:off x="0" y="5383530"/>
            <a:ext cx="12344400" cy="1474470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Footer"/>
          <p:cNvSpPr>
            <a:spLocks noGrp="1"/>
          </p:cNvSpPr>
          <p:nvPr userDrawn="1">
            <p:ph type="ftr" sz="quarter" idx="3"/>
          </p:nvPr>
        </p:nvSpPr>
        <p:spPr>
          <a:xfrm>
            <a:off x="1679888" y="6362701"/>
            <a:ext cx="898462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2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37499" y="5507724"/>
            <a:ext cx="6669405" cy="8549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>
                <a:latin typeface="+mn-lt"/>
              </a:defRPr>
            </a:lvl1pPr>
          </a:lstStyle>
          <a:p>
            <a:r>
              <a:rPr lang="en-US" sz="1800"/>
              <a:t>Author Name and </a:t>
            </a:r>
            <a:r>
              <a:rPr lang="en-US" sz="1800" dirty="0"/>
              <a:t>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0" y="4178054"/>
            <a:ext cx="12344400" cy="1194966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pic>
        <p:nvPicPr>
          <p:cNvPr id="4" name="Picture 3" descr="Mnnesota Department of Health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44401" cy="418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44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/2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834646"/>
            <a:ext cx="12344400" cy="1141973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21" name="Footer"/>
          <p:cNvSpPr txBox="1">
            <a:spLocks/>
          </p:cNvSpPr>
          <p:nvPr userDrawn="1"/>
        </p:nvSpPr>
        <p:spPr>
          <a:xfrm>
            <a:off x="2027074" y="6367781"/>
            <a:ext cx="82478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b="1" i="0" kern="1200" cap="all" spc="1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PROTECTING, MAINTAINING AND IMPROVING THE HEALTH OF ALL MINNESOTANS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0" y="2185696"/>
            <a:ext cx="12344400" cy="264895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Thank you</a:t>
            </a:r>
          </a:p>
        </p:txBody>
      </p:sp>
      <p:pic>
        <p:nvPicPr>
          <p:cNvPr id="2" name="Picture 1" descr="Minnesota Department of Health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7" y="-209550"/>
            <a:ext cx="12365617" cy="159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9875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6"/>
            <a:ext cx="123444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387788"/>
            <a:ext cx="123444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37499" y="5644884"/>
            <a:ext cx="6669405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  <a:p>
            <a:r>
              <a:rPr lang="en-US" sz="135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 QUESTIONS: MAJOR CHANGES OF CONCERN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20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6"/>
            <a:ext cx="123444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387788"/>
            <a:ext cx="123444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37499" y="5644884"/>
            <a:ext cx="6669405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  <a:p>
            <a:r>
              <a:rPr lang="en-US" sz="135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 QUESTIONS: MAJOR CHANGES OF CONCERN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MN.IT Service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687" y="1776213"/>
            <a:ext cx="5317028" cy="77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7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3444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773021"/>
            <a:ext cx="123444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37499" y="5041204"/>
            <a:ext cx="6669405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  <a:p>
            <a:r>
              <a:rPr lang="en-US" sz="1350" dirty="0"/>
              <a:t>Date</a:t>
            </a:r>
            <a:endParaRPr lang="en-US" dirty="0"/>
          </a:p>
        </p:txBody>
      </p:sp>
      <p:pic>
        <p:nvPicPr>
          <p:cNvPr id="4" name="MN.IT Services Logo" descr="Minnesota Department of Health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36" y="5964410"/>
            <a:ext cx="3005946" cy="424119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1732" y="6138334"/>
            <a:ext cx="5657492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 QUESTIONS: MAJOR CHANGES OF CONCERN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344400" cy="338073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56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48678" y="1335089"/>
            <a:ext cx="10647045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 QUESTIONS: MAJOR CHANGES OF CONCERN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16025"/>
            <a:ext cx="123444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00005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6"/>
            <a:ext cx="123444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387788"/>
            <a:ext cx="123444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37499" y="5644884"/>
            <a:ext cx="6669405" cy="440970"/>
          </a:xfrm>
        </p:spPr>
        <p:txBody>
          <a:bodyPr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3444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 QUESTIONS: MAJOR CHANGES OF CONCERN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MN.IT Services Logo" descr="Minnesota Department of Health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09" y="318903"/>
            <a:ext cx="3005946" cy="42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81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sz="2800"/>
            </a:lvl1pPr>
            <a:lvl2pPr>
              <a:buClr>
                <a:schemeClr val="accent1"/>
              </a:buClr>
              <a:defRPr sz="2400"/>
            </a:lvl2pPr>
            <a:lvl3pPr>
              <a:buClr>
                <a:schemeClr val="accent1"/>
              </a:buClr>
              <a:defRPr sz="2400"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 QUESTIONS: MAJOR CHANGES OF CONCERN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123444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75770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8678" y="1594626"/>
            <a:ext cx="5246370" cy="4582339"/>
          </a:xfrm>
          <a:solidFill>
            <a:schemeClr val="bg1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353" y="1594626"/>
            <a:ext cx="5246370" cy="4582339"/>
          </a:xfrm>
          <a:solidFill>
            <a:schemeClr val="bg1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 QUESTIONS: MAJOR CHANGES OF CONCERN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216025"/>
            <a:ext cx="123444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227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678" y="1335281"/>
            <a:ext cx="10647045" cy="4841682"/>
          </a:xfrm>
          <a:solidFill>
            <a:schemeClr val="bg1"/>
          </a:solidFill>
        </p:spPr>
        <p:txBody>
          <a:bodyPr lIns="228600" tIns="548640" rIns="274320"/>
          <a:lstStyle>
            <a:lvl1pPr marL="257175" indent="-257175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75"/>
            </a:lvl1pPr>
            <a:lvl2pPr marL="600075" indent="-257175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75"/>
            </a:lvl2pPr>
            <a:lvl3pPr marL="9001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3pPr>
            <a:lvl4pPr marL="12430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4pPr>
            <a:lvl5pPr marL="15859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16025"/>
            <a:ext cx="123444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212533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8678" y="1594626"/>
            <a:ext cx="524637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353" y="1594626"/>
            <a:ext cx="524637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 QUESTIONS: MAJOR CHANGES OF CONCERN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5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w fu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-6177"/>
            <a:ext cx="12339524" cy="602597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pic>
        <p:nvPicPr>
          <p:cNvPr id="7" name="MDH Logo" descr="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25" y="6324600"/>
            <a:ext cx="1734965" cy="244792"/>
          </a:xfrm>
          <a:prstGeom prst="rect">
            <a:avLst/>
          </a:prstGeom>
        </p:spPr>
      </p:pic>
      <p:sp>
        <p:nvSpPr>
          <p:cNvPr id="11" name="Number"/>
          <p:cNvSpPr>
            <a:spLocks noGrp="1"/>
          </p:cNvSpPr>
          <p:nvPr>
            <p:ph type="sldNum" sz="quarter" idx="12"/>
          </p:nvPr>
        </p:nvSpPr>
        <p:spPr>
          <a:xfrm>
            <a:off x="10664513" y="6368416"/>
            <a:ext cx="1054952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"/>
          <p:cNvSpPr>
            <a:spLocks noGrp="1"/>
          </p:cNvSpPr>
          <p:nvPr>
            <p:ph type="ftr" sz="quarter" idx="3"/>
          </p:nvPr>
        </p:nvSpPr>
        <p:spPr>
          <a:xfrm>
            <a:off x="1679888" y="6356351"/>
            <a:ext cx="8984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" name="Section Title"/>
          <p:cNvSpPr>
            <a:spLocks noGrp="1"/>
          </p:cNvSpPr>
          <p:nvPr>
            <p:ph type="title" hasCustomPrompt="1"/>
          </p:nvPr>
        </p:nvSpPr>
        <p:spPr bwMode="gray">
          <a:xfrm>
            <a:off x="4876" y="3520440"/>
            <a:ext cx="12339524" cy="118872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228600" algn="ctr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Section title in front of full slide  pic</a:t>
            </a:r>
          </a:p>
        </p:txBody>
      </p:sp>
    </p:spTree>
    <p:extLst>
      <p:ext uri="{BB962C8B-B14F-4D97-AF65-F5344CB8AC3E}">
        <p14:creationId xmlns:p14="http://schemas.microsoft.com/office/powerpoint/2010/main" val="4177357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3444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754669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875"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 sz="1575"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 QUESTIONS: MAJOR CHANGES OF CONCERN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47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3444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754669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 QUESTIONS: MAJOR CHANGES OF CONCERN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54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48678" y="1366346"/>
            <a:ext cx="10647045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 QUESTIONS: MAJOR CHANGES OF CONCERN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32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48678" y="1366346"/>
            <a:ext cx="1064704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 QUESTIONS: MAJOR CHANGES OF CONCERN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7131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48678" y="1366346"/>
            <a:ext cx="1064704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 QUESTIONS: MAJOR CHANGES OF CONCERN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01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48678" y="1366346"/>
            <a:ext cx="10647045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48678" y="6356352"/>
            <a:ext cx="1375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 QUESTIONS: MAJOR CHANGES OF CONCERN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14772" y="6356352"/>
            <a:ext cx="1480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801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48678" y="1366346"/>
            <a:ext cx="631289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749235" y="1364826"/>
            <a:ext cx="4595165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9463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48678" y="1366346"/>
            <a:ext cx="631289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749235" y="1364826"/>
            <a:ext cx="4595165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03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48678" y="1366346"/>
            <a:ext cx="6312890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749235" y="1364826"/>
            <a:ext cx="4595165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48678" y="6356352"/>
            <a:ext cx="1375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14772" y="6356352"/>
            <a:ext cx="1480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123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3444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16411" y="1981899"/>
            <a:ext cx="2121028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8992" y="4345147"/>
            <a:ext cx="25742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91753" y="1967573"/>
            <a:ext cx="2121028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64334" y="4345147"/>
            <a:ext cx="25742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567095" y="1967573"/>
            <a:ext cx="2121028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339676" y="4345147"/>
            <a:ext cx="25742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442437" y="1967573"/>
            <a:ext cx="2121028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215018" y="4341161"/>
            <a:ext cx="25742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3444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6406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1/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umber"/>
          <p:cNvSpPr>
            <a:spLocks noGrp="1"/>
          </p:cNvSpPr>
          <p:nvPr>
            <p:ph type="sldNum" sz="quarter" idx="12"/>
          </p:nvPr>
        </p:nvSpPr>
        <p:spPr>
          <a:xfrm>
            <a:off x="10313470" y="6362700"/>
            <a:ext cx="1409853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"/>
          <p:cNvSpPr>
            <a:spLocks noGrp="1"/>
          </p:cNvSpPr>
          <p:nvPr>
            <p:ph type="ftr" sz="quarter" idx="13"/>
          </p:nvPr>
        </p:nvSpPr>
        <p:spPr>
          <a:xfrm>
            <a:off x="2027074" y="6356351"/>
            <a:ext cx="82863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2" name="Date"/>
          <p:cNvSpPr>
            <a:spLocks noGrp="1"/>
          </p:cNvSpPr>
          <p:nvPr>
            <p:ph type="dt" sz="half" idx="14"/>
          </p:nvPr>
        </p:nvSpPr>
        <p:spPr>
          <a:xfrm>
            <a:off x="617220" y="6362701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800" y="1600201"/>
            <a:ext cx="11353800" cy="4589463"/>
          </a:xfrm>
        </p:spPr>
        <p:txBody>
          <a:bodyPr anchor="ctr">
            <a:normAutofit/>
          </a:bodyPr>
          <a:lstStyle>
            <a:lvl1pPr marL="0" indent="0">
              <a:buNone/>
              <a:defRPr sz="3200" baseline="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Edit text or add other </a:t>
            </a:r>
            <a:br>
              <a:rPr lang="en-US"/>
            </a:br>
            <a:r>
              <a:rPr lang="en-US"/>
              <a:t>content by clicking an </a:t>
            </a:r>
            <a:br>
              <a:rPr lang="en-US"/>
            </a:br>
            <a:r>
              <a:rPr lang="en-US"/>
              <a:t>icon inside this panel. </a:t>
            </a:r>
          </a:p>
        </p:txBody>
      </p:sp>
      <p:sp>
        <p:nvSpPr>
          <p:cNvPr id="18" name="bluebar"/>
          <p:cNvSpPr/>
          <p:nvPr userDrawn="1"/>
        </p:nvSpPr>
        <p:spPr>
          <a:xfrm>
            <a:off x="0" y="1216660"/>
            <a:ext cx="1234440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3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1"/>
            <a:ext cx="11696700" cy="1210309"/>
          </a:xfr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/>
              <a:t>Title 1 col</a:t>
            </a:r>
          </a:p>
        </p:txBody>
      </p:sp>
    </p:spTree>
    <p:extLst>
      <p:ext uri="{BB962C8B-B14F-4D97-AF65-F5344CB8AC3E}">
        <p14:creationId xmlns:p14="http://schemas.microsoft.com/office/powerpoint/2010/main" val="21234548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3444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92474" y="1964392"/>
            <a:ext cx="2361343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87591" y="4564988"/>
            <a:ext cx="25742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84848" y="1964392"/>
            <a:ext cx="2346837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71139" y="4564988"/>
            <a:ext cx="25742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168395" y="1964392"/>
            <a:ext cx="2346837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8054686" y="4564988"/>
            <a:ext cx="25742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3444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5103909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16411" y="1981899"/>
            <a:ext cx="2121028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8992" y="4345148"/>
            <a:ext cx="2574258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91753" y="1967573"/>
            <a:ext cx="2121028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64334" y="4345147"/>
            <a:ext cx="25742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567095" y="1967573"/>
            <a:ext cx="2121028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339676" y="4345147"/>
            <a:ext cx="25742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442437" y="1967573"/>
            <a:ext cx="2121028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215018" y="4341161"/>
            <a:ext cx="2574258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1216025"/>
            <a:ext cx="123444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931296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3444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16412" y="1674773"/>
            <a:ext cx="1882044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912508" y="1674774"/>
            <a:ext cx="2902157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16412" y="3939363"/>
            <a:ext cx="1882044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912508" y="3939363"/>
            <a:ext cx="2902157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277304" y="1674773"/>
            <a:ext cx="1882044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373398" y="1674774"/>
            <a:ext cx="2902157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277304" y="3939363"/>
            <a:ext cx="1882044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373398" y="3939362"/>
            <a:ext cx="2902157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3444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521413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16412" y="1674773"/>
            <a:ext cx="1882044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912508" y="1674774"/>
            <a:ext cx="2902157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16412" y="3939363"/>
            <a:ext cx="1882044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912508" y="3939363"/>
            <a:ext cx="2902157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277304" y="1674773"/>
            <a:ext cx="1882044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373398" y="1674774"/>
            <a:ext cx="2902157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277304" y="3939363"/>
            <a:ext cx="1882044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373398" y="3939362"/>
            <a:ext cx="2902157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123444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967038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3444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16412" y="2571731"/>
            <a:ext cx="1882044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912508" y="2571731"/>
            <a:ext cx="2902157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277304" y="2571731"/>
            <a:ext cx="1882044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373398" y="2571731"/>
            <a:ext cx="2902157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3444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382402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16412" y="2800330"/>
            <a:ext cx="1882044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912508" y="2800331"/>
            <a:ext cx="2902157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277304" y="2800330"/>
            <a:ext cx="1882044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373398" y="2800331"/>
            <a:ext cx="2902157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123444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91752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3444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3444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64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23444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3444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329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23444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3444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138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3444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57400" y="2233263"/>
            <a:ext cx="8229600" cy="2966751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8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 1/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luebar"/>
          <p:cNvSpPr/>
          <p:nvPr userDrawn="1"/>
        </p:nvSpPr>
        <p:spPr>
          <a:xfrm>
            <a:off x="0" y="1216660"/>
            <a:ext cx="1234440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Number"/>
          <p:cNvSpPr>
            <a:spLocks noGrp="1"/>
          </p:cNvSpPr>
          <p:nvPr>
            <p:ph type="sldNum" sz="quarter" idx="12"/>
          </p:nvPr>
        </p:nvSpPr>
        <p:spPr>
          <a:xfrm>
            <a:off x="10313470" y="6362700"/>
            <a:ext cx="1409853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"/>
          <p:cNvSpPr>
            <a:spLocks noGrp="1"/>
          </p:cNvSpPr>
          <p:nvPr>
            <p:ph type="ftr" sz="quarter" idx="13"/>
          </p:nvPr>
        </p:nvSpPr>
        <p:spPr>
          <a:xfrm>
            <a:off x="2027074" y="6356351"/>
            <a:ext cx="82863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2" name="Date"/>
          <p:cNvSpPr>
            <a:spLocks noGrp="1"/>
          </p:cNvSpPr>
          <p:nvPr>
            <p:ph type="dt" sz="half" idx="14"/>
          </p:nvPr>
        </p:nvSpPr>
        <p:spPr>
          <a:xfrm>
            <a:off x="617220" y="6362701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800" y="1600201"/>
            <a:ext cx="11010900" cy="217169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  <p:sp>
        <p:nvSpPr>
          <p:cNvPr id="2" name="Title 3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1"/>
            <a:ext cx="11734800" cy="1216659"/>
          </a:xfr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algn="r"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Title 1 col / 2 row</a:t>
            </a:r>
          </a:p>
        </p:txBody>
      </p:sp>
      <p:sp>
        <p:nvSpPr>
          <p:cNvPr id="11" name="Content Placeholder 3"/>
          <p:cNvSpPr>
            <a:spLocks noGrp="1"/>
          </p:cNvSpPr>
          <p:nvPr userDrawn="1">
            <p:ph sz="half" idx="15" hasCustomPrompt="1"/>
          </p:nvPr>
        </p:nvSpPr>
        <p:spPr>
          <a:xfrm>
            <a:off x="685800" y="4011931"/>
            <a:ext cx="11010900" cy="2171699"/>
          </a:xfrm>
        </p:spPr>
        <p:txBody>
          <a:bodyPr/>
          <a:lstStyle>
            <a:lvl1pPr marL="0" indent="0" algn="ctr">
              <a:buNone/>
              <a:defRPr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</p:spTree>
    <p:extLst>
      <p:ext uri="{BB962C8B-B14F-4D97-AF65-F5344CB8AC3E}">
        <p14:creationId xmlns:p14="http://schemas.microsoft.com/office/powerpoint/2010/main" val="29831678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3444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57400" y="2233263"/>
            <a:ext cx="82296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674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6097" y="287066"/>
            <a:ext cx="3565951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26177" y="3211515"/>
            <a:ext cx="3565872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996" y="504857"/>
            <a:ext cx="9739157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5038999" y="1067565"/>
            <a:ext cx="9635167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464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26093" y="1365205"/>
            <a:ext cx="1068764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26" y="3222702"/>
            <a:ext cx="9504814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90628" y="3771873"/>
            <a:ext cx="940332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848678" y="6356352"/>
            <a:ext cx="1375573" cy="365125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858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26097" y="287066"/>
            <a:ext cx="3565951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26177" y="3211515"/>
            <a:ext cx="3565872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996" y="504857"/>
            <a:ext cx="9739157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5038999" y="1067565"/>
            <a:ext cx="9635167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48678" y="6356352"/>
            <a:ext cx="1375573" cy="365125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0014772" y="6356352"/>
            <a:ext cx="1480951" cy="365125"/>
          </a:xfrm>
        </p:spPr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862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26093" y="1365205"/>
            <a:ext cx="10687642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26" y="3222702"/>
            <a:ext cx="9504814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90628" y="3771873"/>
            <a:ext cx="940332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848678" y="6356352"/>
            <a:ext cx="1375573" cy="365125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0014772" y="6356352"/>
            <a:ext cx="1480951" cy="365125"/>
          </a:xfrm>
        </p:spPr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8741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6097" y="287066"/>
            <a:ext cx="3565951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26177" y="3211515"/>
            <a:ext cx="3565872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762" y="434837"/>
            <a:ext cx="6914020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5038998" y="691884"/>
            <a:ext cx="637954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704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6097" y="287066"/>
            <a:ext cx="3565951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996" y="504857"/>
            <a:ext cx="9739157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26177" y="3211515"/>
            <a:ext cx="3565872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5038999" y="1067565"/>
            <a:ext cx="9635167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9791992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52400"/>
            <a:ext cx="10647045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26093" y="1365205"/>
            <a:ext cx="1068764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26" y="3222702"/>
            <a:ext cx="9504814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90628" y="3771873"/>
            <a:ext cx="940332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999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877723" y="601818"/>
            <a:ext cx="10647045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405083" y="1438509"/>
            <a:ext cx="9606848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05083" y="4126418"/>
            <a:ext cx="9606848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331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/>
        </p:nvSpPr>
        <p:spPr>
          <a:xfrm>
            <a:off x="877723" y="601818"/>
            <a:ext cx="10647045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405083" y="1438509"/>
            <a:ext cx="9606848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05083" y="4126418"/>
            <a:ext cx="9606848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48678" y="6356352"/>
            <a:ext cx="13755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14772" y="6356352"/>
            <a:ext cx="148095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bullets 1/2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luebar"/>
          <p:cNvSpPr/>
          <p:nvPr userDrawn="1"/>
        </p:nvSpPr>
        <p:spPr>
          <a:xfrm>
            <a:off x="0" y="1216660"/>
            <a:ext cx="1234440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Number"/>
          <p:cNvSpPr>
            <a:spLocks noGrp="1"/>
          </p:cNvSpPr>
          <p:nvPr>
            <p:ph type="sldNum" sz="quarter" idx="12"/>
          </p:nvPr>
        </p:nvSpPr>
        <p:spPr>
          <a:xfrm>
            <a:off x="10313470" y="6356351"/>
            <a:ext cx="1409853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"/>
          <p:cNvSpPr>
            <a:spLocks noGrp="1"/>
          </p:cNvSpPr>
          <p:nvPr>
            <p:ph type="ftr" sz="quarter" idx="3"/>
          </p:nvPr>
        </p:nvSpPr>
        <p:spPr>
          <a:xfrm>
            <a:off x="2027074" y="6356351"/>
            <a:ext cx="82863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3" name="Date"/>
          <p:cNvSpPr>
            <a:spLocks noGrp="1"/>
          </p:cNvSpPr>
          <p:nvPr>
            <p:ph type="dt" sz="half" idx="14"/>
          </p:nvPr>
        </p:nvSpPr>
        <p:spPr>
          <a:xfrm>
            <a:off x="617220" y="6362701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2" name="Title 4"/>
          <p:cNvSpPr>
            <a:spLocks noGrp="1"/>
          </p:cNvSpPr>
          <p:nvPr>
            <p:ph type="title" hasCustomPrompt="1"/>
          </p:nvPr>
        </p:nvSpPr>
        <p:spPr bwMode="gray">
          <a:xfrm>
            <a:off x="0" y="-6350"/>
            <a:ext cx="11734800" cy="122555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/>
              <a:t>Title 2 col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800" y="1600200"/>
            <a:ext cx="5334000" cy="4589461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6324600" y="1600201"/>
            <a:ext cx="5372100" cy="4589460"/>
          </a:xfrm>
          <a:solidFill>
            <a:schemeClr val="bg2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</p:spTree>
    <p:extLst>
      <p:ext uri="{BB962C8B-B14F-4D97-AF65-F5344CB8AC3E}">
        <p14:creationId xmlns:p14="http://schemas.microsoft.com/office/powerpoint/2010/main" val="13154816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3444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23457" y="685800"/>
            <a:ext cx="555498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1756172" algn="l"/>
                <a:tab pos="2827735" algn="l"/>
              </a:tabLst>
              <a:defRPr sz="412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972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3444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91903" y="912530"/>
            <a:ext cx="4719655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37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664127" y="524007"/>
            <a:ext cx="2182241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366639" y="3581845"/>
            <a:ext cx="2670953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002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3444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28219" y="1609867"/>
            <a:ext cx="7687964" cy="3638266"/>
          </a:xfrm>
          <a:solidFill>
            <a:schemeClr val="tx1">
              <a:alpha val="88000"/>
            </a:schemeClr>
          </a:solidFill>
        </p:spPr>
        <p:txBody>
          <a:bodyPr>
            <a:noAutofit/>
          </a:bodyPr>
          <a:lstStyle>
            <a:lvl1pPr algn="ctr">
              <a:spcAft>
                <a:spcPts val="750"/>
              </a:spcAft>
              <a:tabLst>
                <a:tab pos="2827735" algn="l"/>
              </a:tabLst>
              <a:defRPr sz="52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867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389686"/>
            <a:ext cx="10647045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48678" y="2925701"/>
            <a:ext cx="10647045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219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6"/>
            <a:ext cx="123444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48678" y="2925701"/>
            <a:ext cx="10647045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729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3444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1389686"/>
            <a:ext cx="10647045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48678" y="2925701"/>
            <a:ext cx="10647045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953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3444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91940" y="624469"/>
            <a:ext cx="5263307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18034" y="0"/>
            <a:ext cx="4036041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148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91940" y="624469"/>
            <a:ext cx="5263307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18034" y="0"/>
            <a:ext cx="4036041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656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48678" y="2212735"/>
            <a:ext cx="10647045" cy="147216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48678" y="3684897"/>
            <a:ext cx="10647045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 QUESTIONS: PROPOSED MAJOR CHANGES OF CONCERN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3444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MN.IT Service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97" y="318902"/>
            <a:ext cx="4852541" cy="71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4884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3444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48678" y="3521123"/>
            <a:ext cx="10647045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20 QUESTIONS: PROPOSED MAJOR CHANGES OF CONCERN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3444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MN.IT Service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97" y="318902"/>
            <a:ext cx="4852541" cy="71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9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&amp; bullets 1/2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uebar"/>
          <p:cNvSpPr/>
          <p:nvPr userDrawn="1"/>
        </p:nvSpPr>
        <p:spPr>
          <a:xfrm>
            <a:off x="0" y="1216660"/>
            <a:ext cx="1234440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Number"/>
          <p:cNvSpPr>
            <a:spLocks noGrp="1"/>
          </p:cNvSpPr>
          <p:nvPr>
            <p:ph type="sldNum" sz="quarter" idx="12"/>
          </p:nvPr>
        </p:nvSpPr>
        <p:spPr>
          <a:xfrm>
            <a:off x="10313470" y="6356351"/>
            <a:ext cx="1409853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"/>
          <p:cNvSpPr>
            <a:spLocks noGrp="1"/>
          </p:cNvSpPr>
          <p:nvPr>
            <p:ph type="ftr" sz="quarter" idx="3"/>
          </p:nvPr>
        </p:nvSpPr>
        <p:spPr>
          <a:xfrm>
            <a:off x="2027074" y="6356351"/>
            <a:ext cx="82863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3" name="Date"/>
          <p:cNvSpPr>
            <a:spLocks noGrp="1"/>
          </p:cNvSpPr>
          <p:nvPr>
            <p:ph type="dt" sz="half" idx="14"/>
          </p:nvPr>
        </p:nvSpPr>
        <p:spPr>
          <a:xfrm>
            <a:off x="617220" y="6362701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2" name="Title 4"/>
          <p:cNvSpPr>
            <a:spLocks noGrp="1"/>
          </p:cNvSpPr>
          <p:nvPr>
            <p:ph type="title" hasCustomPrompt="1"/>
          </p:nvPr>
        </p:nvSpPr>
        <p:spPr bwMode="gray">
          <a:xfrm>
            <a:off x="0" y="-6350"/>
            <a:ext cx="11723323" cy="122555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/>
              <a:t>Title 2 col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800" y="1600201"/>
            <a:ext cx="5334000" cy="217170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685799" y="4000500"/>
            <a:ext cx="5351383" cy="2189161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6" hasCustomPrompt="1"/>
          </p:nvPr>
        </p:nvSpPr>
        <p:spPr>
          <a:xfrm>
            <a:off x="6332220" y="1600201"/>
            <a:ext cx="5364480" cy="217170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7" hasCustomPrompt="1"/>
          </p:nvPr>
        </p:nvSpPr>
        <p:spPr>
          <a:xfrm>
            <a:off x="6341983" y="4000500"/>
            <a:ext cx="5354717" cy="2189161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</p:spTree>
    <p:extLst>
      <p:ext uri="{BB962C8B-B14F-4D97-AF65-F5344CB8AC3E}">
        <p14:creationId xmlns:p14="http://schemas.microsoft.com/office/powerpoint/2010/main" val="41574453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7220" y="2942749"/>
            <a:ext cx="11109960" cy="232062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spc="56" baseline="0">
                <a:solidFill>
                  <a:schemeClr val="tx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Subtitle…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17220" y="457203"/>
            <a:ext cx="11109960" cy="22678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878" y="5481030"/>
            <a:ext cx="6278201" cy="919770"/>
          </a:xfrm>
          <a:prstGeom prst="rect">
            <a:avLst/>
          </a:prstGeom>
        </p:spPr>
      </p:pic>
      <p:sp>
        <p:nvSpPr>
          <p:cNvPr id="9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525790" y="6400803"/>
            <a:ext cx="11224459" cy="2549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050"/>
              </a:lnSpc>
              <a:spcBef>
                <a:spcPts val="0"/>
              </a:spcBef>
              <a:buFontTx/>
              <a:buNone/>
              <a:defRPr sz="1050" b="1" baseline="0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PROGRAM NAME</a:t>
            </a:r>
          </a:p>
        </p:txBody>
      </p:sp>
    </p:spTree>
    <p:extLst>
      <p:ext uri="{BB962C8B-B14F-4D97-AF65-F5344CB8AC3E}">
        <p14:creationId xmlns:p14="http://schemas.microsoft.com/office/powerpoint/2010/main" val="12866655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17220" y="457200"/>
            <a:ext cx="11109960" cy="1148576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lang="en-US" sz="4800" baseline="0" dirty="0" smtClean="0"/>
            </a:lvl1pPr>
          </a:lstStyle>
          <a:p>
            <a:r>
              <a:rPr lang="en-US" dirty="0"/>
              <a:t>Slide headline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851660" y="2057400"/>
            <a:ext cx="8641080" cy="37102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dirty="0"/>
              <a:t>First level list</a:t>
            </a:r>
          </a:p>
          <a:p>
            <a:pPr lvl="1"/>
            <a:r>
              <a:rPr lang="en-US" dirty="0"/>
              <a:t>Second level list</a:t>
            </a:r>
          </a:p>
          <a:p>
            <a:pPr lvl="2"/>
            <a:r>
              <a:rPr lang="en-US" dirty="0"/>
              <a:t>Third level list</a:t>
            </a:r>
          </a:p>
          <a:p>
            <a:pPr lvl="3"/>
            <a:r>
              <a:rPr lang="en-US" dirty="0"/>
              <a:t>Fourth Level list</a:t>
            </a:r>
          </a:p>
          <a:p>
            <a:pPr lvl="4"/>
            <a:r>
              <a:rPr lang="en-US" dirty="0"/>
              <a:t>Fifth level list</a:t>
            </a:r>
          </a:p>
        </p:txBody>
      </p:sp>
    </p:spTree>
    <p:extLst>
      <p:ext uri="{BB962C8B-B14F-4D97-AF65-F5344CB8AC3E}">
        <p14:creationId xmlns:p14="http://schemas.microsoft.com/office/powerpoint/2010/main" val="3318873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64">
          <p15:clr>
            <a:srgbClr val="FBAE40"/>
          </p15:clr>
        </p15:guide>
        <p15:guide id="2" pos="4896">
          <p15:clr>
            <a:srgbClr val="FBAE40"/>
          </p15:clr>
        </p15:guide>
        <p15:guide id="3" orient="horz" pos="1296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7330" y="2079705"/>
            <a:ext cx="5425217" cy="366706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First level list</a:t>
            </a:r>
          </a:p>
          <a:p>
            <a:pPr lvl="1"/>
            <a:r>
              <a:rPr lang="en-US" dirty="0"/>
              <a:t>Second level list</a:t>
            </a:r>
          </a:p>
          <a:p>
            <a:pPr lvl="2"/>
            <a:r>
              <a:rPr lang="en-US" dirty="0"/>
              <a:t>Third level list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17220" y="457200"/>
            <a:ext cx="11109960" cy="1148576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lang="en-US" sz="4800" baseline="0" dirty="0" smtClean="0"/>
            </a:lvl1pPr>
          </a:lstStyle>
          <a:p>
            <a:r>
              <a:rPr lang="en-US" dirty="0"/>
              <a:t>Slide headline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6495813" y="2079626"/>
            <a:ext cx="5231367" cy="3667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53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7330" y="2079705"/>
            <a:ext cx="5425217" cy="366706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First level list</a:t>
            </a:r>
          </a:p>
          <a:p>
            <a:pPr lvl="1"/>
            <a:r>
              <a:rPr lang="en-US" dirty="0"/>
              <a:t>Second level list</a:t>
            </a:r>
          </a:p>
          <a:p>
            <a:pPr lvl="2"/>
            <a:r>
              <a:rPr lang="en-US" dirty="0"/>
              <a:t>Third </a:t>
            </a:r>
            <a:r>
              <a:rPr lang="en-US" dirty="0" err="1"/>
              <a:t>levellist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6301965" y="2079705"/>
            <a:ext cx="5425217" cy="366706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First level list</a:t>
            </a:r>
          </a:p>
          <a:p>
            <a:pPr lvl="1"/>
            <a:r>
              <a:rPr lang="en-US" dirty="0"/>
              <a:t>Second level list</a:t>
            </a:r>
          </a:p>
          <a:p>
            <a:pPr lvl="2"/>
            <a:r>
              <a:rPr lang="en-US" dirty="0"/>
              <a:t>Third </a:t>
            </a:r>
            <a:r>
              <a:rPr lang="en-US" dirty="0" err="1"/>
              <a:t>levellist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17220" y="457200"/>
            <a:ext cx="11109960" cy="1148576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lang="en-US" sz="4800" baseline="0" dirty="0" smtClean="0"/>
            </a:lvl1pPr>
          </a:lstStyle>
          <a:p>
            <a:r>
              <a:rPr lang="en-US" dirty="0"/>
              <a:t>Slide headline</a:t>
            </a:r>
          </a:p>
        </p:txBody>
      </p:sp>
    </p:spTree>
    <p:extLst>
      <p:ext uri="{BB962C8B-B14F-4D97-AF65-F5344CB8AC3E}">
        <p14:creationId xmlns:p14="http://schemas.microsoft.com/office/powerpoint/2010/main" val="377969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344400" cy="48006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17220" y="4800600"/>
            <a:ext cx="11109960" cy="1143000"/>
          </a:xfrm>
        </p:spPr>
        <p:txBody>
          <a:bodyPr anchor="t"/>
          <a:lstStyle>
            <a:lvl1pPr>
              <a:defRPr sz="3000"/>
            </a:lvl1pPr>
          </a:lstStyle>
          <a:p>
            <a:r>
              <a:rPr lang="en-US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584928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innesota Department of Agriculture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745" y="5860477"/>
            <a:ext cx="4814316" cy="83148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7220" y="2942749"/>
            <a:ext cx="11109960" cy="232062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spc="56" baseline="0">
                <a:solidFill>
                  <a:schemeClr val="tx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Subtitle…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17220" y="457203"/>
            <a:ext cx="11109960" cy="22678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Minnesota Department of Health logo" title="logo Minnesota Department of Health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4" y="5943600"/>
            <a:ext cx="4166243" cy="457200"/>
          </a:xfrm>
          <a:prstGeom prst="rect">
            <a:avLst/>
          </a:prstGeom>
        </p:spPr>
      </p:pic>
      <p:sp>
        <p:nvSpPr>
          <p:cNvPr id="9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525790" y="6400803"/>
            <a:ext cx="11224459" cy="2549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050"/>
              </a:lnSpc>
              <a:spcBef>
                <a:spcPts val="0"/>
              </a:spcBef>
              <a:buFontTx/>
              <a:buNone/>
              <a:defRPr sz="1050" b="1" baseline="0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PROGRAM NAME</a:t>
            </a:r>
          </a:p>
        </p:txBody>
      </p:sp>
    </p:spTree>
    <p:extLst>
      <p:ext uri="{BB962C8B-B14F-4D97-AF65-F5344CB8AC3E}">
        <p14:creationId xmlns:p14="http://schemas.microsoft.com/office/powerpoint/2010/main" val="10653296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17220" y="457200"/>
            <a:ext cx="11109960" cy="1148576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lang="en-US" sz="4800" baseline="0" dirty="0" smtClean="0"/>
            </a:lvl1pPr>
          </a:lstStyle>
          <a:p>
            <a:r>
              <a:rPr lang="en-US" dirty="0"/>
              <a:t>Slide headline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851660" y="2057400"/>
            <a:ext cx="8641080" cy="37102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dirty="0"/>
              <a:t>First level list</a:t>
            </a:r>
          </a:p>
          <a:p>
            <a:pPr lvl="1"/>
            <a:r>
              <a:rPr lang="en-US" dirty="0"/>
              <a:t>Second level list</a:t>
            </a:r>
          </a:p>
          <a:p>
            <a:pPr lvl="2"/>
            <a:r>
              <a:rPr lang="en-US" dirty="0"/>
              <a:t>Third level list</a:t>
            </a:r>
          </a:p>
          <a:p>
            <a:pPr lvl="3"/>
            <a:r>
              <a:rPr lang="en-US" dirty="0"/>
              <a:t>Fourth Level list</a:t>
            </a:r>
          </a:p>
          <a:p>
            <a:pPr lvl="4"/>
            <a:r>
              <a:rPr lang="en-US" dirty="0"/>
              <a:t>Fifth level list</a:t>
            </a:r>
          </a:p>
        </p:txBody>
      </p:sp>
    </p:spTree>
    <p:extLst>
      <p:ext uri="{BB962C8B-B14F-4D97-AF65-F5344CB8AC3E}">
        <p14:creationId xmlns:p14="http://schemas.microsoft.com/office/powerpoint/2010/main" val="1448224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64">
          <p15:clr>
            <a:srgbClr val="FBAE40"/>
          </p15:clr>
        </p15:guide>
        <p15:guide id="2" pos="4896">
          <p15:clr>
            <a:srgbClr val="FBAE40"/>
          </p15:clr>
        </p15:guide>
        <p15:guide id="3" orient="horz" pos="1296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7330" y="2079705"/>
            <a:ext cx="5425217" cy="366706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First level list</a:t>
            </a:r>
          </a:p>
          <a:p>
            <a:pPr lvl="1"/>
            <a:r>
              <a:rPr lang="en-US" dirty="0"/>
              <a:t>Second level list</a:t>
            </a:r>
          </a:p>
          <a:p>
            <a:pPr lvl="2"/>
            <a:r>
              <a:rPr lang="en-US" dirty="0"/>
              <a:t>Third </a:t>
            </a:r>
            <a:r>
              <a:rPr lang="en-US" dirty="0" err="1"/>
              <a:t>levellist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6301965" y="2079705"/>
            <a:ext cx="5425217" cy="366706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First level list</a:t>
            </a:r>
          </a:p>
          <a:p>
            <a:pPr lvl="1"/>
            <a:r>
              <a:rPr lang="en-US" dirty="0"/>
              <a:t>Second level list</a:t>
            </a:r>
          </a:p>
          <a:p>
            <a:pPr lvl="2"/>
            <a:r>
              <a:rPr lang="en-US" dirty="0"/>
              <a:t>Third </a:t>
            </a:r>
            <a:r>
              <a:rPr lang="en-US" dirty="0" err="1"/>
              <a:t>levellist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17220" y="457200"/>
            <a:ext cx="11109960" cy="1148576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lang="en-US" sz="4800" baseline="0" dirty="0" smtClean="0"/>
            </a:lvl1pPr>
          </a:lstStyle>
          <a:p>
            <a:r>
              <a:rPr lang="en-US" dirty="0"/>
              <a:t>Slide headline</a:t>
            </a:r>
          </a:p>
        </p:txBody>
      </p:sp>
    </p:spTree>
    <p:extLst>
      <p:ext uri="{BB962C8B-B14F-4D97-AF65-F5344CB8AC3E}">
        <p14:creationId xmlns:p14="http://schemas.microsoft.com/office/powerpoint/2010/main" val="2630077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7330" y="2079705"/>
            <a:ext cx="5425217" cy="366706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First level list</a:t>
            </a:r>
          </a:p>
          <a:p>
            <a:pPr lvl="1"/>
            <a:r>
              <a:rPr lang="en-US" dirty="0"/>
              <a:t>Second level list</a:t>
            </a:r>
          </a:p>
          <a:p>
            <a:pPr lvl="2"/>
            <a:r>
              <a:rPr lang="en-US" dirty="0"/>
              <a:t>Third level list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17220" y="457200"/>
            <a:ext cx="11109960" cy="1148576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lang="en-US" sz="4800" baseline="0" dirty="0" smtClean="0"/>
            </a:lvl1pPr>
          </a:lstStyle>
          <a:p>
            <a:r>
              <a:rPr lang="en-US" dirty="0"/>
              <a:t>Slide headline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6495813" y="2079626"/>
            <a:ext cx="5231367" cy="3667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03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344400" cy="48006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17220" y="4800600"/>
            <a:ext cx="11109960" cy="1143000"/>
          </a:xfrm>
        </p:spPr>
        <p:txBody>
          <a:bodyPr anchor="t"/>
          <a:lstStyle>
            <a:lvl1pPr>
              <a:defRPr sz="3000"/>
            </a:lvl1pPr>
          </a:lstStyle>
          <a:p>
            <a:r>
              <a:rPr lang="en-US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176205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w text 1/3 1/3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uebar"/>
          <p:cNvSpPr/>
          <p:nvPr userDrawn="1"/>
        </p:nvSpPr>
        <p:spPr>
          <a:xfrm>
            <a:off x="0" y="1216660"/>
            <a:ext cx="1234440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Number"/>
          <p:cNvSpPr>
            <a:spLocks noGrp="1"/>
          </p:cNvSpPr>
          <p:nvPr>
            <p:ph type="sldNum" sz="quarter" idx="12"/>
          </p:nvPr>
        </p:nvSpPr>
        <p:spPr>
          <a:xfrm>
            <a:off x="10317327" y="6356351"/>
            <a:ext cx="1409853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"/>
          <p:cNvSpPr>
            <a:spLocks noGrp="1"/>
          </p:cNvSpPr>
          <p:nvPr>
            <p:ph type="ftr" sz="quarter" idx="3"/>
          </p:nvPr>
        </p:nvSpPr>
        <p:spPr>
          <a:xfrm>
            <a:off x="1679888" y="6356351"/>
            <a:ext cx="8984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2" name="Date"/>
          <p:cNvSpPr>
            <a:spLocks noGrp="1"/>
          </p:cNvSpPr>
          <p:nvPr>
            <p:ph type="dt" sz="half" idx="14"/>
          </p:nvPr>
        </p:nvSpPr>
        <p:spPr>
          <a:xfrm>
            <a:off x="640366" y="6367781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2" name="Title 7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1727180" cy="12192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r"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Title 3 col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half" idx="29" hasCustomPrompt="1"/>
          </p:nvPr>
        </p:nvSpPr>
        <p:spPr>
          <a:xfrm>
            <a:off x="685800" y="1606378"/>
            <a:ext cx="3429000" cy="2165522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half" idx="35" hasCustomPrompt="1"/>
          </p:nvPr>
        </p:nvSpPr>
        <p:spPr>
          <a:xfrm>
            <a:off x="685800" y="4006678"/>
            <a:ext cx="3429000" cy="216552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28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8267700" y="1606378"/>
            <a:ext cx="3429000" cy="2165522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29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8267700" y="4006678"/>
            <a:ext cx="3429000" cy="216552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5" name="Content Placeholder 3"/>
          <p:cNvSpPr>
            <a:spLocks noGrp="1"/>
          </p:cNvSpPr>
          <p:nvPr>
            <p:ph sz="half" idx="38" hasCustomPrompt="1"/>
          </p:nvPr>
        </p:nvSpPr>
        <p:spPr>
          <a:xfrm>
            <a:off x="4457700" y="1600200"/>
            <a:ext cx="3429000" cy="2165522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4457700" y="4000500"/>
            <a:ext cx="3429000" cy="216552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</p:spTree>
    <p:extLst>
      <p:ext uri="{BB962C8B-B14F-4D97-AF65-F5344CB8AC3E}">
        <p14:creationId xmlns:p14="http://schemas.microsoft.com/office/powerpoint/2010/main" val="1092592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24" userDrawn="1">
          <p15:clr>
            <a:srgbClr val="FBAE40"/>
          </p15:clr>
        </p15:guide>
        <p15:guide id="2" orient="horz" pos="290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 w text 1/4 1/4 1/4 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luebar"/>
          <p:cNvSpPr/>
          <p:nvPr userDrawn="1"/>
        </p:nvSpPr>
        <p:spPr>
          <a:xfrm>
            <a:off x="0" y="1216660"/>
            <a:ext cx="1234440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Number"/>
          <p:cNvSpPr>
            <a:spLocks noGrp="1"/>
          </p:cNvSpPr>
          <p:nvPr>
            <p:ph type="sldNum" sz="quarter" idx="12"/>
          </p:nvPr>
        </p:nvSpPr>
        <p:spPr>
          <a:xfrm>
            <a:off x="10317327" y="6356351"/>
            <a:ext cx="1409853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"/>
          <p:cNvSpPr>
            <a:spLocks noGrp="1"/>
          </p:cNvSpPr>
          <p:nvPr>
            <p:ph type="ftr" sz="quarter" idx="3"/>
          </p:nvPr>
        </p:nvSpPr>
        <p:spPr>
          <a:xfrm>
            <a:off x="1679888" y="6356351"/>
            <a:ext cx="8984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5" name="Date"/>
          <p:cNvSpPr>
            <a:spLocks noGrp="1"/>
          </p:cNvSpPr>
          <p:nvPr>
            <p:ph type="dt" sz="half" idx="14"/>
          </p:nvPr>
        </p:nvSpPr>
        <p:spPr>
          <a:xfrm>
            <a:off x="617220" y="6367781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2" name="Titl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1727180" cy="12192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r"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Title 4 col</a:t>
            </a:r>
          </a:p>
        </p:txBody>
      </p:sp>
      <p:sp>
        <p:nvSpPr>
          <p:cNvPr id="32" name="Content Placeholder 3"/>
          <p:cNvSpPr>
            <a:spLocks noGrp="1"/>
          </p:cNvSpPr>
          <p:nvPr>
            <p:ph sz="half" idx="29" hasCustomPrompt="1"/>
          </p:nvPr>
        </p:nvSpPr>
        <p:spPr>
          <a:xfrm>
            <a:off x="304800" y="1606378"/>
            <a:ext cx="2705100" cy="2165522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8" name="Content Placeholder 3"/>
          <p:cNvSpPr>
            <a:spLocks noGrp="1"/>
          </p:cNvSpPr>
          <p:nvPr>
            <p:ph sz="half" idx="35" hasCustomPrompt="1"/>
          </p:nvPr>
        </p:nvSpPr>
        <p:spPr>
          <a:xfrm>
            <a:off x="304800" y="4006678"/>
            <a:ext cx="2705100" cy="216552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9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3314700" y="1606378"/>
            <a:ext cx="2705100" cy="2165522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40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3278981" y="4006678"/>
            <a:ext cx="2740819" cy="216552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41" name="Content Placeholder 3"/>
          <p:cNvSpPr>
            <a:spLocks noGrp="1"/>
          </p:cNvSpPr>
          <p:nvPr>
            <p:ph sz="half" idx="38" hasCustomPrompt="1"/>
          </p:nvPr>
        </p:nvSpPr>
        <p:spPr>
          <a:xfrm>
            <a:off x="6324601" y="1606378"/>
            <a:ext cx="2705100" cy="2165522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42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6324600" y="4006678"/>
            <a:ext cx="2705101" cy="216552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43" name="Content Placeholder 3"/>
          <p:cNvSpPr>
            <a:spLocks noGrp="1"/>
          </p:cNvSpPr>
          <p:nvPr>
            <p:ph sz="half" idx="40" hasCustomPrompt="1"/>
          </p:nvPr>
        </p:nvSpPr>
        <p:spPr>
          <a:xfrm>
            <a:off x="9334503" y="1606378"/>
            <a:ext cx="2705098" cy="2165522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44" name="Content Placeholder 3"/>
          <p:cNvSpPr>
            <a:spLocks noGrp="1"/>
          </p:cNvSpPr>
          <p:nvPr>
            <p:ph sz="half" idx="41" hasCustomPrompt="1"/>
          </p:nvPr>
        </p:nvSpPr>
        <p:spPr>
          <a:xfrm>
            <a:off x="9334501" y="4006678"/>
            <a:ext cx="2705099" cy="216552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</p:spTree>
    <p:extLst>
      <p:ext uri="{BB962C8B-B14F-4D97-AF65-F5344CB8AC3E}">
        <p14:creationId xmlns:p14="http://schemas.microsoft.com/office/powerpoint/2010/main" val="4356570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&amp; bar 1/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luebar"/>
          <p:cNvSpPr/>
          <p:nvPr userDrawn="1"/>
        </p:nvSpPr>
        <p:spPr>
          <a:xfrm>
            <a:off x="0" y="1216660"/>
            <a:ext cx="1234440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Number"/>
          <p:cNvSpPr>
            <a:spLocks noGrp="1"/>
          </p:cNvSpPr>
          <p:nvPr>
            <p:ph type="sldNum" sz="quarter" idx="12"/>
          </p:nvPr>
        </p:nvSpPr>
        <p:spPr>
          <a:xfrm>
            <a:off x="10274893" y="6374131"/>
            <a:ext cx="1409853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"/>
          <p:cNvSpPr>
            <a:spLocks noGrp="1"/>
          </p:cNvSpPr>
          <p:nvPr>
            <p:ph type="ftr" sz="quarter" idx="3"/>
          </p:nvPr>
        </p:nvSpPr>
        <p:spPr>
          <a:xfrm>
            <a:off x="2027074" y="6367781"/>
            <a:ext cx="82478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30" name="Date"/>
          <p:cNvSpPr>
            <a:spLocks noGrp="1"/>
          </p:cNvSpPr>
          <p:nvPr>
            <p:ph type="dt" sz="half" idx="14"/>
          </p:nvPr>
        </p:nvSpPr>
        <p:spPr>
          <a:xfrm>
            <a:off x="617220" y="6367780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2" name="Title 8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1"/>
            <a:ext cx="11727180" cy="1216659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r"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Title 5 col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304801" y="1600200"/>
            <a:ext cx="2095500" cy="2171701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5" name="Content Placeholder 3"/>
          <p:cNvSpPr>
            <a:spLocks noGrp="1"/>
          </p:cNvSpPr>
          <p:nvPr>
            <p:ph sz="half" idx="27" hasCustomPrompt="1"/>
          </p:nvPr>
        </p:nvSpPr>
        <p:spPr>
          <a:xfrm>
            <a:off x="2710370" y="1600199"/>
            <a:ext cx="2095500" cy="2171701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28" hasCustomPrompt="1"/>
          </p:nvPr>
        </p:nvSpPr>
        <p:spPr>
          <a:xfrm>
            <a:off x="5124450" y="1600201"/>
            <a:ext cx="2095500" cy="2171699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8" name="Content Placeholder 3"/>
          <p:cNvSpPr>
            <a:spLocks noGrp="1"/>
          </p:cNvSpPr>
          <p:nvPr>
            <p:ph sz="half" idx="29" hasCustomPrompt="1"/>
          </p:nvPr>
        </p:nvSpPr>
        <p:spPr>
          <a:xfrm>
            <a:off x="7543800" y="1600199"/>
            <a:ext cx="2095500" cy="2171699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9" name="Content Placeholder 3"/>
          <p:cNvSpPr>
            <a:spLocks noGrp="1"/>
          </p:cNvSpPr>
          <p:nvPr>
            <p:ph sz="half" idx="30" hasCustomPrompt="1"/>
          </p:nvPr>
        </p:nvSpPr>
        <p:spPr>
          <a:xfrm>
            <a:off x="9932069" y="1600198"/>
            <a:ext cx="2095500" cy="2171699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31" hasCustomPrompt="1"/>
          </p:nvPr>
        </p:nvSpPr>
        <p:spPr>
          <a:xfrm>
            <a:off x="299531" y="4000499"/>
            <a:ext cx="209550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32" hasCustomPrompt="1"/>
          </p:nvPr>
        </p:nvSpPr>
        <p:spPr>
          <a:xfrm>
            <a:off x="2705100" y="4000498"/>
            <a:ext cx="209550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33" hasCustomPrompt="1"/>
          </p:nvPr>
        </p:nvSpPr>
        <p:spPr>
          <a:xfrm>
            <a:off x="5119180" y="4000500"/>
            <a:ext cx="209550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34" hasCustomPrompt="1"/>
          </p:nvPr>
        </p:nvSpPr>
        <p:spPr>
          <a:xfrm>
            <a:off x="7538530" y="4000498"/>
            <a:ext cx="209550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35" hasCustomPrompt="1"/>
          </p:nvPr>
        </p:nvSpPr>
        <p:spPr>
          <a:xfrm>
            <a:off x="9926799" y="4000497"/>
            <a:ext cx="209550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</p:spTree>
    <p:extLst>
      <p:ext uri="{BB962C8B-B14F-4D97-AF65-F5344CB8AC3E}">
        <p14:creationId xmlns:p14="http://schemas.microsoft.com/office/powerpoint/2010/main" val="27169938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8.xml"/><Relationship Id="rId26" Type="http://schemas.openxmlformats.org/officeDocument/2006/relationships/slideLayout" Target="../slideLayouts/slideLayout36.xml"/><Relationship Id="rId39" Type="http://schemas.openxmlformats.org/officeDocument/2006/relationships/slideLayout" Target="../slideLayouts/slideLayout49.xml"/><Relationship Id="rId21" Type="http://schemas.openxmlformats.org/officeDocument/2006/relationships/slideLayout" Target="../slideLayouts/slideLayout31.xml"/><Relationship Id="rId34" Type="http://schemas.openxmlformats.org/officeDocument/2006/relationships/slideLayout" Target="../slideLayouts/slideLayout44.xml"/><Relationship Id="rId42" Type="http://schemas.openxmlformats.org/officeDocument/2006/relationships/slideLayout" Target="../slideLayouts/slideLayout52.xml"/><Relationship Id="rId47" Type="http://schemas.openxmlformats.org/officeDocument/2006/relationships/slideLayout" Target="../slideLayouts/slideLayout57.xml"/><Relationship Id="rId50" Type="http://schemas.openxmlformats.org/officeDocument/2006/relationships/slideLayout" Target="../slideLayouts/slideLayout60.xml"/><Relationship Id="rId55" Type="http://schemas.openxmlformats.org/officeDocument/2006/relationships/slideLayout" Target="../slideLayouts/slideLayout65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29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34.xml"/><Relationship Id="rId32" Type="http://schemas.openxmlformats.org/officeDocument/2006/relationships/slideLayout" Target="../slideLayouts/slideLayout42.xml"/><Relationship Id="rId37" Type="http://schemas.openxmlformats.org/officeDocument/2006/relationships/slideLayout" Target="../slideLayouts/slideLayout47.xml"/><Relationship Id="rId40" Type="http://schemas.openxmlformats.org/officeDocument/2006/relationships/slideLayout" Target="../slideLayouts/slideLayout50.xml"/><Relationship Id="rId45" Type="http://schemas.openxmlformats.org/officeDocument/2006/relationships/slideLayout" Target="../slideLayouts/slideLayout55.xml"/><Relationship Id="rId53" Type="http://schemas.openxmlformats.org/officeDocument/2006/relationships/slideLayout" Target="../slideLayouts/slideLayout63.xml"/><Relationship Id="rId58" Type="http://schemas.openxmlformats.org/officeDocument/2006/relationships/slideLayout" Target="../slideLayouts/slideLayout68.xml"/><Relationship Id="rId5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9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2.xml"/><Relationship Id="rId27" Type="http://schemas.openxmlformats.org/officeDocument/2006/relationships/slideLayout" Target="../slideLayouts/slideLayout37.xml"/><Relationship Id="rId30" Type="http://schemas.openxmlformats.org/officeDocument/2006/relationships/slideLayout" Target="../slideLayouts/slideLayout40.xml"/><Relationship Id="rId35" Type="http://schemas.openxmlformats.org/officeDocument/2006/relationships/slideLayout" Target="../slideLayouts/slideLayout45.xml"/><Relationship Id="rId43" Type="http://schemas.openxmlformats.org/officeDocument/2006/relationships/slideLayout" Target="../slideLayouts/slideLayout53.xml"/><Relationship Id="rId48" Type="http://schemas.openxmlformats.org/officeDocument/2006/relationships/slideLayout" Target="../slideLayouts/slideLayout58.xml"/><Relationship Id="rId56" Type="http://schemas.openxmlformats.org/officeDocument/2006/relationships/slideLayout" Target="../slideLayouts/slideLayout66.xml"/><Relationship Id="rId8" Type="http://schemas.openxmlformats.org/officeDocument/2006/relationships/slideLayout" Target="../slideLayouts/slideLayout18.xml"/><Relationship Id="rId51" Type="http://schemas.openxmlformats.org/officeDocument/2006/relationships/slideLayout" Target="../slideLayouts/slideLayout61.xml"/><Relationship Id="rId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5" Type="http://schemas.openxmlformats.org/officeDocument/2006/relationships/slideLayout" Target="../slideLayouts/slideLayout35.xml"/><Relationship Id="rId33" Type="http://schemas.openxmlformats.org/officeDocument/2006/relationships/slideLayout" Target="../slideLayouts/slideLayout43.xml"/><Relationship Id="rId38" Type="http://schemas.openxmlformats.org/officeDocument/2006/relationships/slideLayout" Target="../slideLayouts/slideLayout48.xml"/><Relationship Id="rId46" Type="http://schemas.openxmlformats.org/officeDocument/2006/relationships/slideLayout" Target="../slideLayouts/slideLayout56.xml"/><Relationship Id="rId59" Type="http://schemas.openxmlformats.org/officeDocument/2006/relationships/slideLayout" Target="../slideLayouts/slideLayout69.xml"/><Relationship Id="rId20" Type="http://schemas.openxmlformats.org/officeDocument/2006/relationships/slideLayout" Target="../slideLayouts/slideLayout30.xml"/><Relationship Id="rId41" Type="http://schemas.openxmlformats.org/officeDocument/2006/relationships/slideLayout" Target="../slideLayouts/slideLayout51.xml"/><Relationship Id="rId54" Type="http://schemas.openxmlformats.org/officeDocument/2006/relationships/slideLayout" Target="../slideLayouts/slideLayout64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5.xml"/><Relationship Id="rId23" Type="http://schemas.openxmlformats.org/officeDocument/2006/relationships/slideLayout" Target="../slideLayouts/slideLayout33.xml"/><Relationship Id="rId28" Type="http://schemas.openxmlformats.org/officeDocument/2006/relationships/slideLayout" Target="../slideLayouts/slideLayout38.xml"/><Relationship Id="rId36" Type="http://schemas.openxmlformats.org/officeDocument/2006/relationships/slideLayout" Target="../slideLayouts/slideLayout46.xml"/><Relationship Id="rId49" Type="http://schemas.openxmlformats.org/officeDocument/2006/relationships/slideLayout" Target="../slideLayouts/slideLayout59.xml"/><Relationship Id="rId57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20.xml"/><Relationship Id="rId3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54.xml"/><Relationship Id="rId52" Type="http://schemas.openxmlformats.org/officeDocument/2006/relationships/slideLayout" Target="../slideLayouts/slideLayout62.xml"/><Relationship Id="rId6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7816"/>
            <a:ext cx="11117580" cy="13715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825625"/>
            <a:ext cx="110825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Bullet 44</a:t>
            </a:r>
          </a:p>
          <a:p>
            <a:pPr lvl="1"/>
            <a:r>
              <a:rPr lang="en-US"/>
              <a:t>Bullet 40</a:t>
            </a:r>
          </a:p>
          <a:p>
            <a:pPr lvl="2"/>
            <a:r>
              <a:rPr lang="en-US"/>
              <a:t>Bullet 36</a:t>
            </a:r>
          </a:p>
          <a:p>
            <a:pPr lvl="3"/>
            <a:r>
              <a:rPr lang="en-US"/>
              <a:t>Bullet 32</a:t>
            </a:r>
          </a:p>
          <a:p>
            <a:pPr lvl="4"/>
            <a:r>
              <a:rPr lang="en-US"/>
              <a:t>Bullet 28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034" y="6356351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4513" y="6356351"/>
            <a:ext cx="1409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200" baseline="0">
                <a:solidFill>
                  <a:schemeClr val="accent1"/>
                </a:solidFill>
              </a:defRPr>
            </a:lvl1pPr>
          </a:lstStyle>
          <a:p>
            <a:fld id="{C77968C3-7B7E-411D-B105-08F43D0B3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9888" y="6356351"/>
            <a:ext cx="8984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2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</p:spTree>
    <p:extLst>
      <p:ext uri="{BB962C8B-B14F-4D97-AF65-F5344CB8AC3E}">
        <p14:creationId xmlns:p14="http://schemas.microsoft.com/office/powerpoint/2010/main" val="345784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3" r:id="rId2"/>
    <p:sldLayoutId id="2147483653" r:id="rId3"/>
    <p:sldLayoutId id="2147483667" r:id="rId4"/>
    <p:sldLayoutId id="2147483656" r:id="rId5"/>
    <p:sldLayoutId id="2147483668" r:id="rId6"/>
    <p:sldLayoutId id="2147483661" r:id="rId7"/>
    <p:sldLayoutId id="2147483669" r:id="rId8"/>
    <p:sldLayoutId id="2147483670" r:id="rId9"/>
    <p:sldLayoutId id="2147483662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-36576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Calibri" panose="020F0502020204030204" pitchFamily="34" charset="0"/>
        <a:buChar char="▪"/>
        <a:defRPr sz="4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1363" indent="-344488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▪"/>
        <a:defRPr sz="4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087438" indent="-34607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▪"/>
        <a:defRPr sz="3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431925" indent="-344488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▪"/>
        <a:defRPr sz="3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655763" indent="-223838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▪"/>
        <a:defRPr sz="2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752" userDrawn="1">
          <p15:clr>
            <a:srgbClr val="F26B43"/>
          </p15:clr>
        </p15:guide>
        <p15:guide id="3" pos="4560" userDrawn="1">
          <p15:clr>
            <a:srgbClr val="F26B43"/>
          </p15:clr>
        </p15:guide>
        <p15:guide id="4" pos="7584" userDrawn="1">
          <p15:clr>
            <a:srgbClr val="F26B43"/>
          </p15:clr>
        </p15:guide>
        <p15:guide id="5" pos="3216" userDrawn="1">
          <p15:clr>
            <a:srgbClr val="F26B43"/>
          </p15:clr>
        </p15:guide>
        <p15:guide id="6" pos="5688" userDrawn="1">
          <p15:clr>
            <a:srgbClr val="9FCC3B"/>
          </p15:clr>
        </p15:guide>
        <p15:guide id="7" pos="5880" userDrawn="1">
          <p15:clr>
            <a:srgbClr val="9FCC3B"/>
          </p15:clr>
        </p15:guide>
        <p15:guide id="8" pos="3984" userDrawn="1">
          <p15:clr>
            <a:srgbClr val="9FCC3B"/>
          </p15:clr>
        </p15:guide>
        <p15:guide id="9" pos="2088" userDrawn="1">
          <p15:clr>
            <a:srgbClr val="9FCC3B"/>
          </p15:clr>
        </p15:guide>
        <p15:guide id="10" pos="1896" userDrawn="1">
          <p15:clr>
            <a:srgbClr val="9FCC3B"/>
          </p15:clr>
        </p15:guide>
        <p15:guide id="11" pos="3024" userDrawn="1">
          <p15:clr>
            <a:srgbClr val="F26B43"/>
          </p15:clr>
        </p15:guide>
        <p15:guide id="12" pos="3792" userDrawn="1">
          <p15:clr>
            <a:srgbClr val="9FCC3B"/>
          </p15:clr>
        </p15:guide>
        <p15:guide id="15" orient="horz" pos="2376" userDrawn="1">
          <p15:clr>
            <a:srgbClr val="F26B43"/>
          </p15:clr>
        </p15:guide>
        <p15:guide id="16" orient="horz" pos="696" userDrawn="1">
          <p15:clr>
            <a:srgbClr val="F26B43"/>
          </p15:clr>
        </p15:guide>
        <p15:guide id="17" orient="horz" pos="2520" userDrawn="1">
          <p15:clr>
            <a:srgbClr val="F26B43"/>
          </p15:clr>
        </p15:guide>
        <p15:guide id="18" orient="horz" pos="3888" userDrawn="1">
          <p15:clr>
            <a:srgbClr val="F26B43"/>
          </p15:clr>
        </p15:guide>
        <p15:guide id="19" orient="horz" pos="4008" userDrawn="1">
          <p15:clr>
            <a:srgbClr val="F26B43"/>
          </p15:clr>
        </p15:guide>
        <p15:guide id="20" pos="192" userDrawn="1">
          <p15:clr>
            <a:srgbClr val="F26B43"/>
          </p15:clr>
        </p15:guide>
        <p15:guide id="21" orient="horz" pos="1008" userDrawn="1">
          <p15:clr>
            <a:srgbClr val="F26B43"/>
          </p15:clr>
        </p15:guide>
        <p15:guide id="22" pos="1512" userDrawn="1">
          <p15:clr>
            <a:srgbClr val="F26B43"/>
          </p15:clr>
        </p15:guide>
        <p15:guide id="23" pos="1704" userDrawn="1">
          <p15:clr>
            <a:srgbClr val="F26B43"/>
          </p15:clr>
        </p15:guide>
        <p15:guide id="24" pos="6072" userDrawn="1">
          <p15:clr>
            <a:srgbClr val="F26B43"/>
          </p15:clr>
        </p15:guide>
        <p15:guide id="25" pos="6264" userDrawn="1">
          <p15:clr>
            <a:srgbClr val="F26B43"/>
          </p15:clr>
        </p15:guide>
        <p15:guide id="26" pos="2592" userDrawn="1">
          <p15:clr>
            <a:srgbClr val="547EBF"/>
          </p15:clr>
        </p15:guide>
        <p15:guide id="27" pos="2808" userDrawn="1">
          <p15:clr>
            <a:srgbClr val="547EBF"/>
          </p15:clr>
        </p15:guide>
        <p15:guide id="28" pos="4968" userDrawn="1">
          <p15:clr>
            <a:srgbClr val="547EBF"/>
          </p15:clr>
        </p15:guide>
        <p15:guide id="29" pos="5208" userDrawn="1">
          <p15:clr>
            <a:srgbClr val="547EBF"/>
          </p15:clr>
        </p15:guide>
        <p15:guide id="30" pos="7368" userDrawn="1">
          <p15:clr>
            <a:srgbClr val="A4A3A4"/>
          </p15:clr>
        </p15:guide>
        <p15:guide id="31" pos="432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8678" y="365127"/>
            <a:ext cx="10647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678" y="1825625"/>
            <a:ext cx="106470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678" y="6356352"/>
            <a:ext cx="1375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3455" y="6356351"/>
            <a:ext cx="5657492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 QUESTIONS: MAJOR CHANGES OF CONCERN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14772" y="6356352"/>
            <a:ext cx="1480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  <p:sldLayoutId id="2147483694" r:id="rId23"/>
    <p:sldLayoutId id="2147483695" r:id="rId24"/>
    <p:sldLayoutId id="2147483696" r:id="rId25"/>
    <p:sldLayoutId id="2147483697" r:id="rId26"/>
    <p:sldLayoutId id="2147483698" r:id="rId27"/>
    <p:sldLayoutId id="2147483699" r:id="rId28"/>
    <p:sldLayoutId id="2147483700" r:id="rId29"/>
    <p:sldLayoutId id="2147483701" r:id="rId30"/>
    <p:sldLayoutId id="2147483702" r:id="rId31"/>
    <p:sldLayoutId id="2147483703" r:id="rId32"/>
    <p:sldLayoutId id="2147483704" r:id="rId33"/>
    <p:sldLayoutId id="2147483705" r:id="rId34"/>
    <p:sldLayoutId id="2147483706" r:id="rId35"/>
    <p:sldLayoutId id="2147483707" r:id="rId36"/>
    <p:sldLayoutId id="2147483708" r:id="rId37"/>
    <p:sldLayoutId id="2147483709" r:id="rId38"/>
    <p:sldLayoutId id="2147483710" r:id="rId39"/>
    <p:sldLayoutId id="2147483711" r:id="rId40"/>
    <p:sldLayoutId id="2147483712" r:id="rId41"/>
    <p:sldLayoutId id="2147483713" r:id="rId42"/>
    <p:sldLayoutId id="2147483714" r:id="rId43"/>
    <p:sldLayoutId id="2147483715" r:id="rId44"/>
    <p:sldLayoutId id="2147483716" r:id="rId45"/>
    <p:sldLayoutId id="2147483717" r:id="rId46"/>
    <p:sldLayoutId id="2147483718" r:id="rId47"/>
    <p:sldLayoutId id="2147483719" r:id="rId48"/>
    <p:sldLayoutId id="2147483720" r:id="rId49"/>
    <p:sldLayoutId id="2147483721" r:id="rId50"/>
    <p:sldLayoutId id="2147483722" r:id="rId51"/>
    <p:sldLayoutId id="2147483723" r:id="rId52"/>
    <p:sldLayoutId id="2147483724" r:id="rId53"/>
    <p:sldLayoutId id="2147483725" r:id="rId54"/>
    <p:sldLayoutId id="2147483726" r:id="rId55"/>
    <p:sldLayoutId id="2147483727" r:id="rId56"/>
    <p:sldLayoutId id="2147483728" r:id="rId57"/>
    <p:sldLayoutId id="2147483729" r:id="rId58"/>
    <p:sldLayoutId id="2147483730" r:id="rId59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3744">
          <p15:clr>
            <a:srgbClr val="F26B43"/>
          </p15:clr>
        </p15:guide>
        <p15:guide id="4" orient="horz" pos="288">
          <p15:clr>
            <a:srgbClr val="F26B43"/>
          </p15:clr>
        </p15:guide>
        <p15:guide id="5" orient="horz" pos="4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wendy.spanier@state.mn.u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b="0" dirty="0"/>
            </a:br>
            <a:r>
              <a:rPr lang="en-US" b="0" dirty="0"/>
              <a:t>MDH Program Areas</a:t>
            </a:r>
            <a:br>
              <a:rPr lang="en-US" sz="4900" dirty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Wendy Spanier, Environmental Health Supervisor</a:t>
            </a:r>
          </a:p>
          <a:p>
            <a:r>
              <a:rPr lang="en-US" dirty="0"/>
              <a:t>FPLS</a:t>
            </a:r>
            <a:r>
              <a:rPr lang="en-US"/>
              <a:t>, South Field </a:t>
            </a:r>
            <a:r>
              <a:rPr lang="en-US" dirty="0"/>
              <a:t>Operations Unit</a:t>
            </a:r>
          </a:p>
        </p:txBody>
      </p:sp>
    </p:spTree>
    <p:extLst>
      <p:ext uri="{BB962C8B-B14F-4D97-AF65-F5344CB8AC3E}">
        <p14:creationId xmlns:p14="http://schemas.microsoft.com/office/powerpoint/2010/main" val="515967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pic>
        <p:nvPicPr>
          <p:cNvPr id="8" name="Picture 7" descr="Picture of files in a file cabinet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199" y="820255"/>
            <a:ext cx="5045756" cy="336831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95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 – Fact Sheets,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1424640"/>
            <a:ext cx="11546005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sz="2700" dirty="0"/>
              <a:t>https://www.health.state.mn.us/communities/environment/recreation/lodging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809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Wendy Spanier</a:t>
            </a:r>
          </a:p>
          <a:p>
            <a:pPr marL="0" indent="0" algn="ctr">
              <a:buNone/>
            </a:pPr>
            <a:r>
              <a:rPr lang="en-US" dirty="0"/>
              <a:t>FPLS South Field Operations Unit Supervisor</a:t>
            </a:r>
          </a:p>
          <a:p>
            <a:pPr marL="0" indent="0" algn="ctr">
              <a:buNone/>
            </a:pPr>
            <a:r>
              <a:rPr lang="en-US" b="1" dirty="0">
                <a:hlinkClick r:id="rId3"/>
              </a:rPr>
              <a:t>wendy.spanier@state.mn.us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320-223-7331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1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848B36-F40B-48AA-BE24-282370AE7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F91320-21E0-4FEC-BA40-C19411172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04D3E-ADF1-4F04-92B8-4A354BB98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290A1BC-D795-47E9-B4FE-D1E01091E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1723323" cy="1210309"/>
          </a:xfrm>
        </p:spPr>
        <p:txBody>
          <a:bodyPr/>
          <a:lstStyle/>
          <a:p>
            <a:r>
              <a:rPr lang="en-US" dirty="0"/>
              <a:t>MDH Food, Pools, and Lodging Services Section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744B5D-60B9-463C-B6A1-8B2219E264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5 Program Areas: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BD313A-E077-4F2D-9A39-2E55B651BDB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633085"/>
              </p:ext>
            </p:extLst>
          </p:nvPr>
        </p:nvGraphicFramePr>
        <p:xfrm>
          <a:off x="1665027" y="2838733"/>
          <a:ext cx="8968063" cy="2850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3957">
                  <a:extLst>
                    <a:ext uri="{9D8B030D-6E8A-4147-A177-3AD203B41FA5}">
                      <a16:colId xmlns:a16="http://schemas.microsoft.com/office/drawing/2014/main" val="1487931716"/>
                    </a:ext>
                  </a:extLst>
                </a:gridCol>
                <a:gridCol w="3293984">
                  <a:extLst>
                    <a:ext uri="{9D8B030D-6E8A-4147-A177-3AD203B41FA5}">
                      <a16:colId xmlns:a16="http://schemas.microsoft.com/office/drawing/2014/main" val="3641498994"/>
                    </a:ext>
                  </a:extLst>
                </a:gridCol>
                <a:gridCol w="1700122">
                  <a:extLst>
                    <a:ext uri="{9D8B030D-6E8A-4147-A177-3AD203B41FA5}">
                      <a16:colId xmlns:a16="http://schemas.microsoft.com/office/drawing/2014/main" val="1832490743"/>
                    </a:ext>
                  </a:extLst>
                </a:gridCol>
              </a:tblGrid>
              <a:tr h="447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Program Area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MN Statute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MN Rule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630897"/>
                  </a:ext>
                </a:extLst>
              </a:tr>
              <a:tr h="447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Food Code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4626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2582745"/>
                  </a:ext>
                </a:extLst>
              </a:tr>
              <a:tr h="447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Lodging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157.011, 327.10,  327.70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4625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5045871"/>
                  </a:ext>
                </a:extLst>
              </a:tr>
              <a:tr h="6079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Manufactured Home Parks/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Recreational Camping Areas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327.10-327.28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4630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695334"/>
                  </a:ext>
                </a:extLst>
              </a:tr>
              <a:tr h="447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Public Pools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157, 144.1222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4717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1685497"/>
                  </a:ext>
                </a:extLst>
              </a:tr>
              <a:tr h="4510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Youth Camps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157, 144.71-144.74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4630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762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43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1922" y="369651"/>
            <a:ext cx="11696700" cy="7198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Minnesota Statutes Chapter 157 </a:t>
            </a:r>
            <a:br>
              <a:rPr lang="en-US" dirty="0"/>
            </a:br>
            <a:r>
              <a:rPr lang="en-US" dirty="0"/>
              <a:t>Food, Beverage, and Lodging Establishments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Minnesota Statutes 157.011 RULES.</a:t>
            </a:r>
            <a:endParaRPr lang="en-US" dirty="0"/>
          </a:p>
          <a:p>
            <a:r>
              <a:rPr lang="en-US" b="1" dirty="0"/>
              <a:t>Subdivision 1. Establishments.</a:t>
            </a:r>
            <a:endParaRPr lang="en-US" dirty="0"/>
          </a:p>
          <a:p>
            <a:r>
              <a:rPr lang="en-US" dirty="0"/>
              <a:t>The commissioner shall adopt rules establishing standards for food and beverage service establishments, </a:t>
            </a:r>
            <a:r>
              <a:rPr lang="en-US" dirty="0">
                <a:solidFill>
                  <a:srgbClr val="FF0000"/>
                </a:solidFill>
              </a:rPr>
              <a:t>hotels/motels, lodging establishments, and resorts.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4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ABC346-0723-486E-9232-E7131048E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4B4FA1D-4388-4CFD-BC7D-60AAF71DE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Minnesota Statutes Chapter 327</a:t>
            </a:r>
            <a:br>
              <a:rPr lang="en-US" dirty="0"/>
            </a:br>
            <a:r>
              <a:rPr lang="en-US" dirty="0"/>
              <a:t>Manufactured Home Parks and Recreational Campgrounds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A576EB-DEE8-4F58-9048-8E5B9B13E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CE961-42CC-45DC-A119-DFACF4210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825808-D866-450E-BCB4-61D5F4AD63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Minnesota Statutes 327.20</a:t>
            </a:r>
            <a:endParaRPr lang="en-US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800" b="1" i="0" u="none" strike="noStrike" baseline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Subdivision 2. Health and Safety. </a:t>
            </a:r>
          </a:p>
          <a:p>
            <a:r>
              <a:rPr lang="en-US" sz="2800" b="1" i="0" u="none" strike="noStrike" baseline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The state Department of Health may prescribe such </a:t>
            </a:r>
            <a:r>
              <a:rPr lang="en-US" sz="2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rules for the operation and maintenance of manufactured home parks or recreational camping areas </a:t>
            </a:r>
            <a:r>
              <a:rPr lang="en-US" sz="2800" b="1" i="0" u="none" strike="noStrike" baseline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and for safeguarding the health and safety of persons occupying licensed manufactured home parks and recreational camping areas 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025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6149AB-50A4-498A-8A93-E79D4E5FB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C4C134-6B87-490E-B9AD-3D54B69D9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88688-D859-49E8-B44F-7E243533D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084252F-6574-42C1-A4E6-21F6251AB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Delegation to Local Agencies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62F458-19CF-4723-8A0D-80E114DD71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30 delegated agencies</a:t>
            </a:r>
          </a:p>
          <a:p>
            <a:r>
              <a:rPr lang="en-US" dirty="0"/>
              <a:t>	- Local ordinances based on the state rules</a:t>
            </a:r>
          </a:p>
          <a:p>
            <a:r>
              <a:rPr lang="en-US" dirty="0"/>
              <a:t>	- Each has its own enforcement process</a:t>
            </a:r>
          </a:p>
          <a:p>
            <a:r>
              <a:rPr lang="en-US" dirty="0"/>
              <a:t>	- MDH does not have access to their data</a:t>
            </a:r>
          </a:p>
          <a:p>
            <a:r>
              <a:rPr lang="en-US" dirty="0"/>
              <a:t>	- All inspection reports are public data unless it’s part of an 	active enforcement case</a:t>
            </a:r>
          </a:p>
        </p:txBody>
      </p:sp>
    </p:spTree>
    <p:extLst>
      <p:ext uri="{BB962C8B-B14F-4D97-AF65-F5344CB8AC3E}">
        <p14:creationId xmlns:p14="http://schemas.microsoft.com/office/powerpoint/2010/main" val="403455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2D2918-5893-4670-9088-D5AAB72DA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A6C1AE-D055-4140-8B6B-FCF673600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E484D-0768-4B9F-803E-D9F4E6310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D0F8B21-BA13-4FEF-B53F-8F676AB2B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5534" y="68239"/>
            <a:ext cx="11696700" cy="1210309"/>
          </a:xfrm>
        </p:spPr>
        <p:txBody>
          <a:bodyPr/>
          <a:lstStyle/>
          <a:p>
            <a:pPr algn="ctr"/>
            <a:r>
              <a:rPr lang="en-US" dirty="0"/>
              <a:t>Types of Lodging Licenses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432F22-7DF6-4FE4-B346-A26D9ED1E4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Abbreviated Definitions: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Hotel or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motel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."Hotel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motel“ - sleeping accommodations are provided to the public for periods of less than one week.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Lodging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establishment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."Lodging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establishment" - sleeping accommodations are provided to the public as long- term, regular roomers, and having five or more beds to let to the public.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Resort.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"Resort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- sleeping accommodations are provided to the public, and primarily to those seeking recreation and having for rent five or more cottages, rooms, or enclosures.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92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C03011-33FF-4215-8599-CE935933C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CB1305-CE9F-43B9-A4D5-E9C155144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690D0-91BA-40F7-9D01-2B3EC4273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2439B52-5D40-4552-B555-F79BE05AC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Lodging Code – MN Rule 4625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4B148-DA2A-48B2-BAD9-E3B31B544C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Sanitation requirements</a:t>
            </a:r>
          </a:p>
          <a:p>
            <a:pPr marL="457200" indent="-457200">
              <a:buFontTx/>
              <a:buChar char="-"/>
            </a:pPr>
            <a:r>
              <a:rPr lang="en-US" dirty="0"/>
              <a:t>Building requirements</a:t>
            </a:r>
          </a:p>
          <a:p>
            <a:pPr marL="457200" indent="-457200">
              <a:buFontTx/>
              <a:buChar char="-"/>
            </a:pPr>
            <a:r>
              <a:rPr lang="en-US" dirty="0"/>
              <a:t>Floors, walls and ceiling requirements</a:t>
            </a:r>
          </a:p>
          <a:p>
            <a:pPr marL="457200" indent="-457200">
              <a:buFontTx/>
              <a:buChar char="-"/>
            </a:pPr>
            <a:r>
              <a:rPr lang="en-US" dirty="0"/>
              <a:t>Ventilation and spacing</a:t>
            </a:r>
          </a:p>
          <a:p>
            <a:pPr marL="457200" indent="-457200">
              <a:buFontTx/>
              <a:buChar char="-"/>
            </a:pPr>
            <a:r>
              <a:rPr lang="en-US" dirty="0"/>
              <a:t>Bedding and room furnishings</a:t>
            </a:r>
          </a:p>
          <a:p>
            <a:pPr marL="457200" indent="-457200">
              <a:buFontTx/>
              <a:buChar char="-"/>
            </a:pPr>
            <a:r>
              <a:rPr lang="en-US" dirty="0"/>
              <a:t>Toilet facilities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01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BE54EF-BB01-441E-A398-F5B3A29F5E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3F0ED9-A85B-4AA2-93FA-8E6AD695B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1131F-5338-466E-8665-61613E765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8E7E5A-0D82-4AAA-96BF-6CA21B5EF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Lodging Code – MN Rule </a:t>
            </a:r>
            <a:r>
              <a:rPr lang="en-US"/>
              <a:t>4625 Continued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765B09-523F-49D0-9B5F-661D99E543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	- Water supply, plumbing</a:t>
            </a:r>
          </a:p>
          <a:p>
            <a:r>
              <a:rPr lang="en-US" dirty="0"/>
              <a:t>	- Screening, insect and rodent control</a:t>
            </a:r>
          </a:p>
          <a:p>
            <a:r>
              <a:rPr lang="en-US" dirty="0"/>
              <a:t>	- Cleanliness of premises</a:t>
            </a:r>
          </a:p>
          <a:p>
            <a:r>
              <a:rPr lang="en-US" dirty="0"/>
              <a:t>	- Waste disposal</a:t>
            </a:r>
          </a:p>
          <a:p>
            <a:r>
              <a:rPr lang="en-US" dirty="0"/>
              <a:t>	- Fire protection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85262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73D823-3041-4A3B-9528-34DC6FE37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5E1799-29C4-4F9B-893F-A2708C2B2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BAAFC-C785-4558-A43C-E4DF15FCA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E877952-65E2-4A5B-B14B-7DA4ADE94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181"/>
            <a:ext cx="11696700" cy="121030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Manufactured Home Park/Recreational Camping Area Code – MN Rule 4630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9543F6-1D8B-4C2F-9386-89CE5C5B2E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	- Location and setbacks</a:t>
            </a:r>
          </a:p>
          <a:p>
            <a:r>
              <a:rPr lang="en-US" dirty="0"/>
              <a:t>	- Water supply</a:t>
            </a:r>
          </a:p>
          <a:p>
            <a:r>
              <a:rPr lang="en-US" dirty="0"/>
              <a:t>	- Sewage disposal</a:t>
            </a:r>
          </a:p>
          <a:p>
            <a:r>
              <a:rPr lang="en-US" dirty="0"/>
              <a:t>	- Insect and rodent harborage</a:t>
            </a:r>
          </a:p>
          <a:p>
            <a:r>
              <a:rPr lang="en-US" dirty="0"/>
              <a:t>	- Garbage disposal</a:t>
            </a:r>
          </a:p>
          <a:p>
            <a:r>
              <a:rPr lang="en-US" dirty="0"/>
              <a:t>	- Maintenance of common areas</a:t>
            </a:r>
          </a:p>
          <a:p>
            <a:r>
              <a:rPr lang="en-US" dirty="0"/>
              <a:t>	- Domestic animals</a:t>
            </a:r>
          </a:p>
          <a:p>
            <a:r>
              <a:rPr lang="en-US" dirty="0"/>
              <a:t>	- Lighting within the park</a:t>
            </a:r>
          </a:p>
          <a:p>
            <a:r>
              <a:rPr lang="en-US" dirty="0"/>
              <a:t>	- Storm shelters/evacuation plans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2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-m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3865"/>
      </a:accent1>
      <a:accent2>
        <a:srgbClr val="78BE21"/>
      </a:accent2>
      <a:accent3>
        <a:srgbClr val="0070CB"/>
      </a:accent3>
      <a:accent4>
        <a:srgbClr val="5D295F"/>
      </a:accent4>
      <a:accent5>
        <a:srgbClr val="12737A"/>
      </a:accent5>
      <a:accent6>
        <a:srgbClr val="8D3F2B"/>
      </a:accent6>
      <a:hlink>
        <a:srgbClr val="003865"/>
      </a:hlink>
      <a:folHlink>
        <a:srgbClr val="00386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 classic option.potx [Read-Only]" id="{1AACCFB4-7814-46A7-A4B1-96B81D8EF82A}" vid="{C1AFFA24-92CE-4EAC-8275-4352D67F5D22}"/>
    </a:ext>
  </a:extLst>
</a:theme>
</file>

<file path=ppt/theme/theme2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DH PowerPoint" id="{77A571C1-30E7-4DA3-AE01-D70EB1FA1994}" vid="{ACB131C9-D5E5-440B-BC5E-D73CF3BD21F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39EF0E63D24545A7EC50AF9B9F0078" ma:contentTypeVersion="72" ma:contentTypeDescription="Create a new document." ma:contentTypeScope="" ma:versionID="acb462d7735af99e97765411009e9645">
  <xsd:schema xmlns:xsd="http://www.w3.org/2001/XMLSchema" xmlns:xs="http://www.w3.org/2001/XMLSchema" xmlns:p="http://schemas.microsoft.com/office/2006/metadata/properties" xmlns:ns2="98f01fe9-c3f2-4582-9148-d87bd0c242e7" xmlns:ns3="http://schemas.microsoft.com/sharepoint/v3/fields" xmlns:ns4="e5d60d09-d16e-4266-9b09-2d94b5561e30" xmlns:ns5="aacb8029-c7a7-4ec0-8d0d-d4dd73f54e39" targetNamespace="http://schemas.microsoft.com/office/2006/metadata/properties" ma:root="true" ma:fieldsID="7fad742556177cda8238b7ed5de7d9d6" ns2:_="" ns3:_="" ns4:_="" ns5:_="">
    <xsd:import namespace="98f01fe9-c3f2-4582-9148-d87bd0c242e7"/>
    <xsd:import namespace="http://schemas.microsoft.com/sharepoint/v3/fields"/>
    <xsd:import namespace="e5d60d09-d16e-4266-9b09-2d94b5561e30"/>
    <xsd:import namespace="aacb8029-c7a7-4ec0-8d0d-d4dd73f54e3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Format" minOccurs="0"/>
                <xsd:element ref="ns3:_Status" minOccurs="0"/>
                <xsd:element ref="ns4:Topic" minOccurs="0"/>
                <xsd:element ref="ns4:MediaServiceMetadata" minOccurs="0"/>
                <xsd:element ref="ns4:MediaServiceFastMetadata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f01fe9-c3f2-4582-9148-d87bd0c242e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11" nillable="true" ma:displayName="Format" ma:default="PowerPoint" ma:description="Media-type, file format or dimensions" ma:format="Dropdown" ma:internalName="_Format">
      <xsd:simpleType>
        <xsd:restriction base="dms:Choice">
          <xsd:enumeration value="Agenda"/>
          <xsd:enumeration value="Activity"/>
          <xsd:enumeration value="Evaluation"/>
          <xsd:enumeration value="PowerPoint"/>
          <xsd:enumeration value="Grant"/>
          <xsd:enumeration value="Resource"/>
        </xsd:restriction>
      </xsd:simpleType>
    </xsd:element>
    <xsd:element name="_Status" ma:index="12" nillable="true" ma:displayName="Status" ma:default="Planning" ma:format="Dropdown" ma:internalName="_Status">
      <xsd:simpleType>
        <xsd:restriction base="dms:Choice">
          <xsd:enumeration value="Planning"/>
          <xsd:enumeration value="Draft"/>
          <xsd:enumeration value="Review"/>
          <xsd:enumeration value="Final"/>
          <xsd:enumeration value="Archiv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60d09-d16e-4266-9b09-2d94b5561e30" elementFormDefault="qualified">
    <xsd:import namespace="http://schemas.microsoft.com/office/2006/documentManagement/types"/>
    <xsd:import namespace="http://schemas.microsoft.com/office/infopath/2007/PartnerControls"/>
    <xsd:element name="Topic" ma:index="13" nillable="true" ma:displayName="Topic" ma:description="Training topic" ma:internalName="Topic">
      <xsd:simpleType>
        <xsd:restriction base="dms:Text">
          <xsd:maxLength value="255"/>
        </xsd:restriction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b8029-c7a7-4ec0-8d0d-d4dd73f54e3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e5d60d09-d16e-4266-9b09-2d94b5561e30">Food &amp; Consumer Science</Topic>
    <_Status xmlns="http://schemas.microsoft.com/sharepoint/v3/fields">Planning</_Status>
    <_Format xmlns="http://schemas.microsoft.com/sharepoint/v3/fields">PowerPoint</_Format>
    <_dlc_DocId xmlns="98f01fe9-c3f2-4582-9148-d87bd0c242e7">PP6VNZTUNPYT-2092148789-222</_dlc_DocId>
    <_dlc_DocIdUrl xmlns="98f01fe9-c3f2-4582-9148-d87bd0c242e7">
      <Url>https://mn365.sharepoint.com/teams/MDH/bureaus/hpb/ehd/fpls/trainingsite/_layouts/15/DocIdRedir.aspx?ID=PP6VNZTUNPYT-2092148789-222</Url>
      <Description>PP6VNZTUNPYT-2092148789-222</Description>
    </_dlc_DocIdUrl>
  </documentManagement>
</p:properties>
</file>

<file path=customXml/item4.xml><?xml version="1.0" encoding="utf-8"?>
<?mso-contentType ?>
<spe:Receivers xmlns:spe="http://schemas.microsoft.com/sharepoint/events">
  <Receiver xmlns=""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9346D11-382B-4CCF-B271-DE9B83030A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f01fe9-c3f2-4582-9148-d87bd0c242e7"/>
    <ds:schemaRef ds:uri="http://schemas.microsoft.com/sharepoint/v3/fields"/>
    <ds:schemaRef ds:uri="e5d60d09-d16e-4266-9b09-2d94b5561e30"/>
    <ds:schemaRef ds:uri="aacb8029-c7a7-4ec0-8d0d-d4dd73f54e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025FFA-3E42-411D-BB81-BA41B8FC3B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B63602-5685-4CD4-ABAF-08C50840CF6E}">
  <ds:schemaRefs>
    <ds:schemaRef ds:uri="http://purl.org/dc/terms/"/>
    <ds:schemaRef ds:uri="http://schemas.microsoft.com/office/2006/metadata/properties"/>
    <ds:schemaRef ds:uri="http://purl.org/dc/dcmitype/"/>
    <ds:schemaRef ds:uri="aacb8029-c7a7-4ec0-8d0d-d4dd73f54e39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e5d60d09-d16e-4266-9b09-2d94b5561e30"/>
    <ds:schemaRef ds:uri="http://schemas.microsoft.com/sharepoint/v3/fields"/>
    <ds:schemaRef ds:uri="98f01fe9-c3f2-4582-9148-d87bd0c242e7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F694378D-0844-4642-9EA8-6F5C2491712F}">
  <ds:schemaRefs>
    <ds:schemaRef ds:uri="http://schemas.microsoft.com/sharepoint/events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February 2019</Template>
  <TotalTime>3913</TotalTime>
  <Words>625</Words>
  <Application>Microsoft Office PowerPoint</Application>
  <PresentationFormat>Custom</PresentationFormat>
  <Paragraphs>122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MN.IT</vt:lpstr>
      <vt:lpstr> MDH Program Areas </vt:lpstr>
      <vt:lpstr>MDH Food, Pools, and Lodging Services Section  </vt:lpstr>
      <vt:lpstr>Minnesota Statutes Chapter 157  Food, Beverage, and Lodging Establishments </vt:lpstr>
      <vt:lpstr>Minnesota Statutes Chapter 327 Manufactured Home Parks and Recreational Campgrounds</vt:lpstr>
      <vt:lpstr>Delegation to Local Agencies</vt:lpstr>
      <vt:lpstr>Types of Lodging Licenses</vt:lpstr>
      <vt:lpstr> Lodging Code – MN Rule 4625</vt:lpstr>
      <vt:lpstr> Lodging Code – MN Rule 4625 Continued</vt:lpstr>
      <vt:lpstr>Manufactured Home Park/Recreational Camping Area Code – MN Rule 4630 </vt:lpstr>
      <vt:lpstr>Resources</vt:lpstr>
      <vt:lpstr>Resources – Fact Sheets, Links</vt:lpstr>
      <vt:lpstr>Thank You!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&amp; Consumer Science Professionals  February 2019</dc:title>
  <dc:creator>Carlton, Kim (MDH)</dc:creator>
  <cp:lastModifiedBy>Zastoupil, Mike (MDH)</cp:lastModifiedBy>
  <cp:revision>142</cp:revision>
  <cp:lastPrinted>2019-02-20T22:21:04Z</cp:lastPrinted>
  <dcterms:created xsi:type="dcterms:W3CDTF">2019-02-12T17:18:30Z</dcterms:created>
  <dcterms:modified xsi:type="dcterms:W3CDTF">2021-07-20T19:00:45Z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0x0101002D39EF0E63D24545A7EC50AF9B9F0078</vt:lpwstr>
  </property>
  <property fmtid="{D5CDD505-2E9C-101B-9397-08002B2CF9AE}" pid="3" name="_dlc_DocIdItemGuid">
    <vt:lpwstr>a71228c9-1446-4da2-b2fc-10a87ad48ae0</vt:lpwstr>
  </property>
</Properties>
</file>