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64" r:id="rId7"/>
    <p:sldId id="259" r:id="rId8"/>
    <p:sldId id="262" r:id="rId9"/>
    <p:sldId id="261" r:id="rId10"/>
    <p:sldId id="265" r:id="rId11"/>
    <p:sldId id="266" r:id="rId12"/>
    <p:sldId id="260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veg@invisimax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veg@invisimax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34587"/>
            <a:ext cx="7766936" cy="1603094"/>
          </a:xfrm>
        </p:spPr>
        <p:txBody>
          <a:bodyPr/>
          <a:lstStyle/>
          <a:p>
            <a:r>
              <a:rPr lang="en-US" sz="7200" dirty="0"/>
              <a:t>InvisiMax</a:t>
            </a:r>
            <a:br>
              <a:rPr lang="en-US" sz="7200" dirty="0"/>
            </a:br>
            <a:r>
              <a:rPr lang="en-US" sz="4000" dirty="0"/>
              <a:t>Fixed Wireless ISP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499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MN – Governor’s Broadband Task Force </a:t>
            </a:r>
          </a:p>
          <a:p>
            <a:r>
              <a:rPr lang="en-US" sz="2400" dirty="0"/>
              <a:t>Aug. 15</a:t>
            </a:r>
            <a:r>
              <a:rPr lang="en-US" sz="2400" baseline="30000" dirty="0"/>
              <a:t>th</a:t>
            </a:r>
            <a:r>
              <a:rPr lang="en-US" sz="2400" dirty="0"/>
              <a:t> 2017</a:t>
            </a:r>
          </a:p>
          <a:p>
            <a:endParaRPr lang="en-US" sz="2400" dirty="0"/>
          </a:p>
          <a:p>
            <a:r>
              <a:rPr lang="en-US" sz="2400" dirty="0"/>
              <a:t>Dave Giles </a:t>
            </a:r>
            <a:r>
              <a:rPr lang="en-US" sz="2400" dirty="0">
                <a:hlinkClick r:id="rId2"/>
              </a:rPr>
              <a:t>daveg@invisimax.com</a:t>
            </a:r>
            <a:r>
              <a:rPr lang="en-US" sz="2400" dirty="0"/>
              <a:t>  </a:t>
            </a:r>
          </a:p>
          <a:p>
            <a:r>
              <a:rPr lang="en-US" sz="2400" dirty="0"/>
              <a:t>701.739.0136</a:t>
            </a:r>
          </a:p>
        </p:txBody>
      </p:sp>
    </p:spTree>
    <p:extLst>
      <p:ext uri="{BB962C8B-B14F-4D97-AF65-F5344CB8AC3E}">
        <p14:creationId xmlns:p14="http://schemas.microsoft.com/office/powerpoint/2010/main" val="227951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6301" cy="808139"/>
          </a:xfrm>
        </p:spPr>
        <p:txBody>
          <a:bodyPr>
            <a:normAutofit/>
          </a:bodyPr>
          <a:lstStyle/>
          <a:p>
            <a:r>
              <a:rPr lang="en-US" dirty="0"/>
              <a:t>TVWS  -   CBRS !!  Today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203"/>
            <a:ext cx="8596668" cy="5075498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b="1" dirty="0"/>
          </a:p>
          <a:p>
            <a:pPr lvl="1"/>
            <a:r>
              <a:rPr lang="en-US" sz="2800" b="1" dirty="0"/>
              <a:t>TASK FORCE – FEDERAL influence   FCC.</a:t>
            </a:r>
          </a:p>
          <a:p>
            <a:pPr lvl="2"/>
            <a:r>
              <a:rPr lang="en-US" sz="2600" b="1" dirty="0"/>
              <a:t> Public influence on FCC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MORE UNLICENSED - &amp; AFFORDABLE SPECTURM </a:t>
            </a:r>
          </a:p>
          <a:p>
            <a:pPr lvl="2"/>
            <a:r>
              <a:rPr lang="en-US" sz="2600" b="1" dirty="0"/>
              <a:t>Cost of Spectrum affects cost of service .. </a:t>
            </a:r>
          </a:p>
          <a:p>
            <a:pPr marL="914400" lvl="2" indent="0">
              <a:buNone/>
            </a:pPr>
            <a:endParaRPr lang="en-US" sz="2600" b="1" dirty="0"/>
          </a:p>
          <a:p>
            <a:pPr lvl="1"/>
            <a:r>
              <a:rPr lang="en-US" sz="2800" b="1" dirty="0"/>
              <a:t>Under utilized spectrum</a:t>
            </a:r>
          </a:p>
          <a:p>
            <a:pPr lvl="2"/>
            <a:r>
              <a:rPr lang="en-US" sz="2200" b="1" dirty="0"/>
              <a:t>CBRS – Citizen band radio spectrum  -</a:t>
            </a:r>
          </a:p>
          <a:p>
            <a:pPr lvl="2"/>
            <a:r>
              <a:rPr lang="en-US" sz="2200" b="1" dirty="0"/>
              <a:t>TVWS – TV White Space  </a:t>
            </a:r>
          </a:p>
          <a:p>
            <a:pPr lvl="2"/>
            <a:r>
              <a:rPr lang="en-US" sz="2200" b="1" dirty="0"/>
              <a:t>Much more. 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6301" cy="808139"/>
          </a:xfrm>
        </p:spPr>
        <p:txBody>
          <a:bodyPr>
            <a:normAutofit/>
          </a:bodyPr>
          <a:lstStyle/>
          <a:p>
            <a:r>
              <a:rPr lang="en-US" dirty="0"/>
              <a:t>TASK 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203"/>
            <a:ext cx="8596668" cy="5075498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b="1" dirty="0"/>
          </a:p>
          <a:p>
            <a:pPr lvl="1"/>
            <a:r>
              <a:rPr lang="en-US" sz="2800" b="1" dirty="0"/>
              <a:t>GET EDUCATED ON FIXED WIRELESS</a:t>
            </a:r>
          </a:p>
          <a:p>
            <a:pPr lvl="2"/>
            <a:r>
              <a:rPr lang="en-US" sz="2600" b="1" dirty="0"/>
              <a:t>Understand</a:t>
            </a:r>
          </a:p>
          <a:p>
            <a:pPr lvl="2"/>
            <a:r>
              <a:rPr lang="en-US" sz="2600" b="1" dirty="0"/>
              <a:t>Support </a:t>
            </a:r>
          </a:p>
          <a:p>
            <a:pPr lvl="2"/>
            <a:r>
              <a:rPr lang="en-US" sz="2600" b="1" dirty="0"/>
              <a:t>Educate public </a:t>
            </a:r>
          </a:p>
          <a:p>
            <a:pPr lvl="2"/>
            <a:r>
              <a:rPr lang="en-US" sz="2600" b="1" dirty="0"/>
              <a:t>Use in your business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dirty="0"/>
              <a:t>CONSIDER A WISPA MEMBERSHIP   (WISPA.ORG)</a:t>
            </a:r>
          </a:p>
          <a:p>
            <a:pPr lvl="2"/>
            <a:r>
              <a:rPr lang="en-US" sz="2600" dirty="0"/>
              <a:t>WIRELESS INTERNET SERVICE PROVIDERS ASSOC</a:t>
            </a:r>
          </a:p>
          <a:p>
            <a:pPr lvl="1"/>
            <a:endParaRPr lang="en-US" sz="2800" b="1" dirty="0"/>
          </a:p>
          <a:p>
            <a:pPr lvl="1"/>
            <a:r>
              <a:rPr lang="en-US" sz="2800" dirty="0"/>
              <a:t>Help influence with the FCC to open more spectrum !</a:t>
            </a:r>
            <a:r>
              <a:rPr lang="en-US" sz="2800" b="1" dirty="0"/>
              <a:t>              USE IT OR LOSE IT.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462362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FOR YOUR ATTENTION &amp; THE OPPORTUNITY TO TALK ABOUT FIXED WIRLESS</a:t>
            </a:r>
          </a:p>
          <a:p>
            <a:pPr lvl="1"/>
            <a:r>
              <a:rPr lang="en-US" dirty="0"/>
              <a:t>We bring Value to the Great State of MN. !!</a:t>
            </a:r>
          </a:p>
          <a:p>
            <a:endParaRPr lang="en-US" dirty="0"/>
          </a:p>
          <a:p>
            <a:r>
              <a:rPr lang="en-US" dirty="0"/>
              <a:t>Dave Giles </a:t>
            </a:r>
          </a:p>
          <a:p>
            <a:r>
              <a:rPr lang="en-US" b="1" dirty="0"/>
              <a:t>InvisiMax , Warren MN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daveg@invisimax.com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Personal Cell phone     701.739.0136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8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4250"/>
          </a:xfrm>
        </p:spPr>
        <p:txBody>
          <a:bodyPr/>
          <a:lstStyle/>
          <a:p>
            <a:r>
              <a:rPr lang="en-US" dirty="0"/>
              <a:t> InvisiMax -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6325"/>
            <a:ext cx="8518752" cy="49134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1996, Rural Access – dial up internet – </a:t>
            </a:r>
            <a:r>
              <a:rPr lang="en-US" b="1" dirty="0"/>
              <a:t>1998 first fixed wireless</a:t>
            </a:r>
          </a:p>
          <a:p>
            <a:r>
              <a:rPr lang="en-US" dirty="0"/>
              <a:t>2001 – InvisiMax   Wireless ISP – Managed IT services </a:t>
            </a:r>
          </a:p>
          <a:p>
            <a:r>
              <a:rPr lang="en-US" dirty="0"/>
              <a:t> 4200 customers,  network covers 14,000 square miles, serving 75 small communities in MN &amp; ND</a:t>
            </a:r>
          </a:p>
          <a:p>
            <a:r>
              <a:rPr lang="en-US" dirty="0"/>
              <a:t>We use licensed and unlicensed spectrum</a:t>
            </a:r>
          </a:p>
          <a:p>
            <a:r>
              <a:rPr lang="en-US" dirty="0"/>
              <a:t>NO AREAS are exclusively InvisiMax  – multiple broadband providers in every market, i.e.  small town of warren has 4, rural areas 2-3  </a:t>
            </a:r>
          </a:p>
          <a:p>
            <a:r>
              <a:rPr lang="en-US" dirty="0"/>
              <a:t>Packages - 5/1 Mbps =$50, 25/5= $80,  others = what’s your need?</a:t>
            </a:r>
          </a:p>
          <a:p>
            <a:r>
              <a:rPr lang="en-US" dirty="0"/>
              <a:t>specialized packages per request 50/50  &gt;100/100&gt;  biggest package today is 200 /100 Mbps.    Gig service today – not needed by our customers  – question is do you need traffic mgmt.?    </a:t>
            </a:r>
            <a:r>
              <a:rPr lang="en-US" b="1" dirty="0"/>
              <a:t>Reality -  Most equipment is only 100Mbps capacity </a:t>
            </a:r>
          </a:p>
          <a:p>
            <a:pPr lvl="1"/>
            <a:r>
              <a:rPr lang="en-US" dirty="0"/>
              <a:t>2018 goal – 50 Mbps=$50   100Mbps = $80</a:t>
            </a:r>
            <a:endParaRPr lang="en-US" b="1" dirty="0"/>
          </a:p>
          <a:p>
            <a:r>
              <a:rPr lang="en-US" dirty="0"/>
              <a:t>Privately funded – NO Gov. subsidy – Profitable/ Sustainability = achievable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3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72" y="185196"/>
            <a:ext cx="2702474" cy="6163518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400" dirty="0"/>
              <a:t>InvisiMax </a:t>
            </a:r>
            <a:br>
              <a:rPr lang="en-US" sz="2400" dirty="0"/>
            </a:br>
            <a:r>
              <a:rPr lang="en-US" sz="2400" dirty="0"/>
              <a:t>   Network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125 + tower locations</a:t>
            </a:r>
            <a:br>
              <a:rPr lang="en-US" sz="2400" dirty="0"/>
            </a:br>
            <a:r>
              <a:rPr lang="en-US" sz="1400" dirty="0"/>
              <a:t>(commercial towers, water towers, buildings, farm legs) </a:t>
            </a:r>
            <a:br>
              <a:rPr lang="en-US" sz="1400" dirty="0"/>
            </a:br>
            <a:r>
              <a:rPr lang="en-US" sz="1400" dirty="0"/>
              <a:t>( </a:t>
            </a:r>
            <a:r>
              <a:rPr lang="en-US" sz="1800" dirty="0"/>
              <a:t>Wi-Fi   Wi-Max   LTE  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500 + miles  microwave backhauls</a:t>
            </a:r>
            <a:br>
              <a:rPr lang="en-US" sz="2400" dirty="0"/>
            </a:br>
            <a:r>
              <a:rPr lang="en-US" sz="1800" dirty="0"/>
              <a:t>(licensed &amp; unlicensed)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>
                <a:solidFill>
                  <a:srgbClr val="FF0000"/>
                </a:solidFill>
              </a:rPr>
              <a:t>LTE</a:t>
            </a:r>
            <a:r>
              <a:rPr lang="en-US" sz="1800" dirty="0"/>
              <a:t> less than 2 years 20% converted. Rapidly growing demand. Affordable. </a:t>
            </a:r>
            <a:br>
              <a:rPr lang="en-US" sz="1800" dirty="0"/>
            </a:br>
            <a:r>
              <a:rPr lang="en-US" sz="1800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4517" y="115972"/>
            <a:ext cx="4941565" cy="6742028"/>
          </a:xfrm>
        </p:spPr>
      </p:pic>
    </p:spTree>
    <p:extLst>
      <p:ext uri="{BB962C8B-B14F-4D97-AF65-F5344CB8AC3E}">
        <p14:creationId xmlns:p14="http://schemas.microsoft.com/office/powerpoint/2010/main" val="11679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17405" cy="72425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Future</a:t>
            </a:r>
            <a:r>
              <a:rPr lang="en-US" dirty="0"/>
              <a:t> of </a:t>
            </a:r>
            <a:r>
              <a:rPr lang="en-US" b="1" dirty="0"/>
              <a:t>Fixed Wireless 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3565"/>
            <a:ext cx="8554492" cy="49655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GOOGLE Fiber,  Stops,  announce =  </a:t>
            </a:r>
            <a:r>
              <a:rPr lang="en-US" b="1" i="1" dirty="0">
                <a:solidFill>
                  <a:srgbClr val="00B0F0"/>
                </a:solidFill>
              </a:rPr>
              <a:t>FIXED WIRELESS  </a:t>
            </a:r>
          </a:p>
          <a:p>
            <a:r>
              <a:rPr lang="en-US" b="1" dirty="0"/>
              <a:t>AT&amp;T Fiber  - announces  RURAL = </a:t>
            </a:r>
            <a:r>
              <a:rPr lang="en-US" b="1" i="1" dirty="0">
                <a:solidFill>
                  <a:srgbClr val="00B0F0"/>
                </a:solidFill>
              </a:rPr>
              <a:t>FIXED WIRELESS </a:t>
            </a:r>
            <a:r>
              <a:rPr lang="en-US" b="1" dirty="0"/>
              <a:t>(doing CAF in MN 10/1)</a:t>
            </a:r>
          </a:p>
          <a:p>
            <a:r>
              <a:rPr lang="en-US" b="1" dirty="0"/>
              <a:t>T-Mobile – </a:t>
            </a:r>
            <a:r>
              <a:rPr lang="en-US" b="1" dirty="0" err="1"/>
              <a:t>icurrently</a:t>
            </a:r>
            <a:r>
              <a:rPr lang="en-US" b="1" dirty="0"/>
              <a:t> Petition, FCC for the CBRS spectrum = </a:t>
            </a:r>
            <a:r>
              <a:rPr lang="en-US" b="1" i="1" dirty="0">
                <a:solidFill>
                  <a:srgbClr val="00B0F0"/>
                </a:solidFill>
              </a:rPr>
              <a:t>FIXED WIRELESS</a:t>
            </a:r>
          </a:p>
          <a:p>
            <a:r>
              <a:rPr lang="en-US" b="1" dirty="0"/>
              <a:t>Microsoft – announces TVWS =  </a:t>
            </a:r>
            <a:r>
              <a:rPr lang="en-US" b="1" i="1" dirty="0">
                <a:solidFill>
                  <a:srgbClr val="00B0F0"/>
                </a:solidFill>
              </a:rPr>
              <a:t>FIXED WIRELESS</a:t>
            </a:r>
          </a:p>
          <a:p>
            <a:r>
              <a:rPr lang="en-US" b="1" dirty="0"/>
              <a:t>Awake the sleeping giants = Amazon &amp; Apple  ???</a:t>
            </a:r>
          </a:p>
          <a:p>
            <a:pPr lvl="1"/>
            <a:r>
              <a:rPr lang="en-US" b="1" dirty="0"/>
              <a:t>a game changer and expect disruptive technologies ! Will include wireless</a:t>
            </a:r>
          </a:p>
          <a:p>
            <a:r>
              <a:rPr lang="en-US" b="1" dirty="0"/>
              <a:t>WISPA – 800+ Fixed wireless operators = </a:t>
            </a:r>
            <a:r>
              <a:rPr lang="en-US" b="1" i="1" dirty="0">
                <a:solidFill>
                  <a:srgbClr val="00B0F0"/>
                </a:solidFill>
              </a:rPr>
              <a:t>FIXED WIRELESS  = Fixed LTE </a:t>
            </a:r>
          </a:p>
          <a:p>
            <a:pPr lvl="1"/>
            <a:r>
              <a:rPr lang="en-US" b="1" dirty="0"/>
              <a:t>Largest roll up so far = Rise Broadband 200,000 + subscribers 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That is a statement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FUTURE OF FIXED WIRELESS IS EXCITING !</a:t>
            </a:r>
          </a:p>
          <a:p>
            <a:pPr marL="457200" lvl="1" indent="0">
              <a:buNone/>
            </a:pPr>
            <a:r>
              <a:rPr lang="en-US" b="1" dirty="0"/>
              <a:t>It is attracting private equity, providing QOS, innovating technology, mostly non subsidized, and has the power to fight for market share .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5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17405" cy="724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we see as </a:t>
            </a:r>
            <a:r>
              <a:rPr lang="en-US" b="1" dirty="0"/>
              <a:t>Future</a:t>
            </a:r>
            <a:r>
              <a:rPr lang="en-US" dirty="0"/>
              <a:t> of </a:t>
            </a:r>
            <a:r>
              <a:rPr lang="en-US" b="1" dirty="0"/>
              <a:t>Fixed Wireless?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428"/>
            <a:ext cx="8554492" cy="545167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Strong future &gt;    Forever changing. </a:t>
            </a:r>
          </a:p>
          <a:p>
            <a:pPr lvl="1"/>
            <a:r>
              <a:rPr lang="en-US" dirty="0"/>
              <a:t>Open spectrum </a:t>
            </a:r>
            <a:r>
              <a:rPr lang="en-US" b="1" dirty="0"/>
              <a:t>= Innovation </a:t>
            </a:r>
            <a:r>
              <a:rPr lang="en-US" dirty="0"/>
              <a:t>–</a:t>
            </a:r>
          </a:p>
          <a:p>
            <a:pPr lvl="1"/>
            <a:r>
              <a:rPr lang="en-US" dirty="0"/>
              <a:t>Opportunity </a:t>
            </a:r>
            <a:r>
              <a:rPr lang="en-US" b="1" dirty="0"/>
              <a:t>= Investors </a:t>
            </a:r>
          </a:p>
          <a:p>
            <a:pPr lvl="1"/>
            <a:r>
              <a:rPr lang="en-US" dirty="0"/>
              <a:t>Government selling spectrum = kills both</a:t>
            </a:r>
          </a:p>
          <a:p>
            <a:pPr lvl="2"/>
            <a:r>
              <a:rPr lang="en-US" dirty="0"/>
              <a:t>Privately held, unused, spectrum sells us out.  I hope Rural America is not sold out.</a:t>
            </a:r>
          </a:p>
          <a:p>
            <a:pPr lvl="1"/>
            <a:r>
              <a:rPr lang="en-US" dirty="0"/>
              <a:t>Government not needed Subsidies or unfair subsidy =  ability to kill both    </a:t>
            </a:r>
          </a:p>
          <a:p>
            <a:pPr marL="57150" indent="0">
              <a:buNone/>
            </a:pPr>
            <a:r>
              <a:rPr lang="en-US" b="1" dirty="0"/>
              <a:t>LTE – Millimeter wave – TVWS – CBRS   etc. = FUTUTRE    (education)</a:t>
            </a:r>
          </a:p>
          <a:p>
            <a:r>
              <a:rPr lang="en-US" b="1" dirty="0"/>
              <a:t>WIRELESS (FIXED &amp; MOBILE) along with “Technology” </a:t>
            </a:r>
            <a:r>
              <a:rPr lang="en-US" dirty="0"/>
              <a:t>have changed the telecommunications industry -  we must change too or at least recognize it. </a:t>
            </a:r>
            <a:endParaRPr lang="en-US" b="1" dirty="0"/>
          </a:p>
          <a:p>
            <a:pPr lvl="1"/>
            <a:r>
              <a:rPr lang="en-US" b="1" dirty="0"/>
              <a:t>Fiber Not the only solution = mix </a:t>
            </a:r>
          </a:p>
          <a:p>
            <a:pPr lvl="1"/>
            <a:r>
              <a:rPr lang="en-US" dirty="0"/>
              <a:t>Not every home &gt; </a:t>
            </a:r>
            <a:r>
              <a:rPr lang="en-US" u="sng" dirty="0"/>
              <a:t>every acre.   (fixed &amp; Mobile)</a:t>
            </a:r>
          </a:p>
          <a:p>
            <a:pPr lvl="1"/>
            <a:r>
              <a:rPr lang="en-US" b="1" dirty="0"/>
              <a:t>FUTURE </a:t>
            </a:r>
            <a:r>
              <a:rPr lang="en-US" dirty="0"/>
              <a:t>–not the triple play&gt;</a:t>
            </a:r>
            <a:r>
              <a:rPr lang="en-US" b="1" dirty="0"/>
              <a:t> Broadband &amp; managed networks (cloud services) </a:t>
            </a:r>
          </a:p>
          <a:p>
            <a:pPr lvl="2"/>
            <a:r>
              <a:rPr lang="en-US" dirty="0"/>
              <a:t>IP Phones – IP TV     (service &amp; Content providers are changing)</a:t>
            </a:r>
          </a:p>
          <a:p>
            <a:pPr lvl="1"/>
            <a:r>
              <a:rPr lang="en-US" b="1" dirty="0"/>
              <a:t>FUTURE - Fixed wireless </a:t>
            </a:r>
            <a:r>
              <a:rPr lang="en-US" b="1" u="sng" dirty="0"/>
              <a:t>industry </a:t>
            </a:r>
            <a:r>
              <a:rPr lang="en-US" b="1" dirty="0"/>
              <a:t>is ripe for a roll up.  (Rise BB 200K)</a:t>
            </a:r>
          </a:p>
          <a:p>
            <a:pPr lvl="1"/>
            <a:r>
              <a:rPr lang="en-US" b="1" u="sng" dirty="0"/>
              <a:t>Wireline &amp; Cable operators = Fixed wireless will be part of their offerings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5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57243" cy="808139"/>
          </a:xfrm>
        </p:spPr>
        <p:txBody>
          <a:bodyPr/>
          <a:lstStyle/>
          <a:p>
            <a:r>
              <a:rPr lang="en-US" dirty="0"/>
              <a:t> What impact will </a:t>
            </a:r>
            <a:r>
              <a:rPr lang="en-US" b="1" dirty="0"/>
              <a:t>IoT</a:t>
            </a:r>
            <a:r>
              <a:rPr lang="en-US" dirty="0"/>
              <a:t> have on Fixed Wireless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34587"/>
            <a:ext cx="8596668" cy="484979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IoT   (internet of Technology)     ANOTHER ,   </a:t>
            </a:r>
            <a:r>
              <a:rPr lang="en-US" b="1" u="sng" dirty="0"/>
              <a:t>NEW BUZZ WORD</a:t>
            </a:r>
          </a:p>
          <a:p>
            <a:r>
              <a:rPr lang="en-US" dirty="0"/>
              <a:t>GREAT– it’s part of what has been driving Broadband.    Bring it on.. </a:t>
            </a:r>
          </a:p>
          <a:p>
            <a:pPr lvl="1"/>
            <a:r>
              <a:rPr lang="en-US" dirty="0"/>
              <a:t>IoT devices have been developing for over a decade. IP based home security, to baby monitors, Pet monitoring, IP based appliances etc.  But these devices </a:t>
            </a:r>
            <a:r>
              <a:rPr lang="en-US" u="sng" dirty="0"/>
              <a:t>typically</a:t>
            </a:r>
            <a:r>
              <a:rPr lang="en-US" dirty="0"/>
              <a:t> are not bandwidth demanding  and most are forecasted to simple data transmission (other than video)  They are propagated in bit-size amounts and place little burden on IP based networks assuming speed and latency levels are met. </a:t>
            </a:r>
          </a:p>
          <a:p>
            <a:pPr lvl="1"/>
            <a:endParaRPr lang="en-US" dirty="0"/>
          </a:p>
          <a:p>
            <a:r>
              <a:rPr lang="en-US" dirty="0"/>
              <a:t>Need for Speed =(video) &gt; Need for </a:t>
            </a:r>
            <a:r>
              <a:rPr lang="en-US" b="1" dirty="0"/>
              <a:t>MANAGEMENT of traffic (ioT) = Quality</a:t>
            </a:r>
          </a:p>
          <a:p>
            <a:pPr lvl="1"/>
            <a:r>
              <a:rPr lang="en-US" b="1" dirty="0"/>
              <a:t>Managed home routers &gt; smart homes &gt; smart businesses</a:t>
            </a:r>
          </a:p>
          <a:p>
            <a:pPr lvl="1"/>
            <a:endParaRPr lang="en-US" b="1" dirty="0"/>
          </a:p>
          <a:p>
            <a:r>
              <a:rPr lang="en-US" b="1" dirty="0"/>
              <a:t>Affect on Fixed Wireless? GREAT. Need for more, but impact </a:t>
            </a:r>
            <a:r>
              <a:rPr lang="en-US" b="1" u="sng" dirty="0"/>
              <a:t>No different than Wireline.</a:t>
            </a:r>
            <a:r>
              <a:rPr lang="en-US" u="sng" dirty="0"/>
              <a:t>    </a:t>
            </a:r>
          </a:p>
          <a:p>
            <a:pPr lvl="1"/>
            <a:r>
              <a:rPr lang="en-US" dirty="0"/>
              <a:t>MANAGEMENT OF THE NETWORK will be key.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610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57243" cy="808139"/>
          </a:xfrm>
        </p:spPr>
        <p:txBody>
          <a:bodyPr/>
          <a:lstStyle/>
          <a:p>
            <a:r>
              <a:rPr lang="en-US" dirty="0"/>
              <a:t> Importance of Wireline to Fixed Wireless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4587"/>
            <a:ext cx="8596668" cy="4849793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They are Co-Dependent. !    Very important !</a:t>
            </a:r>
          </a:p>
          <a:p>
            <a:endParaRPr lang="en-US" dirty="0"/>
          </a:p>
          <a:p>
            <a:r>
              <a:rPr lang="en-US" b="1" dirty="0"/>
              <a:t>Fiber supports wireless networks - </a:t>
            </a:r>
          </a:p>
          <a:p>
            <a:r>
              <a:rPr lang="en-US" b="1" dirty="0"/>
              <a:t>Wireless extends Fiber networks </a:t>
            </a:r>
            <a:r>
              <a:rPr lang="en-US" dirty="0"/>
              <a:t>–</a:t>
            </a:r>
          </a:p>
          <a:p>
            <a:pPr lvl="1"/>
            <a:r>
              <a:rPr lang="en-US" dirty="0"/>
              <a:t>  economics.  WWYD - Your money?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Innovation is accelerating  !!!  BOTH in WIRELINE &amp; WIRELESS Technologies&gt;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Technology -Innovative antennas MuMIMO along with LTE next generation (5G) are being deployed today at +100 Mbps plus &amp; in Millimeter wave at GIG speeds</a:t>
            </a:r>
          </a:p>
          <a:p>
            <a:pPr marL="0" indent="0">
              <a:buNone/>
            </a:pPr>
            <a:r>
              <a:rPr lang="en-US" dirty="0"/>
              <a:t>                                  </a:t>
            </a:r>
          </a:p>
          <a:p>
            <a:r>
              <a:rPr lang="en-US" sz="2400" b="1" dirty="0"/>
              <a:t>Wireline &amp; Wireless =    </a:t>
            </a:r>
            <a:r>
              <a:rPr lang="en-US" sz="2400" b="1" u="sng" dirty="0"/>
              <a:t>Complement</a:t>
            </a:r>
            <a:r>
              <a:rPr lang="en-US" sz="2400" b="1" dirty="0"/>
              <a:t> each other.   </a:t>
            </a:r>
          </a:p>
        </p:txBody>
      </p:sp>
    </p:spTree>
    <p:extLst>
      <p:ext uri="{BB962C8B-B14F-4D97-AF65-F5344CB8AC3E}">
        <p14:creationId xmlns:p14="http://schemas.microsoft.com/office/powerpoint/2010/main" val="267976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/>
          <a:lstStyle/>
          <a:p>
            <a:r>
              <a:rPr lang="en-US" dirty="0"/>
              <a:t>Impact on Wireless from Cybersecurity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5691"/>
            <a:ext cx="8596668" cy="4945058"/>
          </a:xfrm>
        </p:spPr>
        <p:txBody>
          <a:bodyPr>
            <a:normAutofit/>
          </a:bodyPr>
          <a:lstStyle/>
          <a:p>
            <a:r>
              <a:rPr lang="en-US" dirty="0"/>
              <a:t>Impact on Wireless is </a:t>
            </a:r>
            <a:r>
              <a:rPr lang="en-US" b="1" dirty="0"/>
              <a:t>no different than Wireline</a:t>
            </a:r>
            <a:r>
              <a:rPr lang="en-US" dirty="0"/>
              <a:t>.   (Managed properly)</a:t>
            </a:r>
          </a:p>
          <a:p>
            <a:pPr lvl="1"/>
            <a:r>
              <a:rPr lang="en-US" dirty="0"/>
              <a:t>Security - Key is Core Routers &amp; Servers</a:t>
            </a:r>
          </a:p>
          <a:p>
            <a:pPr lvl="1"/>
            <a:r>
              <a:rPr lang="en-US" dirty="0"/>
              <a:t>Wireless less unsecure is a myth ! </a:t>
            </a:r>
          </a:p>
          <a:p>
            <a:pPr lvl="1"/>
            <a:r>
              <a:rPr lang="en-US" dirty="0"/>
              <a:t>Security on </a:t>
            </a:r>
            <a:r>
              <a:rPr lang="en-US" u="sng" dirty="0"/>
              <a:t>every level </a:t>
            </a:r>
            <a:r>
              <a:rPr lang="en-US" dirty="0"/>
              <a:t>– enterprise or home,  security </a:t>
            </a:r>
            <a:r>
              <a:rPr lang="en-US" b="1" dirty="0"/>
              <a:t>( firewalls, passwords )</a:t>
            </a:r>
          </a:p>
          <a:p>
            <a:pPr lvl="1"/>
            <a:r>
              <a:rPr lang="en-US" b="1" dirty="0"/>
              <a:t>Hackers are not only across the world </a:t>
            </a:r>
            <a:r>
              <a:rPr lang="en-US" dirty="0"/>
              <a:t>&gt;  </a:t>
            </a:r>
            <a:r>
              <a:rPr lang="en-US" b="1" dirty="0"/>
              <a:t>in your company, in your state.</a:t>
            </a:r>
          </a:p>
          <a:p>
            <a:pPr lvl="2"/>
            <a:r>
              <a:rPr lang="en-US" dirty="0"/>
              <a:t>What are your security policies?  What are your employees allowed to do? </a:t>
            </a:r>
          </a:p>
          <a:p>
            <a:pPr lvl="2"/>
            <a:r>
              <a:rPr lang="en-US" dirty="0"/>
              <a:t>What do YOU do?  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Extreme = Private fiber networks / Private Wireless networks = secondary connections for public internet connectivity.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Ultimately Security /Passwords = are like running from a bear, slowest one gets eaten first.    </a:t>
            </a:r>
            <a:r>
              <a:rPr lang="en-US" b="1" dirty="0"/>
              <a:t>&lt;The lower the security the easier the hack &gt;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139"/>
          </a:xfrm>
        </p:spPr>
        <p:txBody>
          <a:bodyPr/>
          <a:lstStyle/>
          <a:p>
            <a:r>
              <a:rPr lang="en-US" dirty="0"/>
              <a:t>Thoughts of Microsoft TVWS Proposal?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5307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Excellent ! –  TVWS it is another option / tool in our wireless tool box</a:t>
            </a:r>
          </a:p>
          <a:p>
            <a:r>
              <a:rPr lang="en-US" dirty="0"/>
              <a:t>Paul Garnet – Runs the Rural Broadband Initiative for Microsoft.</a:t>
            </a:r>
          </a:p>
          <a:p>
            <a:pPr lvl="1"/>
            <a:r>
              <a:rPr lang="en-US" dirty="0"/>
              <a:t>He connected me to Sid Roberts who is the Technical Manager &amp; Global relationships. (partners program)</a:t>
            </a:r>
          </a:p>
          <a:p>
            <a:r>
              <a:rPr lang="en-US" dirty="0"/>
              <a:t>Microsoft wants everyone connected. Wants to promote their Products, </a:t>
            </a:r>
          </a:p>
          <a:p>
            <a:r>
              <a:rPr lang="en-US" dirty="0"/>
              <a:t> </a:t>
            </a:r>
            <a:r>
              <a:rPr lang="en-US" b="1" u="sng" dirty="0"/>
              <a:t>Cloud services, Cloud computing.</a:t>
            </a:r>
          </a:p>
          <a:p>
            <a:pPr lvl="1"/>
            <a:r>
              <a:rPr lang="en-US" dirty="0"/>
              <a:t>They are not and do not want to be a service provider</a:t>
            </a:r>
          </a:p>
          <a:p>
            <a:pPr lvl="1"/>
            <a:r>
              <a:rPr lang="en-US" dirty="0"/>
              <a:t>They see this as helping to reach more people “ECONOMICALLY” ($30-$80 USA)</a:t>
            </a:r>
          </a:p>
          <a:p>
            <a:pPr lvl="1"/>
            <a:r>
              <a:rPr lang="en-US" dirty="0"/>
              <a:t>They do not manufacture equipment – partner or support with those who do</a:t>
            </a:r>
          </a:p>
          <a:p>
            <a:pPr lvl="1"/>
            <a:r>
              <a:rPr lang="en-US" dirty="0"/>
              <a:t>They are testing a 12/12/12    12 projects - in 12 states - in 12 months to see if </a:t>
            </a:r>
            <a:r>
              <a:rPr lang="en-US" u="sng" dirty="0"/>
              <a:t>they can impact affordable connections. </a:t>
            </a:r>
          </a:p>
          <a:p>
            <a:r>
              <a:rPr lang="en-US" b="1" dirty="0"/>
              <a:t>Summary – </a:t>
            </a:r>
          </a:p>
          <a:p>
            <a:pPr lvl="1"/>
            <a:r>
              <a:rPr lang="en-US" dirty="0"/>
              <a:t>they support more license free or registered spectrum</a:t>
            </a:r>
          </a:p>
          <a:p>
            <a:pPr lvl="1"/>
            <a:r>
              <a:rPr lang="en-US" dirty="0"/>
              <a:t>They will partner on infrastructure investments (Microsoft Partners)</a:t>
            </a:r>
          </a:p>
          <a:p>
            <a:pPr lvl="1"/>
            <a:r>
              <a:rPr lang="en-US" dirty="0"/>
              <a:t>They Recognize the need for “improved data collection” </a:t>
            </a:r>
          </a:p>
        </p:txBody>
      </p:sp>
    </p:spTree>
    <p:extLst>
      <p:ext uri="{BB962C8B-B14F-4D97-AF65-F5344CB8AC3E}">
        <p14:creationId xmlns:p14="http://schemas.microsoft.com/office/powerpoint/2010/main" val="6880837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B28E2-8E25-4E96-857A-DB174C1743FA}"/>
</file>

<file path=customXml/itemProps2.xml><?xml version="1.0" encoding="utf-8"?>
<ds:datastoreItem xmlns:ds="http://schemas.openxmlformats.org/officeDocument/2006/customXml" ds:itemID="{34FED82F-B2CB-431B-8127-74CF4DBC5113}"/>
</file>

<file path=customXml/itemProps3.xml><?xml version="1.0" encoding="utf-8"?>
<ds:datastoreItem xmlns:ds="http://schemas.openxmlformats.org/officeDocument/2006/customXml" ds:itemID="{E4796E3E-B183-47E8-86E1-627EFA6DF17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4046</TotalTime>
  <Words>1155</Words>
  <Application>Microsoft Office PowerPoint</Application>
  <PresentationFormat>Widescreen</PresentationFormat>
  <Paragraphs>182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InvisiMax Fixed Wireless ISP  </vt:lpstr>
      <vt:lpstr> InvisiMax - Overview</vt:lpstr>
      <vt:lpstr> InvisiMax     Network  125 + tower locations (commercial towers, water towers, buildings, farm legs)  ( Wi-Fi   Wi-Max   LTE  )  500 + miles  microwave backhauls (licensed &amp; unlicensed)   LTE less than 2 years 20% converted. Rapidly growing demand. Affordable.   </vt:lpstr>
      <vt:lpstr> Future of Fixed Wireless ?</vt:lpstr>
      <vt:lpstr>What do we see as Future of Fixed Wireless?</vt:lpstr>
      <vt:lpstr> What impact will IoT have on Fixed Wireless ?</vt:lpstr>
      <vt:lpstr> Importance of Wireline to Fixed Wireless ?</vt:lpstr>
      <vt:lpstr>Impact on Wireless from Cybersecurity</vt:lpstr>
      <vt:lpstr>Thoughts of Microsoft TVWS Proposal?</vt:lpstr>
      <vt:lpstr>TVWS  -   CBRS !!  Today is important</vt:lpstr>
      <vt:lpstr>TASK FORCE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Company</dc:title>
  <dc:creator>Rick Kroll</dc:creator>
  <cp:lastModifiedBy>Wells, Diane (COMM)</cp:lastModifiedBy>
  <cp:revision>69</cp:revision>
  <cp:lastPrinted>2017-08-14T13:27:15Z</cp:lastPrinted>
  <dcterms:created xsi:type="dcterms:W3CDTF">2017-05-17T18:30:26Z</dcterms:created>
  <dcterms:modified xsi:type="dcterms:W3CDTF">2017-08-16T15:04:36Z</dcterms:modified>
</cp:coreProperties>
</file>