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91" r:id="rId5"/>
  </p:sldMasterIdLst>
  <p:notesMasterIdLst>
    <p:notesMasterId r:id="rId15"/>
  </p:notesMasterIdLst>
  <p:sldIdLst>
    <p:sldId id="284" r:id="rId6"/>
    <p:sldId id="399" r:id="rId7"/>
    <p:sldId id="420" r:id="rId8"/>
    <p:sldId id="427" r:id="rId9"/>
    <p:sldId id="424" r:id="rId10"/>
    <p:sldId id="426" r:id="rId11"/>
    <p:sldId id="412" r:id="rId12"/>
    <p:sldId id="425" r:id="rId13"/>
    <p:sldId id="4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084"/>
    <a:srgbClr val="4D3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91BD4-939F-47F3-9A6F-74416EA0F456}" v="4" dt="2023-01-30T17:44:56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3" autoAdjust="0"/>
    <p:restoredTop sz="71486" autoAdjust="0"/>
  </p:normalViewPr>
  <p:slideViewPr>
    <p:cSldViewPr snapToGrid="0">
      <p:cViewPr varScale="1">
        <p:scale>
          <a:sx n="81" d="100"/>
          <a:sy n="81" d="100"/>
        </p:scale>
        <p:origin x="18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" userId="4194b095-939f-4f73-b6f9-874dff345a84" providerId="ADAL" clId="{57191BD4-939F-47F3-9A6F-74416EA0F456}"/>
    <pc:docChg chg="undo custSel delSld modSld sldOrd">
      <pc:chgData name="Nathan" userId="4194b095-939f-4f73-b6f9-874dff345a84" providerId="ADAL" clId="{57191BD4-939F-47F3-9A6F-74416EA0F456}" dt="2023-01-30T17:49:32.023" v="3615" actId="20577"/>
      <pc:docMkLst>
        <pc:docMk/>
      </pc:docMkLst>
      <pc:sldChg chg="modSp mod">
        <pc:chgData name="Nathan" userId="4194b095-939f-4f73-b6f9-874dff345a84" providerId="ADAL" clId="{57191BD4-939F-47F3-9A6F-74416EA0F456}" dt="2023-01-30T16:55:24.186" v="118" actId="20577"/>
        <pc:sldMkLst>
          <pc:docMk/>
          <pc:sldMk cId="4173529031" sldId="284"/>
        </pc:sldMkLst>
        <pc:spChg chg="mod">
          <ac:chgData name="Nathan" userId="4194b095-939f-4f73-b6f9-874dff345a84" providerId="ADAL" clId="{57191BD4-939F-47F3-9A6F-74416EA0F456}" dt="2023-01-30T16:55:15.821" v="86" actId="20577"/>
          <ac:spMkLst>
            <pc:docMk/>
            <pc:sldMk cId="4173529031" sldId="284"/>
            <ac:spMk id="5" creationId="{00000000-0000-0000-0000-000000000000}"/>
          </ac:spMkLst>
        </pc:spChg>
        <pc:spChg chg="mod">
          <ac:chgData name="Nathan" userId="4194b095-939f-4f73-b6f9-874dff345a84" providerId="ADAL" clId="{57191BD4-939F-47F3-9A6F-74416EA0F456}" dt="2023-01-30T16:55:00.737" v="56" actId="255"/>
          <ac:spMkLst>
            <pc:docMk/>
            <pc:sldMk cId="4173529031" sldId="284"/>
            <ac:spMk id="9" creationId="{8EE35275-8D6D-41D5-89E6-CD81844DD6FD}"/>
          </ac:spMkLst>
        </pc:spChg>
        <pc:spChg chg="mod">
          <ac:chgData name="Nathan" userId="4194b095-939f-4f73-b6f9-874dff345a84" providerId="ADAL" clId="{57191BD4-939F-47F3-9A6F-74416EA0F456}" dt="2023-01-30T16:55:24.186" v="118" actId="20577"/>
          <ac:spMkLst>
            <pc:docMk/>
            <pc:sldMk cId="4173529031" sldId="284"/>
            <ac:spMk id="12" creationId="{4AF100FA-961D-42E5-9951-9AE6A5081594}"/>
          </ac:spMkLst>
        </pc:spChg>
      </pc:sldChg>
      <pc:sldChg chg="modSp mod modNotesTx">
        <pc:chgData name="Nathan" userId="4194b095-939f-4f73-b6f9-874dff345a84" providerId="ADAL" clId="{57191BD4-939F-47F3-9A6F-74416EA0F456}" dt="2023-01-30T17:21:46.942" v="862" actId="20577"/>
        <pc:sldMkLst>
          <pc:docMk/>
          <pc:sldMk cId="457538521" sldId="399"/>
        </pc:sldMkLst>
        <pc:spChg chg="mod">
          <ac:chgData name="Nathan" userId="4194b095-939f-4f73-b6f9-874dff345a84" providerId="ADAL" clId="{57191BD4-939F-47F3-9A6F-74416EA0F456}" dt="2023-01-30T16:57:05.237" v="180" actId="255"/>
          <ac:spMkLst>
            <pc:docMk/>
            <pc:sldMk cId="457538521" sldId="399"/>
            <ac:spMk id="5" creationId="{00000000-0000-0000-0000-000000000000}"/>
          </ac:spMkLst>
        </pc:spChg>
        <pc:spChg chg="mod">
          <ac:chgData name="Nathan" userId="4194b095-939f-4f73-b6f9-874dff345a84" providerId="ADAL" clId="{57191BD4-939F-47F3-9A6F-74416EA0F456}" dt="2023-01-30T17:21:46.942" v="862" actId="20577"/>
          <ac:spMkLst>
            <pc:docMk/>
            <pc:sldMk cId="457538521" sldId="399"/>
            <ac:spMk id="9" creationId="{8EE35275-8D6D-41D5-89E6-CD81844DD6FD}"/>
          </ac:spMkLst>
        </pc:spChg>
      </pc:sldChg>
      <pc:sldChg chg="modSp mod">
        <pc:chgData name="Nathan" userId="4194b095-939f-4f73-b6f9-874dff345a84" providerId="ADAL" clId="{57191BD4-939F-47F3-9A6F-74416EA0F456}" dt="2023-01-30T16:54:42.604" v="41" actId="20577"/>
        <pc:sldMkLst>
          <pc:docMk/>
          <pc:sldMk cId="2460250778" sldId="400"/>
        </pc:sldMkLst>
        <pc:spChg chg="mod">
          <ac:chgData name="Nathan" userId="4194b095-939f-4f73-b6f9-874dff345a84" providerId="ADAL" clId="{57191BD4-939F-47F3-9A6F-74416EA0F456}" dt="2023-01-30T16:54:42.604" v="41" actId="20577"/>
          <ac:spMkLst>
            <pc:docMk/>
            <pc:sldMk cId="2460250778" sldId="400"/>
            <ac:spMk id="12" creationId="{4AF100FA-961D-42E5-9951-9AE6A5081594}"/>
          </ac:spMkLst>
        </pc:spChg>
      </pc:sldChg>
      <pc:sldChg chg="modSp mod">
        <pc:chgData name="Nathan" userId="4194b095-939f-4f73-b6f9-874dff345a84" providerId="ADAL" clId="{57191BD4-939F-47F3-9A6F-74416EA0F456}" dt="2023-01-30T17:37:01.140" v="2651" actId="20577"/>
        <pc:sldMkLst>
          <pc:docMk/>
          <pc:sldMk cId="515767308" sldId="412"/>
        </pc:sldMkLst>
        <pc:spChg chg="mod">
          <ac:chgData name="Nathan" userId="4194b095-939f-4f73-b6f9-874dff345a84" providerId="ADAL" clId="{57191BD4-939F-47F3-9A6F-74416EA0F456}" dt="2023-01-30T16:56:50.153" v="179"/>
          <ac:spMkLst>
            <pc:docMk/>
            <pc:sldMk cId="515767308" sldId="412"/>
            <ac:spMk id="5" creationId="{00000000-0000-0000-0000-000000000000}"/>
          </ac:spMkLst>
        </pc:spChg>
        <pc:spChg chg="mod">
          <ac:chgData name="Nathan" userId="4194b095-939f-4f73-b6f9-874dff345a84" providerId="ADAL" clId="{57191BD4-939F-47F3-9A6F-74416EA0F456}" dt="2023-01-30T17:37:01.140" v="2651" actId="20577"/>
          <ac:spMkLst>
            <pc:docMk/>
            <pc:sldMk cId="515767308" sldId="412"/>
            <ac:spMk id="9" creationId="{8EE35275-8D6D-41D5-89E6-CD81844DD6FD}"/>
          </ac:spMkLst>
        </pc:spChg>
      </pc:sldChg>
      <pc:sldChg chg="del">
        <pc:chgData name="Nathan" userId="4194b095-939f-4f73-b6f9-874dff345a84" providerId="ADAL" clId="{57191BD4-939F-47F3-9A6F-74416EA0F456}" dt="2023-01-30T16:57:16.336" v="183" actId="47"/>
        <pc:sldMkLst>
          <pc:docMk/>
          <pc:sldMk cId="1871701675" sldId="413"/>
        </pc:sldMkLst>
      </pc:sldChg>
      <pc:sldChg chg="del">
        <pc:chgData name="Nathan" userId="4194b095-939f-4f73-b6f9-874dff345a84" providerId="ADAL" clId="{57191BD4-939F-47F3-9A6F-74416EA0F456}" dt="2023-01-30T16:57:15.440" v="182" actId="47"/>
        <pc:sldMkLst>
          <pc:docMk/>
          <pc:sldMk cId="2487315721" sldId="415"/>
        </pc:sldMkLst>
      </pc:sldChg>
      <pc:sldChg chg="del">
        <pc:chgData name="Nathan" userId="4194b095-939f-4f73-b6f9-874dff345a84" providerId="ADAL" clId="{57191BD4-939F-47F3-9A6F-74416EA0F456}" dt="2023-01-30T16:57:20.837" v="188" actId="47"/>
        <pc:sldMkLst>
          <pc:docMk/>
          <pc:sldMk cId="1306475518" sldId="416"/>
        </pc:sldMkLst>
      </pc:sldChg>
      <pc:sldChg chg="del">
        <pc:chgData name="Nathan" userId="4194b095-939f-4f73-b6f9-874dff345a84" providerId="ADAL" clId="{57191BD4-939F-47F3-9A6F-74416EA0F456}" dt="2023-01-30T16:57:19.942" v="187" actId="47"/>
        <pc:sldMkLst>
          <pc:docMk/>
          <pc:sldMk cId="671849543" sldId="417"/>
        </pc:sldMkLst>
      </pc:sldChg>
      <pc:sldChg chg="del">
        <pc:chgData name="Nathan" userId="4194b095-939f-4f73-b6f9-874dff345a84" providerId="ADAL" clId="{57191BD4-939F-47F3-9A6F-74416EA0F456}" dt="2023-01-30T16:57:22.419" v="189" actId="47"/>
        <pc:sldMkLst>
          <pc:docMk/>
          <pc:sldMk cId="2568707112" sldId="418"/>
        </pc:sldMkLst>
      </pc:sldChg>
      <pc:sldChg chg="del">
        <pc:chgData name="Nathan" userId="4194b095-939f-4f73-b6f9-874dff345a84" providerId="ADAL" clId="{57191BD4-939F-47F3-9A6F-74416EA0F456}" dt="2023-01-30T16:57:19.053" v="186" actId="47"/>
        <pc:sldMkLst>
          <pc:docMk/>
          <pc:sldMk cId="3435235918" sldId="419"/>
        </pc:sldMkLst>
      </pc:sldChg>
      <pc:sldChg chg="modSp mod modNotesTx">
        <pc:chgData name="Nathan" userId="4194b095-939f-4f73-b6f9-874dff345a84" providerId="ADAL" clId="{57191BD4-939F-47F3-9A6F-74416EA0F456}" dt="2023-01-30T17:22:06.869" v="864" actId="113"/>
        <pc:sldMkLst>
          <pc:docMk/>
          <pc:sldMk cId="3402237428" sldId="420"/>
        </pc:sldMkLst>
        <pc:spChg chg="mod">
          <ac:chgData name="Nathan" userId="4194b095-939f-4f73-b6f9-874dff345a84" providerId="ADAL" clId="{57191BD4-939F-47F3-9A6F-74416EA0F456}" dt="2023-01-30T16:56:22.662" v="176" actId="255"/>
          <ac:spMkLst>
            <pc:docMk/>
            <pc:sldMk cId="3402237428" sldId="420"/>
            <ac:spMk id="5" creationId="{00000000-0000-0000-0000-000000000000}"/>
          </ac:spMkLst>
        </pc:spChg>
        <pc:spChg chg="mod">
          <ac:chgData name="Nathan" userId="4194b095-939f-4f73-b6f9-874dff345a84" providerId="ADAL" clId="{57191BD4-939F-47F3-9A6F-74416EA0F456}" dt="2023-01-30T17:22:06.869" v="864" actId="113"/>
          <ac:spMkLst>
            <pc:docMk/>
            <pc:sldMk cId="3402237428" sldId="420"/>
            <ac:spMk id="9" creationId="{8EE35275-8D6D-41D5-89E6-CD81844DD6FD}"/>
          </ac:spMkLst>
        </pc:spChg>
      </pc:sldChg>
      <pc:sldChg chg="del">
        <pc:chgData name="Nathan" userId="4194b095-939f-4f73-b6f9-874dff345a84" providerId="ADAL" clId="{57191BD4-939F-47F3-9A6F-74416EA0F456}" dt="2023-01-30T16:57:17.188" v="184" actId="47"/>
        <pc:sldMkLst>
          <pc:docMk/>
          <pc:sldMk cId="2046751702" sldId="421"/>
        </pc:sldMkLst>
      </pc:sldChg>
      <pc:sldChg chg="del">
        <pc:chgData name="Nathan" userId="4194b095-939f-4f73-b6f9-874dff345a84" providerId="ADAL" clId="{57191BD4-939F-47F3-9A6F-74416EA0F456}" dt="2023-01-30T16:57:14.321" v="181" actId="47"/>
        <pc:sldMkLst>
          <pc:docMk/>
          <pc:sldMk cId="3443949741" sldId="422"/>
        </pc:sldMkLst>
      </pc:sldChg>
      <pc:sldChg chg="del">
        <pc:chgData name="Nathan" userId="4194b095-939f-4f73-b6f9-874dff345a84" providerId="ADAL" clId="{57191BD4-939F-47F3-9A6F-74416EA0F456}" dt="2023-01-30T16:57:18.152" v="185" actId="47"/>
        <pc:sldMkLst>
          <pc:docMk/>
          <pc:sldMk cId="2558569335" sldId="423"/>
        </pc:sldMkLst>
      </pc:sldChg>
      <pc:sldChg chg="modSp mod modNotesTx">
        <pc:chgData name="Nathan" userId="4194b095-939f-4f73-b6f9-874dff345a84" providerId="ADAL" clId="{57191BD4-939F-47F3-9A6F-74416EA0F456}" dt="2023-01-30T17:41:19.074" v="2784" actId="20577"/>
        <pc:sldMkLst>
          <pc:docMk/>
          <pc:sldMk cId="1309167225" sldId="424"/>
        </pc:sldMkLst>
        <pc:spChg chg="mod">
          <ac:chgData name="Nathan" userId="4194b095-939f-4f73-b6f9-874dff345a84" providerId="ADAL" clId="{57191BD4-939F-47F3-9A6F-74416EA0F456}" dt="2023-01-30T16:56:42.619" v="178" actId="255"/>
          <ac:spMkLst>
            <pc:docMk/>
            <pc:sldMk cId="1309167225" sldId="424"/>
            <ac:spMk id="5" creationId="{00000000-0000-0000-0000-000000000000}"/>
          </ac:spMkLst>
        </pc:spChg>
        <pc:spChg chg="mod">
          <ac:chgData name="Nathan" userId="4194b095-939f-4f73-b6f9-874dff345a84" providerId="ADAL" clId="{57191BD4-939F-47F3-9A6F-74416EA0F456}" dt="2023-01-30T17:41:19.074" v="2784" actId="20577"/>
          <ac:spMkLst>
            <pc:docMk/>
            <pc:sldMk cId="1309167225" sldId="424"/>
            <ac:spMk id="9" creationId="{8EE35275-8D6D-41D5-89E6-CD81844DD6FD}"/>
          </ac:spMkLst>
        </pc:spChg>
      </pc:sldChg>
      <pc:sldChg chg="modSp mod">
        <pc:chgData name="Nathan" userId="4194b095-939f-4f73-b6f9-874dff345a84" providerId="ADAL" clId="{57191BD4-939F-47F3-9A6F-74416EA0F456}" dt="2023-01-30T17:49:32.023" v="3615" actId="20577"/>
        <pc:sldMkLst>
          <pc:docMk/>
          <pc:sldMk cId="1495628662" sldId="425"/>
        </pc:sldMkLst>
        <pc:spChg chg="mod">
          <ac:chgData name="Nathan" userId="4194b095-939f-4f73-b6f9-874dff345a84" providerId="ADAL" clId="{57191BD4-939F-47F3-9A6F-74416EA0F456}" dt="2023-01-30T17:49:32.023" v="3615" actId="20577"/>
          <ac:spMkLst>
            <pc:docMk/>
            <pc:sldMk cId="1495628662" sldId="425"/>
            <ac:spMk id="9" creationId="{8EE35275-8D6D-41D5-89E6-CD81844DD6FD}"/>
          </ac:spMkLst>
        </pc:spChg>
      </pc:sldChg>
      <pc:sldChg chg="modSp mod ord">
        <pc:chgData name="Nathan" userId="4194b095-939f-4f73-b6f9-874dff345a84" providerId="ADAL" clId="{57191BD4-939F-47F3-9A6F-74416EA0F456}" dt="2023-01-30T17:48:42.131" v="3547"/>
        <pc:sldMkLst>
          <pc:docMk/>
          <pc:sldMk cId="3627958384" sldId="426"/>
        </pc:sldMkLst>
        <pc:spChg chg="mod">
          <ac:chgData name="Nathan" userId="4194b095-939f-4f73-b6f9-874dff345a84" providerId="ADAL" clId="{57191BD4-939F-47F3-9A6F-74416EA0F456}" dt="2023-01-30T17:40:07.756" v="2724" actId="255"/>
          <ac:spMkLst>
            <pc:docMk/>
            <pc:sldMk cId="3627958384" sldId="426"/>
            <ac:spMk id="9" creationId="{8EE35275-8D6D-41D5-89E6-CD81844DD6FD}"/>
          </ac:spMkLst>
        </pc:spChg>
      </pc:sldChg>
      <pc:sldChg chg="modSp mod">
        <pc:chgData name="Nathan" userId="4194b095-939f-4f73-b6f9-874dff345a84" providerId="ADAL" clId="{57191BD4-939F-47F3-9A6F-74416EA0F456}" dt="2023-01-30T17:47:36.469" v="3545" actId="20577"/>
        <pc:sldMkLst>
          <pc:docMk/>
          <pc:sldMk cId="496864397" sldId="427"/>
        </pc:sldMkLst>
        <pc:spChg chg="mod">
          <ac:chgData name="Nathan" userId="4194b095-939f-4f73-b6f9-874dff345a84" providerId="ADAL" clId="{57191BD4-939F-47F3-9A6F-74416EA0F456}" dt="2023-01-30T17:47:36.469" v="3545" actId="20577"/>
          <ac:spMkLst>
            <pc:docMk/>
            <pc:sldMk cId="496864397" sldId="427"/>
            <ac:spMk id="9" creationId="{8EE35275-8D6D-41D5-89E6-CD81844DD6FD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13T14:58:47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1,'0'5,"0"1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3D37D-9ED7-4EAF-9B6F-E93A5C1BEA3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95A2-A9F2-416E-A301-966D83CA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1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 everyone and good afternoon,</a:t>
            </a:r>
          </a:p>
          <a:p>
            <a:endParaRPr lang="en-US" dirty="0"/>
          </a:p>
          <a:p>
            <a:r>
              <a:rPr lang="en-US" dirty="0"/>
              <a:t>I was planning to be there in person and had  hoped to participate in some of your other content. </a:t>
            </a:r>
          </a:p>
          <a:p>
            <a:endParaRPr lang="en-US" dirty="0"/>
          </a:p>
          <a:p>
            <a:r>
              <a:rPr lang="en-US" dirty="0"/>
              <a:t>The district has put together excellent content for the conference.</a:t>
            </a:r>
          </a:p>
          <a:p>
            <a:endParaRPr lang="en-US" dirty="0"/>
          </a:p>
          <a:p>
            <a:r>
              <a:rPr lang="en-US" dirty="0"/>
              <a:t>Unfortunately, the legislature  is in the midst of committee deadlines and there are several bills I am responsible for being heard today</a:t>
            </a:r>
          </a:p>
          <a:p>
            <a:endParaRPr lang="en-US" dirty="0"/>
          </a:p>
          <a:p>
            <a:r>
              <a:rPr lang="en-US" dirty="0"/>
              <a:t>For the legislative update today I will start with the big picture than review some of the county priorities, particularly environmental issues and then finish by looking at a few feedlot bills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8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395A2-A9F2-416E-A301-966D83CA7A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390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58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395A2-A9F2-416E-A301-966D83CA7A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64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5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395A2-A9F2-416E-A301-966D83CA7A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413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95A2-A9F2-416E-A301-966D83CA7A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D3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7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67956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148251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pages">
    <p:bg>
      <p:bgPr>
        <a:solidFill>
          <a:srgbClr val="4D3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tx1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idx="13"/>
          </p:nvPr>
        </p:nvSpPr>
        <p:spPr>
          <a:xfrm>
            <a:off x="838200" y="2059808"/>
            <a:ext cx="10515600" cy="4351338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4D3069"/>
              </a:buClr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735" y="734245"/>
            <a:ext cx="3403333" cy="5873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112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tx1">
              <a:lumMod val="85000"/>
              <a:lumOff val="15000"/>
            </a:schemeClr>
          </a:soli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0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60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69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3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4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91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3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4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2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47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A7A53A1-6522-47AF-9358-B7424ABCBB92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87D1D2D-0ED8-42C6-BD2C-51A54C93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6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53A1-6522-47AF-9358-B7424ABCBB9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1D2D-0ED8-42C6-BD2C-51A54C93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customXml" Target="../ink/ink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8.png"/><Relationship Id="rId11" Type="http://schemas.openxmlformats.org/officeDocument/2006/relationships/hyperlink" Target="https://flickr.com/photos/mulad/29999788" TargetMode="External"/><Relationship Id="rId10" Type="http://schemas.openxmlformats.org/officeDocument/2006/relationships/image" Target="../media/image5.jp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nzacharias@mncounties.org" TargetMode="External"/><Relationship Id="rId3" Type="http://schemas.openxmlformats.org/officeDocument/2006/relationships/customXml" Target="../ink/ink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10" Type="http://schemas.openxmlformats.org/officeDocument/2006/relationships/hyperlink" Target="https://flickr.com/photos/mulad/29999788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0746" y="5717748"/>
            <a:ext cx="692125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January 31, 2023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40044" y="2769267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5" y="273946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2521132" y="158534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Legislative Advocacy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100FA-961D-42E5-9951-9AE6A5081594}"/>
              </a:ext>
            </a:extLst>
          </p:cNvPr>
          <p:cNvSpPr/>
          <p:nvPr/>
        </p:nvSpPr>
        <p:spPr>
          <a:xfrm>
            <a:off x="5270747" y="3119724"/>
            <a:ext cx="6921253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Governor’s Broadband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Task Force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Picture 7" descr="A large building with a statue in front of it&#10;&#10;Description automatically generated with low confidence">
            <a:extLst>
              <a:ext uri="{FF2B5EF4-FFF2-40B4-BE49-F238E27FC236}">
                <a16:creationId xmlns:a16="http://schemas.microsoft.com/office/drawing/2014/main" id="{EB85E2A6-2D7B-47CD-8030-85BB5330E11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-1" y="0"/>
            <a:ext cx="5270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2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Legislative Advocacy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4339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What we’ll cover today</a:t>
            </a:r>
            <a:endParaRPr lang="en-US" sz="1000" dirty="0">
              <a:solidFill>
                <a:srgbClr val="4C40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Materials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Who to meet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How to speak with legislators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Messaging and Strategy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Do’s and Don'ts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5753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Legislative Advocacy</a:t>
            </a:r>
            <a:endParaRPr kumimoji="0" lang="en-US" sz="3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46935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Materials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C40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1-page Fact Sheet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Information to include: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Map of availability of service in the state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Available state and federal funding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Speed goals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Suggested funding 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Concise, easy-to-read, </a:t>
            </a:r>
            <a:r>
              <a:rPr kumimoji="0" lang="en-US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no walls of text!</a:t>
            </a:r>
            <a:endParaRPr kumimoji="0" lang="en-US" sz="2600" b="1" i="0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223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Legislative Advocacy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51860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Materials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C40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Letters and Testimony to Committees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If there is legislation before a committee that you support, sign up to testify in favor and write a letter on behalf of the Task Force.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These letters will be included in the materials committee members receive before the hearing starts. 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If you are testifying, submit your Fact Sheet and/or letter ahead of time.</a:t>
            </a:r>
          </a:p>
          <a:p>
            <a:pPr marL="1463040" lvl="3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Say “you all have our Fact Sheet/letter in your packets” during your testimony.</a:t>
            </a:r>
            <a:endParaRPr kumimoji="0" lang="en-US" sz="2600" i="0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9686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Legislative Advocacy</a:t>
            </a:r>
            <a:endParaRPr kumimoji="0" lang="en-US" sz="3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60478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Who to Meet 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C40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Senate and House Committee Chairs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Senate Agriculture, Rural Development, and Broadband Committee: Sen. Aric Putnam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House Agriculture Finance and Policy Committee: Re</a:t>
            </a: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p. Samantha Vang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Senate and House Committee Vice Chairs/Minority Lead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Senate and House Committee members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Senate and House Finance Chairs; Senate and House leadership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defRPr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direct legislators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0916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Legislative Advocacy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5524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Do’s and Don’ts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Do: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 on time.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Have a clear message.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Stick to the script.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 courteous to staff.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Don’t: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Argue with a legislator. Ever. 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Post negative comments on social media. Twitter is not real life.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Lie to or mislead legislators. You will lose your credibility forever.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2795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Legislative Advocacy</a:t>
            </a:r>
          </a:p>
          <a:p>
            <a:pPr algn="ctr">
              <a:spcBef>
                <a:spcPts val="600"/>
              </a:spcBef>
              <a:defRPr/>
            </a:pPr>
            <a:r>
              <a:rPr kumimoji="0" lang="en-US" sz="3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55861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How to Speak with Legislators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Remember what your mother taught you: </a:t>
            </a:r>
            <a:r>
              <a:rPr lang="en-US" sz="2400" u="sng" dirty="0">
                <a:latin typeface="Poppins" panose="00000500000000000000" pitchFamily="2" charset="0"/>
                <a:cs typeface="Poppins" panose="00000500000000000000" pitchFamily="2" charset="0"/>
              </a:rPr>
              <a:t>BE NICE</a:t>
            </a: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Remember that Legislators are human beings</a:t>
            </a: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Be respectful of their time. Know how long your meeting is.</a:t>
            </a:r>
          </a:p>
          <a:p>
            <a:pPr marL="1005840" lvl="2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Beware of Minnesota small talk—it can eat up an entire meeting.</a:t>
            </a: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Use direct language and, after presenting your information, ask if they will support your request.</a:t>
            </a: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If they say “no” or “I will think about it,” do not press them. You are not selling them a car.</a:t>
            </a:r>
          </a:p>
          <a:p>
            <a:pPr marL="548640" lvl="1" indent="-274320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If they say “yes” say “thank you for your support” and ask them to advocate within their caucus for the issue.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1576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404"/>
            <a:ext cx="819334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Legislative Advocacy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Governor’s Broadband Task Force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40029" y="665790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2" y="267135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1" y="1404830"/>
            <a:ext cx="12191999" cy="5339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C40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Messaging and Strategy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Develop a set of uniform talking points for your issue. 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Tailor this to each of your professions.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Before you meet with a legislator, find out where they are from.</a:t>
            </a:r>
          </a:p>
          <a:p>
            <a:pPr marL="1005840" lvl="2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kumimoji="0" lang="en-US" sz="2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Be ready to talk about how your request would impact their district.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Power in numbers: partner with other organizations that care about your issue. Work directly with their lobbyists or directors to ensure messaging is not conflicting.</a:t>
            </a:r>
          </a:p>
          <a:p>
            <a:pPr marL="548640" lvl="1" indent="-274320">
              <a:spcBef>
                <a:spcPts val="1200"/>
              </a:spcBef>
              <a:buClr>
                <a:srgbClr val="5B9BD5">
                  <a:lumMod val="75000"/>
                </a:srgbClr>
              </a:buClr>
              <a:buSzPct val="80000"/>
              <a:buFont typeface="Symbol" panose="05050102010706020507" pitchFamily="18" charset="2"/>
              <a:buChar char="®"/>
            </a:pPr>
            <a:r>
              <a:rPr kumimoji="0" lang="en-US" sz="2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Consider writing joint letters </a:t>
            </a:r>
            <a:r>
              <a:rPr lang="en-US" sz="26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from your organizations.</a:t>
            </a:r>
            <a:endParaRPr kumimoji="0" lang="en-US" sz="2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987BE6-5FD5-496B-8629-44F8EC3D02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7719" y="1938948"/>
            <a:ext cx="3200400" cy="3242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9562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14:cNvPr>
              <p14:cNvContentPartPr/>
              <p14:nvPr/>
            </p14:nvContentPartPr>
            <p14:xfrm>
              <a:off x="7067961" y="4160439"/>
              <a:ext cx="360" cy="4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EFCBCCD-C3D0-475E-B119-5E3BF57BC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9961" y="4043439"/>
                <a:ext cx="36000" cy="23829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18">
            <a:extLst>
              <a:ext uri="{FF2B5EF4-FFF2-40B4-BE49-F238E27FC236}">
                <a16:creationId xmlns:a16="http://schemas.microsoft.com/office/drawing/2014/main" id="{0A593C5A-A595-46F9-AFAD-5BA4556B6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40044" y="2769267"/>
            <a:ext cx="4513286" cy="45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8C435F-104E-48B7-9AA5-18F89FFA1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5" y="273946"/>
            <a:ext cx="3640458" cy="6282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E35275-8D6D-41D5-89E6-CD81844DD6FD}"/>
              </a:ext>
            </a:extLst>
          </p:cNvPr>
          <p:cNvSpPr txBox="1"/>
          <p:nvPr/>
        </p:nvSpPr>
        <p:spPr>
          <a:xfrm>
            <a:off x="2521132" y="1585340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THANK YOU!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100FA-961D-42E5-9951-9AE6A5081594}"/>
              </a:ext>
            </a:extLst>
          </p:cNvPr>
          <p:cNvSpPr/>
          <p:nvPr/>
        </p:nvSpPr>
        <p:spPr>
          <a:xfrm>
            <a:off x="5270747" y="3119724"/>
            <a:ext cx="692125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Nathan Zacharias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AMC Policy Analyst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  <a:hlinkClick r:id="rId8"/>
              </a:rPr>
              <a:t>nzacharias@mncounties.org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Picture 7" descr="A large building with a statue in front of it&#10;&#10;Description automatically generated with low confidence">
            <a:extLst>
              <a:ext uri="{FF2B5EF4-FFF2-40B4-BE49-F238E27FC236}">
                <a16:creationId xmlns:a16="http://schemas.microsoft.com/office/drawing/2014/main" id="{EB85E2A6-2D7B-47CD-8030-85BB5330E1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-1" y="0"/>
            <a:ext cx="5270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507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C767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7672" id="{21C69C3B-7164-4529-A4DD-A607D76BC48D}" vid="{B38315D8-B6F7-4E60-ABE9-F1A9729DCE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8086B9B6D0154F96B15D57B551BFDA" ma:contentTypeVersion="9" ma:contentTypeDescription="Create a new document." ma:contentTypeScope="" ma:versionID="2c70da3b2b4c6711b194f91ce7731810">
  <xsd:schema xmlns:xsd="http://www.w3.org/2001/XMLSchema" xmlns:xs="http://www.w3.org/2001/XMLSchema" xmlns:p="http://schemas.microsoft.com/office/2006/metadata/properties" xmlns:ns2="d9236d71-0f0e-40cf-9389-fa54072dcf0d" targetNamespace="http://schemas.microsoft.com/office/2006/metadata/properties" ma:root="true" ma:fieldsID="1525a02da49c57cb124337e0a6426c4a" ns2:_="">
    <xsd:import namespace="d9236d71-0f0e-40cf-9389-fa54072dcf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36d71-0f0e-40cf-9389-fa54072dcf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105182-F169-4A0E-B28A-3BAC1096B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36d71-0f0e-40cf-9389-fa54072dcf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6056D6-D541-4E81-B18B-23B14F9B3F67}">
  <ds:schemaRefs>
    <ds:schemaRef ds:uri="http://purl.org/dc/dcmitype/"/>
    <ds:schemaRef ds:uri="ce76c079-4782-4176-9ea2-f8100cc00a31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3277d87-1270-4343-a2be-f9b4a1611d88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B65B470-39B2-494F-A70F-A22A72E49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17033</TotalTime>
  <Words>630</Words>
  <Application>Microsoft Office PowerPoint</Application>
  <PresentationFormat>Widescreen</PresentationFormat>
  <Paragraphs>95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Century Gothic</vt:lpstr>
      <vt:lpstr>Poppins</vt:lpstr>
      <vt:lpstr>Symbol</vt:lpstr>
      <vt:lpstr>Wingdings</vt:lpstr>
      <vt:lpstr>1_Office Theme</vt:lpstr>
      <vt:lpstr>AMC7672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Pizinger</dc:creator>
  <cp:lastModifiedBy>Nathan</cp:lastModifiedBy>
  <cp:revision>68</cp:revision>
  <dcterms:created xsi:type="dcterms:W3CDTF">2016-02-23T20:56:31Z</dcterms:created>
  <dcterms:modified xsi:type="dcterms:W3CDTF">2023-01-30T17:49:40Z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0x010100178377D2E8FEF24CB267FC5DE5A26882</vt:lpwstr>
  </property>
</Properties>
</file>