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4"/>
  </p:sldMasterIdLst>
  <p:notesMasterIdLst>
    <p:notesMasterId r:id="rId33"/>
  </p:notesMasterIdLst>
  <p:handoutMasterIdLst>
    <p:handoutMasterId r:id="rId34"/>
  </p:handoutMasterIdLst>
  <p:sldIdLst>
    <p:sldId id="396" r:id="rId5"/>
    <p:sldId id="609" r:id="rId6"/>
    <p:sldId id="595" r:id="rId7"/>
    <p:sldId id="629" r:id="rId8"/>
    <p:sldId id="597" r:id="rId9"/>
    <p:sldId id="611" r:id="rId10"/>
    <p:sldId id="613" r:id="rId11"/>
    <p:sldId id="616" r:id="rId12"/>
    <p:sldId id="617" r:id="rId13"/>
    <p:sldId id="615" r:id="rId14"/>
    <p:sldId id="610" r:id="rId15"/>
    <p:sldId id="261" r:id="rId16"/>
    <p:sldId id="602" r:id="rId17"/>
    <p:sldId id="598" r:id="rId18"/>
    <p:sldId id="628" r:id="rId19"/>
    <p:sldId id="263" r:id="rId20"/>
    <p:sldId id="264" r:id="rId21"/>
    <p:sldId id="622" r:id="rId22"/>
    <p:sldId id="623" r:id="rId23"/>
    <p:sldId id="624" r:id="rId24"/>
    <p:sldId id="625" r:id="rId25"/>
    <p:sldId id="626" r:id="rId26"/>
    <p:sldId id="618" r:id="rId27"/>
    <p:sldId id="621" r:id="rId28"/>
    <p:sldId id="620" r:id="rId29"/>
    <p:sldId id="627" r:id="rId30"/>
    <p:sldId id="619" r:id="rId31"/>
    <p:sldId id="481" r:id="rId32"/>
  </p:sldIdLst>
  <p:sldSz cx="12192000" cy="6858000"/>
  <p:notesSz cx="6781800" cy="9067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ner, Brandon (DEED)" initials="TB(" lastIdx="4" clrIdx="0">
    <p:extLst>
      <p:ext uri="{19B8F6BF-5375-455C-9EA6-DF929625EA0E}">
        <p15:presenceInfo xmlns:p15="http://schemas.microsoft.com/office/powerpoint/2012/main" userId="S::Brandon.Toner@state.mn.us::6fc05b7d-f6b6-4b28-bf21-c64efb67b199" providerId="AD"/>
      </p:ext>
    </p:extLst>
  </p:cmAuthor>
  <p:cmAuthor id="2" name="Ho-Kim, Thu-Mai (DEED)" initials="H(" lastIdx="4" clrIdx="1">
    <p:extLst>
      <p:ext uri="{19B8F6BF-5375-455C-9EA6-DF929625EA0E}">
        <p15:presenceInfo xmlns:p15="http://schemas.microsoft.com/office/powerpoint/2012/main" userId="S::thu-mai.ho-kim@state.mn.us::70f6bee3-9650-4fae-9456-9b4fbb5f99df" providerId="AD"/>
      </p:ext>
    </p:extLst>
  </p:cmAuthor>
  <p:cmAuthor id="3" name="Ramirez, Maureen (DEED)" initials="R(" lastIdx="5" clrIdx="2">
    <p:extLst>
      <p:ext uri="{19B8F6BF-5375-455C-9EA6-DF929625EA0E}">
        <p15:presenceInfo xmlns:p15="http://schemas.microsoft.com/office/powerpoint/2012/main" userId="S::maureen.ramirez@state.mn.us::7e3783a3-5f12-4e1a-ade4-3c6555bc36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B20738"/>
    <a:srgbClr val="000000"/>
    <a:srgbClr val="78BE21"/>
    <a:srgbClr val="0D0D0D"/>
    <a:srgbClr val="E8E8E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E013BA-B815-403B-A126-FDB101FB5F55}" v="1719" dt="2021-09-15T15:00:08.8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54964"/>
          </a:xfrm>
          <a:prstGeom prst="rect">
            <a:avLst/>
          </a:prstGeom>
        </p:spPr>
        <p:txBody>
          <a:bodyPr vert="horz" lIns="90559" tIns="45280" rIns="90559" bIns="45280" rtlCol="0"/>
          <a:lstStyle>
            <a:lvl1pPr algn="l">
              <a:defRPr sz="1200"/>
            </a:lvl1pPr>
          </a:lstStyle>
          <a:p>
            <a:endParaRPr lang="en-US">
              <a:latin typeface="NeueHaasGroteskText Std" panose="020B0504020202020204" pitchFamily="34" charset="0"/>
            </a:endParaRPr>
          </a:p>
        </p:txBody>
      </p:sp>
      <p:sp>
        <p:nvSpPr>
          <p:cNvPr id="3" name="Date Placeholder 2"/>
          <p:cNvSpPr>
            <a:spLocks noGrp="1"/>
          </p:cNvSpPr>
          <p:nvPr>
            <p:ph type="dt" sz="quarter" idx="1"/>
          </p:nvPr>
        </p:nvSpPr>
        <p:spPr>
          <a:xfrm>
            <a:off x="3841451" y="0"/>
            <a:ext cx="2938780" cy="454964"/>
          </a:xfrm>
          <a:prstGeom prst="rect">
            <a:avLst/>
          </a:prstGeom>
        </p:spPr>
        <p:txBody>
          <a:bodyPr vert="horz" lIns="90559" tIns="45280" rIns="90559" bIns="45280" rtlCol="0"/>
          <a:lstStyle>
            <a:lvl1pPr algn="r">
              <a:defRPr sz="1200"/>
            </a:lvl1pPr>
          </a:lstStyle>
          <a:p>
            <a:fld id="{F2A04DE5-F1A9-4D45-BF54-BEFDBA739CA2}" type="datetimeFigureOut">
              <a:rPr lang="en-US" smtClean="0">
                <a:latin typeface="NeueHaasGroteskText Std" panose="020B0504020202020204" pitchFamily="34" charset="0"/>
              </a:rPr>
              <a:t>9/15/2021</a:t>
            </a:fld>
            <a:endParaRPr lang="en-US">
              <a:latin typeface="NeueHaasGroteskText Std" panose="020B0504020202020204" pitchFamily="34" charset="0"/>
            </a:endParaRPr>
          </a:p>
        </p:txBody>
      </p:sp>
      <p:sp>
        <p:nvSpPr>
          <p:cNvPr id="4" name="Footer Placeholder 3"/>
          <p:cNvSpPr>
            <a:spLocks noGrp="1"/>
          </p:cNvSpPr>
          <p:nvPr>
            <p:ph type="ftr" sz="quarter" idx="2"/>
          </p:nvPr>
        </p:nvSpPr>
        <p:spPr>
          <a:xfrm>
            <a:off x="0" y="8612837"/>
            <a:ext cx="2938780" cy="454963"/>
          </a:xfrm>
          <a:prstGeom prst="rect">
            <a:avLst/>
          </a:prstGeom>
        </p:spPr>
        <p:txBody>
          <a:bodyPr vert="horz" lIns="90559" tIns="45280" rIns="90559" bIns="45280" rtlCol="0" anchor="b"/>
          <a:lstStyle>
            <a:lvl1pPr algn="l">
              <a:defRPr sz="1200"/>
            </a:lvl1pPr>
          </a:lstStyle>
          <a:p>
            <a:endParaRPr lang="en-US">
              <a:latin typeface="NeueHaasGroteskText Std" panose="020B0504020202020204" pitchFamily="34" charset="0"/>
            </a:endParaRPr>
          </a:p>
        </p:txBody>
      </p:sp>
      <p:sp>
        <p:nvSpPr>
          <p:cNvPr id="5" name="Slide Number Placeholder 4"/>
          <p:cNvSpPr>
            <a:spLocks noGrp="1"/>
          </p:cNvSpPr>
          <p:nvPr>
            <p:ph type="sldNum" sz="quarter" idx="3"/>
          </p:nvPr>
        </p:nvSpPr>
        <p:spPr>
          <a:xfrm>
            <a:off x="3841451" y="8612837"/>
            <a:ext cx="2938780" cy="454963"/>
          </a:xfrm>
          <a:prstGeom prst="rect">
            <a:avLst/>
          </a:prstGeom>
        </p:spPr>
        <p:txBody>
          <a:bodyPr vert="horz" lIns="90559" tIns="45280" rIns="90559" bIns="45280"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54964"/>
          </a:xfrm>
          <a:prstGeom prst="rect">
            <a:avLst/>
          </a:prstGeom>
        </p:spPr>
        <p:txBody>
          <a:bodyPr vert="horz" lIns="90559" tIns="45280" rIns="90559" bIns="45280" rtlCol="0"/>
          <a:lstStyle>
            <a:lvl1pPr algn="l">
              <a:defRPr sz="1200">
                <a:latin typeface="NeueHaasGroteskText Std" panose="020B0504020202020204" pitchFamily="34" charset="0"/>
              </a:defRPr>
            </a:lvl1pPr>
          </a:lstStyle>
          <a:p>
            <a:endParaRPr lang="en-US"/>
          </a:p>
        </p:txBody>
      </p:sp>
      <p:sp>
        <p:nvSpPr>
          <p:cNvPr id="3" name="Date Placeholder 2"/>
          <p:cNvSpPr>
            <a:spLocks noGrp="1"/>
          </p:cNvSpPr>
          <p:nvPr>
            <p:ph type="dt" idx="1"/>
          </p:nvPr>
        </p:nvSpPr>
        <p:spPr>
          <a:xfrm>
            <a:off x="3841451" y="0"/>
            <a:ext cx="2938780" cy="454964"/>
          </a:xfrm>
          <a:prstGeom prst="rect">
            <a:avLst/>
          </a:prstGeom>
        </p:spPr>
        <p:txBody>
          <a:bodyPr vert="horz" lIns="90559" tIns="45280" rIns="90559" bIns="45280" rtlCol="0"/>
          <a:lstStyle>
            <a:lvl1pPr algn="r">
              <a:defRPr sz="1200">
                <a:latin typeface="NeueHaasGroteskText Std" panose="020B0504020202020204" pitchFamily="34" charset="0"/>
              </a:defRPr>
            </a:lvl1pPr>
          </a:lstStyle>
          <a:p>
            <a:fld id="{A50CD39D-89B0-4C68-805A-35C75A7C20C8}" type="datetimeFigureOut">
              <a:rPr lang="en-US" smtClean="0"/>
              <a:pPr/>
              <a:t>9/15/2021</a:t>
            </a:fld>
            <a:endParaRPr lang="en-US"/>
          </a:p>
        </p:txBody>
      </p:sp>
      <p:sp>
        <p:nvSpPr>
          <p:cNvPr id="4" name="Slide Image Placeholder 3"/>
          <p:cNvSpPr>
            <a:spLocks noGrp="1" noRot="1" noChangeAspect="1"/>
          </p:cNvSpPr>
          <p:nvPr>
            <p:ph type="sldImg" idx="2"/>
          </p:nvPr>
        </p:nvSpPr>
        <p:spPr>
          <a:xfrm>
            <a:off x="673100" y="1133475"/>
            <a:ext cx="5435600" cy="3059113"/>
          </a:xfrm>
          <a:prstGeom prst="rect">
            <a:avLst/>
          </a:prstGeom>
          <a:noFill/>
          <a:ln w="12700">
            <a:solidFill>
              <a:prstClr val="black"/>
            </a:solidFill>
          </a:ln>
        </p:spPr>
        <p:txBody>
          <a:bodyPr vert="horz" lIns="90559" tIns="45280" rIns="90559" bIns="45280" rtlCol="0" anchor="ctr"/>
          <a:lstStyle/>
          <a:p>
            <a:endParaRPr lang="en-US"/>
          </a:p>
        </p:txBody>
      </p:sp>
      <p:sp>
        <p:nvSpPr>
          <p:cNvPr id="5" name="Notes Placeholder 4"/>
          <p:cNvSpPr>
            <a:spLocks noGrp="1"/>
          </p:cNvSpPr>
          <p:nvPr>
            <p:ph type="body" sz="quarter" idx="3"/>
          </p:nvPr>
        </p:nvSpPr>
        <p:spPr>
          <a:xfrm>
            <a:off x="678180" y="4363878"/>
            <a:ext cx="5425440" cy="3570447"/>
          </a:xfrm>
          <a:prstGeom prst="rect">
            <a:avLst/>
          </a:prstGeom>
        </p:spPr>
        <p:txBody>
          <a:bodyPr vert="horz" lIns="90559" tIns="45280" rIns="90559" bIns="452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12837"/>
            <a:ext cx="2938780" cy="454963"/>
          </a:xfrm>
          <a:prstGeom prst="rect">
            <a:avLst/>
          </a:prstGeom>
        </p:spPr>
        <p:txBody>
          <a:bodyPr vert="horz" lIns="90559" tIns="45280" rIns="90559" bIns="45280" rtlCol="0" anchor="b"/>
          <a:lstStyle>
            <a:lvl1pPr algn="l">
              <a:defRPr sz="1200">
                <a:latin typeface="NeueHaasGroteskText Std" panose="020B0504020202020204" pitchFamily="34" charset="0"/>
              </a:defRPr>
            </a:lvl1pPr>
          </a:lstStyle>
          <a:p>
            <a:endParaRPr lang="en-US"/>
          </a:p>
        </p:txBody>
      </p:sp>
      <p:sp>
        <p:nvSpPr>
          <p:cNvPr id="7" name="Slide Number Placeholder 6"/>
          <p:cNvSpPr>
            <a:spLocks noGrp="1"/>
          </p:cNvSpPr>
          <p:nvPr>
            <p:ph type="sldNum" sz="quarter" idx="5"/>
          </p:nvPr>
        </p:nvSpPr>
        <p:spPr>
          <a:xfrm>
            <a:off x="3841451" y="8612837"/>
            <a:ext cx="2938780" cy="454963"/>
          </a:xfrm>
          <a:prstGeom prst="rect">
            <a:avLst/>
          </a:prstGeom>
        </p:spPr>
        <p:txBody>
          <a:bodyPr vert="horz" lIns="90559" tIns="45280" rIns="90559" bIns="45280"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staysafe.mn.gov/"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1"/>
          </a:p>
        </p:txBody>
      </p:sp>
      <p:sp>
        <p:nvSpPr>
          <p:cNvPr id="5" name="Slide Number Placeholder 4"/>
          <p:cNvSpPr>
            <a:spLocks noGrp="1"/>
          </p:cNvSpPr>
          <p:nvPr>
            <p:ph type="sldNum" sz="quarter" idx="10"/>
          </p:nvPr>
        </p:nvSpPr>
        <p:spPr/>
        <p:txBody>
          <a:bodyPr/>
          <a:lstStyle/>
          <a:p>
            <a:fld id="{F9F08466-AEA7-4FC0-9459-6A32F61DA297}" type="slidenum">
              <a:rPr lang="en-US" smtClean="0"/>
              <a:pPr/>
              <a:t>1</a:t>
            </a:fld>
            <a:endParaRPr lang="en-US"/>
          </a:p>
        </p:txBody>
      </p:sp>
    </p:spTree>
    <p:extLst>
      <p:ext uri="{BB962C8B-B14F-4D97-AF65-F5344CB8AC3E}">
        <p14:creationId xmlns:p14="http://schemas.microsoft.com/office/powerpoint/2010/main" val="295935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a:solidFill>
                  <a:schemeClr val="tx1"/>
                </a:solidFill>
                <a:effectLst/>
                <a:latin typeface="NeueHaasGroteskText Std" panose="020B0504020202020204" pitchFamily="34" charset="0"/>
                <a:ea typeface="+mn-ea"/>
                <a:cs typeface="+mn-cs"/>
              </a:rPr>
              <a:t>Due to the large volume of applications and awards, DEED is partnering with these organizations to administer and distribute the awards. These organizations are mandated by law to administer these funds.</a:t>
            </a:r>
            <a:endParaRPr lang="en-US"/>
          </a:p>
          <a:p>
            <a:endParaRPr lang="en-US" sz="1200" b="0" i="0" kern="1200">
              <a:solidFill>
                <a:schemeClr val="tx1"/>
              </a:solidFill>
              <a:effectLst/>
              <a:latin typeface="NeueHaasGroteskText Std" panose="020B0504020202020204" pitchFamily="34" charset="0"/>
              <a:ea typeface="+mn-ea"/>
              <a:cs typeface="+mn-cs"/>
            </a:endParaRPr>
          </a:p>
          <a:p>
            <a:endParaRPr lang="en-US" sz="1200" b="0" i="0" kern="1200">
              <a:solidFill>
                <a:schemeClr val="tx1"/>
              </a:solidFill>
              <a:effectLst/>
              <a:latin typeface="NeueHaasGroteskText Std" panose="020B0504020202020204" pitchFamily="34" charset="0"/>
              <a:ea typeface="+mn-ea"/>
              <a:cs typeface="+mn-cs"/>
            </a:endParaRPr>
          </a:p>
          <a:p>
            <a:r>
              <a:rPr lang="en-US" sz="1200" b="0" i="0" kern="1200">
                <a:solidFill>
                  <a:schemeClr val="tx1"/>
                </a:solidFill>
                <a:effectLst/>
                <a:latin typeface="NeueHaasGroteskText Std" panose="020B0504020202020204" pitchFamily="34" charset="0"/>
                <a:ea typeface="+mn-ea"/>
                <a:cs typeface="+mn-cs"/>
              </a:rPr>
              <a:t>FYI (if asked) -After your application as been selected for consideration, the award administrator will review your documentation to confirm you are eligible to receive a grant. Some examples of documentation you may be asked to provide include – but are not limited to – the following: sales tax reporting, period statements from third-party sales platforms, merchant services statements, point of sale or register reports, third-party payroll processor reports, federal form 941/employer's quarterly federal tax return, or other state or federal payroll-related filings.</a:t>
            </a:r>
          </a:p>
          <a:p>
            <a:endParaRPr lang="en-US" sz="1200" b="0" i="0" kern="1200">
              <a:solidFill>
                <a:schemeClr val="tx1"/>
              </a:solidFill>
              <a:effectLst/>
              <a:latin typeface="NeueHaasGroteskText Std" panose="020B0504020202020204" pitchFamily="34" charset="0"/>
              <a:ea typeface="+mn-ea"/>
              <a:cs typeface="+mn-cs"/>
            </a:endParaRPr>
          </a:p>
          <a:p>
            <a:endParaRPr lang="en-US"/>
          </a:p>
          <a:p>
            <a:endParaRPr lang="en-US"/>
          </a:p>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16</a:t>
            </a:fld>
            <a:endParaRPr lang="en-US"/>
          </a:p>
        </p:txBody>
      </p:sp>
    </p:spTree>
    <p:extLst>
      <p:ext uri="{BB962C8B-B14F-4D97-AF65-F5344CB8AC3E}">
        <p14:creationId xmlns:p14="http://schemas.microsoft.com/office/powerpoint/2010/main" val="896822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above</a:t>
            </a:r>
            <a:r>
              <a:rPr lang="en-US" baseline="0"/>
              <a:t> questions are sample ones that are on the application. There is a total of </a:t>
            </a:r>
            <a:r>
              <a:rPr lang="en-US"/>
              <a:t>18 questions (no attachments are necessary) – As you answer the questions, the application will let you know immediately if you do not qualify based on your response. </a:t>
            </a:r>
          </a:p>
          <a:p>
            <a:endParaRPr lang="en-US"/>
          </a:p>
          <a:p>
            <a:r>
              <a:rPr lang="en-US"/>
              <a:t>The questions asked are to determine eligibility for the grant.</a:t>
            </a:r>
          </a:p>
          <a:p>
            <a:endParaRPr lang="en-US"/>
          </a:p>
          <a:p>
            <a:r>
              <a:rPr lang="en-US" sz="1200" b="0" i="0" kern="1200">
                <a:solidFill>
                  <a:schemeClr val="tx1"/>
                </a:solidFill>
                <a:effectLst/>
                <a:latin typeface="NeueHaasGroteskText Std" panose="020B0504020202020204" pitchFamily="34" charset="0"/>
                <a:ea typeface="+mn-ea"/>
                <a:cs typeface="+mn-cs"/>
              </a:rPr>
              <a:t>This section will help us know how Governor Walz's Executive Orders (EO) impacted your business. In particular we want to know the impact of EO 20-56, effective on May 18, 2020, which permitted limited re-opening of some types of businesses, but restricted their operations to 50% or less of normal capacity. Awards will prioritize businesses adversely impacted by relevant Executive Orders.</a:t>
            </a:r>
          </a:p>
          <a:p>
            <a:endParaRPr lang="en-US" sz="1200" b="0" i="0" kern="1200">
              <a:solidFill>
                <a:schemeClr val="tx1"/>
              </a:solidFill>
              <a:effectLst/>
              <a:latin typeface="NeueHaasGroteskText Std" panose="020B0504020202020204" pitchFamily="34" charset="0"/>
              <a:ea typeface="+mn-ea"/>
              <a:cs typeface="+mn-cs"/>
            </a:endParaRPr>
          </a:p>
          <a:p>
            <a:r>
              <a:rPr lang="en-US" sz="1200" b="1" i="1" kern="1200">
                <a:solidFill>
                  <a:schemeClr val="tx1"/>
                </a:solidFill>
                <a:effectLst/>
                <a:latin typeface="NeueHaasGroteskText Std" panose="020B0504020202020204" pitchFamily="34" charset="0"/>
                <a:ea typeface="+mn-ea"/>
                <a:cs typeface="+mn-cs"/>
              </a:rPr>
              <a:t>Relevant Executive Orders (EO):</a:t>
            </a:r>
            <a:br>
              <a:rPr lang="en-US" sz="1200" b="0" i="0" kern="1200">
                <a:solidFill>
                  <a:schemeClr val="tx1"/>
                </a:solidFill>
                <a:effectLst/>
                <a:latin typeface="NeueHaasGroteskText Std" panose="020B0504020202020204" pitchFamily="34" charset="0"/>
                <a:ea typeface="+mn-ea"/>
                <a:cs typeface="+mn-cs"/>
              </a:rPr>
            </a:br>
            <a:r>
              <a:rPr lang="en-US" sz="1200" b="1" i="0" kern="1200">
                <a:solidFill>
                  <a:schemeClr val="tx1"/>
                </a:solidFill>
                <a:effectLst/>
                <a:latin typeface="NeueHaasGroteskText Std" panose="020B0504020202020204" pitchFamily="34" charset="0"/>
                <a:ea typeface="+mn-ea"/>
                <a:cs typeface="+mn-cs"/>
              </a:rPr>
              <a:t>EO 20-04 March 26-May 17</a:t>
            </a:r>
            <a:r>
              <a:rPr lang="en-US" sz="1200" b="0" i="0" kern="1200">
                <a:solidFill>
                  <a:schemeClr val="tx1"/>
                </a:solidFill>
                <a:effectLst/>
                <a:latin typeface="NeueHaasGroteskText Std" panose="020B0504020202020204" pitchFamily="34" charset="0"/>
                <a:ea typeface="+mn-ea"/>
                <a:cs typeface="+mn-cs"/>
              </a:rPr>
              <a:t> Temporarily closed bars, restaurants, and other places of public accommodation. Extended by later EOs.</a:t>
            </a:r>
            <a:br>
              <a:rPr lang="en-US" sz="1200" b="0" i="0" kern="1200">
                <a:solidFill>
                  <a:schemeClr val="tx1"/>
                </a:solidFill>
                <a:effectLst/>
                <a:latin typeface="NeueHaasGroteskText Std" panose="020B0504020202020204" pitchFamily="34" charset="0"/>
                <a:ea typeface="+mn-ea"/>
                <a:cs typeface="+mn-cs"/>
              </a:rPr>
            </a:br>
            <a:r>
              <a:rPr lang="en-US" sz="1200" b="1" i="0" kern="1200">
                <a:solidFill>
                  <a:schemeClr val="tx1"/>
                </a:solidFill>
                <a:effectLst/>
                <a:latin typeface="NeueHaasGroteskText Std" panose="020B0504020202020204" pitchFamily="34" charset="0"/>
                <a:ea typeface="+mn-ea"/>
                <a:cs typeface="+mn-cs"/>
              </a:rPr>
              <a:t>EO 20-08</a:t>
            </a:r>
            <a:r>
              <a:rPr lang="en-US" sz="1200" b="0" i="0" kern="1200">
                <a:solidFill>
                  <a:schemeClr val="tx1"/>
                </a:solidFill>
                <a:effectLst/>
                <a:latin typeface="NeueHaasGroteskText Std" panose="020B0504020202020204" pitchFamily="34" charset="0"/>
                <a:ea typeface="+mn-ea"/>
                <a:cs typeface="+mn-cs"/>
              </a:rPr>
              <a:t> Clarifies places of public accommodation for EO 20-04</a:t>
            </a:r>
            <a:br>
              <a:rPr lang="en-US" sz="1200" b="0" i="0" kern="1200">
                <a:solidFill>
                  <a:schemeClr val="tx1"/>
                </a:solidFill>
                <a:effectLst/>
                <a:latin typeface="NeueHaasGroteskText Std" panose="020B0504020202020204" pitchFamily="34" charset="0"/>
                <a:ea typeface="+mn-ea"/>
                <a:cs typeface="+mn-cs"/>
              </a:rPr>
            </a:br>
            <a:r>
              <a:rPr lang="en-US" sz="1200" b="1" i="0" kern="1200">
                <a:solidFill>
                  <a:schemeClr val="tx1"/>
                </a:solidFill>
                <a:effectLst/>
                <a:latin typeface="NeueHaasGroteskText Std" panose="020B0504020202020204" pitchFamily="34" charset="0"/>
                <a:ea typeface="+mn-ea"/>
                <a:cs typeface="+mn-cs"/>
              </a:rPr>
              <a:t>EO 20-09</a:t>
            </a:r>
            <a:r>
              <a:rPr lang="en-US" sz="1200" b="0" i="0" kern="1200">
                <a:solidFill>
                  <a:schemeClr val="tx1"/>
                </a:solidFill>
                <a:effectLst/>
                <a:latin typeface="NeueHaasGroteskText Std" panose="020B0504020202020204" pitchFamily="34" charset="0"/>
                <a:ea typeface="+mn-ea"/>
                <a:cs typeface="+mn-cs"/>
              </a:rPr>
              <a:t> </a:t>
            </a:r>
            <a:r>
              <a:rPr lang="en-US" sz="1200" b="1" i="0" kern="1200">
                <a:solidFill>
                  <a:schemeClr val="tx1"/>
                </a:solidFill>
                <a:effectLst/>
                <a:latin typeface="NeueHaasGroteskText Std" panose="020B0504020202020204" pitchFamily="34" charset="0"/>
                <a:ea typeface="+mn-ea"/>
                <a:cs typeface="+mn-cs"/>
              </a:rPr>
              <a:t>March 23- </a:t>
            </a:r>
            <a:r>
              <a:rPr lang="en-US" sz="1200" b="0" i="0" kern="1200">
                <a:solidFill>
                  <a:schemeClr val="tx1"/>
                </a:solidFill>
                <a:effectLst/>
                <a:latin typeface="NeueHaasGroteskText Std" panose="020B0504020202020204" pitchFamily="34" charset="0"/>
                <a:ea typeface="+mn-ea"/>
                <a:cs typeface="+mn-cs"/>
              </a:rPr>
              <a:t>Delayed non-essential or elective medical/dental surgery and procedures during COVID-19 Peacetime Emergency.</a:t>
            </a:r>
            <a:br>
              <a:rPr lang="en-US" sz="1200" b="0" i="0" kern="1200">
                <a:solidFill>
                  <a:schemeClr val="tx1"/>
                </a:solidFill>
                <a:effectLst/>
                <a:latin typeface="NeueHaasGroteskText Std" panose="020B0504020202020204" pitchFamily="34" charset="0"/>
                <a:ea typeface="+mn-ea"/>
                <a:cs typeface="+mn-cs"/>
              </a:rPr>
            </a:br>
            <a:r>
              <a:rPr lang="en-US" sz="1200" b="1" i="0" kern="1200">
                <a:solidFill>
                  <a:schemeClr val="tx1"/>
                </a:solidFill>
                <a:effectLst/>
                <a:latin typeface="NeueHaasGroteskText Std" panose="020B0504020202020204" pitchFamily="34" charset="0"/>
                <a:ea typeface="+mn-ea"/>
                <a:cs typeface="+mn-cs"/>
              </a:rPr>
              <a:t>EO 20-20 March 27-April 10 </a:t>
            </a:r>
            <a:r>
              <a:rPr lang="en-US" sz="1200" b="0" i="0" kern="1200">
                <a:solidFill>
                  <a:schemeClr val="tx1"/>
                </a:solidFill>
                <a:effectLst/>
                <a:latin typeface="NeueHaasGroteskText Std" panose="020B0504020202020204" pitchFamily="34" charset="0"/>
                <a:ea typeface="+mn-ea"/>
                <a:cs typeface="+mn-cs"/>
              </a:rPr>
              <a:t>Directed Minnesotans to stay home. Defined critical sectors exempt from this executive order.</a:t>
            </a:r>
            <a:br>
              <a:rPr lang="en-US" sz="1200" b="0" i="0" kern="1200">
                <a:solidFill>
                  <a:schemeClr val="tx1"/>
                </a:solidFill>
                <a:effectLst/>
                <a:latin typeface="NeueHaasGroteskText Std" panose="020B0504020202020204" pitchFamily="34" charset="0"/>
                <a:ea typeface="+mn-ea"/>
                <a:cs typeface="+mn-cs"/>
              </a:rPr>
            </a:br>
            <a:r>
              <a:rPr lang="en-US" sz="1200" b="1" i="0" kern="1200">
                <a:solidFill>
                  <a:schemeClr val="tx1"/>
                </a:solidFill>
                <a:effectLst/>
                <a:latin typeface="NeueHaasGroteskText Std" panose="020B0504020202020204" pitchFamily="34" charset="0"/>
                <a:ea typeface="+mn-ea"/>
                <a:cs typeface="+mn-cs"/>
              </a:rPr>
              <a:t>EO 20-51</a:t>
            </a:r>
            <a:r>
              <a:rPr lang="en-US" sz="1200" b="0" i="0" kern="1200">
                <a:solidFill>
                  <a:schemeClr val="tx1"/>
                </a:solidFill>
                <a:effectLst/>
                <a:latin typeface="NeueHaasGroteskText Std" panose="020B0504020202020204" pitchFamily="34" charset="0"/>
                <a:ea typeface="+mn-ea"/>
                <a:cs typeface="+mn-cs"/>
              </a:rPr>
              <a:t> </a:t>
            </a:r>
            <a:r>
              <a:rPr lang="en-US" sz="1200" b="1" i="0" kern="1200">
                <a:solidFill>
                  <a:schemeClr val="tx1"/>
                </a:solidFill>
                <a:effectLst/>
                <a:latin typeface="NeueHaasGroteskText Std" panose="020B0504020202020204" pitchFamily="34" charset="0"/>
                <a:ea typeface="+mn-ea"/>
                <a:cs typeface="+mn-cs"/>
              </a:rPr>
              <a:t>May 10 </a:t>
            </a:r>
            <a:r>
              <a:rPr lang="en-US" sz="1200" b="0" i="0" kern="1200">
                <a:solidFill>
                  <a:schemeClr val="tx1"/>
                </a:solidFill>
                <a:effectLst/>
                <a:latin typeface="NeueHaasGroteskText Std" panose="020B0504020202020204" pitchFamily="34" charset="0"/>
                <a:ea typeface="+mn-ea"/>
                <a:cs typeface="+mn-cs"/>
              </a:rPr>
              <a:t>Permitted some non-essential medical/dental surgery and other procedures to resume.</a:t>
            </a:r>
            <a:br>
              <a:rPr lang="en-US" sz="1200" b="0" i="0" kern="1200">
                <a:solidFill>
                  <a:schemeClr val="tx1"/>
                </a:solidFill>
                <a:effectLst/>
                <a:latin typeface="NeueHaasGroteskText Std" panose="020B0504020202020204" pitchFamily="34" charset="0"/>
                <a:ea typeface="+mn-ea"/>
                <a:cs typeface="+mn-cs"/>
              </a:rPr>
            </a:br>
            <a:r>
              <a:rPr lang="en-US" sz="1200" b="1" i="0" kern="1200">
                <a:solidFill>
                  <a:schemeClr val="tx1"/>
                </a:solidFill>
                <a:effectLst/>
                <a:latin typeface="NeueHaasGroteskText Std" panose="020B0504020202020204" pitchFamily="34" charset="0"/>
                <a:ea typeface="+mn-ea"/>
                <a:cs typeface="+mn-cs"/>
              </a:rPr>
              <a:t>EO 20-56 Phase I, May 18-June 1</a:t>
            </a:r>
            <a:r>
              <a:rPr lang="en-US" sz="1200" b="0" i="0" kern="1200">
                <a:solidFill>
                  <a:schemeClr val="tx1"/>
                </a:solidFill>
                <a:effectLst/>
                <a:latin typeface="NeueHaasGroteskText Std" panose="020B0504020202020204" pitchFamily="34" charset="0"/>
                <a:ea typeface="+mn-ea"/>
                <a:cs typeface="+mn-cs"/>
              </a:rPr>
              <a:t>: Safely re-opening Minnesota's economy. Telework if possible. Restaurants/bars: delivery, take out only. Non-critical customer-facing: may re-open but at 50% or less of normal occupant capacity (workers and customers). Some areas still closed.</a:t>
            </a:r>
            <a:br>
              <a:rPr lang="en-US" sz="1200" b="0" i="0" kern="1200">
                <a:solidFill>
                  <a:schemeClr val="tx1"/>
                </a:solidFill>
                <a:effectLst/>
                <a:latin typeface="NeueHaasGroteskText Std" panose="020B0504020202020204" pitchFamily="34" charset="0"/>
                <a:ea typeface="+mn-ea"/>
                <a:cs typeface="+mn-cs"/>
              </a:rPr>
            </a:br>
            <a:br>
              <a:rPr lang="en-US" sz="1200" b="0" i="1" kern="1200">
                <a:solidFill>
                  <a:schemeClr val="tx1"/>
                </a:solidFill>
                <a:effectLst/>
                <a:latin typeface="NeueHaasGroteskText Std" panose="020B0504020202020204" pitchFamily="34" charset="0"/>
                <a:ea typeface="+mn-ea"/>
                <a:cs typeface="+mn-cs"/>
              </a:rPr>
            </a:br>
            <a:r>
              <a:rPr lang="en-US" sz="1200" b="1" i="1" kern="1200">
                <a:solidFill>
                  <a:schemeClr val="tx1"/>
                </a:solidFill>
                <a:effectLst/>
                <a:latin typeface="NeueHaasGroteskText Std" panose="020B0504020202020204" pitchFamily="34" charset="0"/>
                <a:ea typeface="+mn-ea"/>
                <a:cs typeface="+mn-cs"/>
              </a:rPr>
              <a:t>A useful reference</a:t>
            </a:r>
            <a:r>
              <a:rPr lang="en-US" sz="1200" b="0" i="1" kern="1200">
                <a:solidFill>
                  <a:schemeClr val="tx1"/>
                </a:solidFill>
                <a:effectLst/>
                <a:latin typeface="NeueHaasGroteskText Std" panose="020B0504020202020204" pitchFamily="34" charset="0"/>
                <a:ea typeface="+mn-ea"/>
                <a:cs typeface="+mn-cs"/>
              </a:rPr>
              <a:t> is available at the Stay Safe MN website:  </a:t>
            </a:r>
            <a:r>
              <a:rPr lang="en-US" sz="1200" b="0" i="1" kern="1200">
                <a:solidFill>
                  <a:schemeClr val="tx1"/>
                </a:solidFill>
                <a:effectLst/>
                <a:latin typeface="NeueHaasGroteskText Std" panose="020B0504020202020204" pitchFamily="34" charset="0"/>
                <a:ea typeface="+mn-ea"/>
                <a:cs typeface="+mn-cs"/>
                <a:hlinkClick r:id="rId3" tooltip="link to https://staysafe.mn.gov"/>
              </a:rPr>
              <a:t>https://staysafe.mn.gov </a:t>
            </a:r>
            <a:r>
              <a:rPr lang="en-US" sz="1200" b="0" i="0" kern="1200">
                <a:solidFill>
                  <a:schemeClr val="tx1"/>
                </a:solidFill>
                <a:effectLst/>
                <a:latin typeface="NeueHaasGroteskText Std" panose="020B0504020202020204" pitchFamily="34" charset="0"/>
                <a:ea typeface="+mn-ea"/>
                <a:cs typeface="+mn-cs"/>
              </a:rPr>
              <a:t>.</a:t>
            </a:r>
            <a:r>
              <a:rPr lang="en-US" sz="1200" b="0" i="1" kern="1200">
                <a:solidFill>
                  <a:schemeClr val="tx1"/>
                </a:solidFill>
                <a:effectLst/>
                <a:latin typeface="NeueHaasGroteskText Std" panose="020B0504020202020204" pitchFamily="34" charset="0"/>
                <a:ea typeface="+mn-ea"/>
                <a:cs typeface="+mn-cs"/>
              </a:rPr>
              <a:t> Scroll down to view table, see Phase I to current phase.)</a:t>
            </a:r>
          </a:p>
          <a:p>
            <a:endParaRPr lang="en-US" sz="1200" b="0" i="1" kern="1200">
              <a:solidFill>
                <a:schemeClr val="tx1"/>
              </a:solidFill>
              <a:effectLst/>
              <a:latin typeface="NeueHaasGroteskText Std"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a:solidFill>
                  <a:schemeClr val="tx1"/>
                </a:solidFill>
                <a:effectLst/>
                <a:latin typeface="NeueHaasGroteskText Std" panose="020B0504020202020204" pitchFamily="34" charset="0"/>
                <a:ea typeface="+mn-ea"/>
                <a:cs typeface="+mn-cs"/>
              </a:rPr>
              <a:t>Optional</a:t>
            </a:r>
            <a:r>
              <a:rPr lang="en-US" sz="1200" b="1" i="0" kern="1200" baseline="0">
                <a:solidFill>
                  <a:schemeClr val="tx1"/>
                </a:solidFill>
                <a:effectLst/>
                <a:latin typeface="NeueHaasGroteskText Std" panose="020B0504020202020204" pitchFamily="34" charset="0"/>
                <a:ea typeface="+mn-ea"/>
                <a:cs typeface="+mn-cs"/>
              </a:rPr>
              <a:t> </a:t>
            </a:r>
            <a:r>
              <a:rPr lang="en-US" sz="1200" b="1" i="0" kern="1200">
                <a:solidFill>
                  <a:schemeClr val="tx1"/>
                </a:solidFill>
                <a:effectLst/>
                <a:latin typeface="NeueHaasGroteskText Std" panose="020B0504020202020204" pitchFamily="34" charset="0"/>
                <a:ea typeface="+mn-ea"/>
                <a:cs typeface="+mn-cs"/>
              </a:rPr>
              <a:t>questions at</a:t>
            </a:r>
            <a:r>
              <a:rPr lang="en-US" sz="1200" b="1" i="0" kern="1200" baseline="0">
                <a:solidFill>
                  <a:schemeClr val="tx1"/>
                </a:solidFill>
                <a:effectLst/>
                <a:latin typeface="NeueHaasGroteskText Std" panose="020B0504020202020204" pitchFamily="34" charset="0"/>
                <a:ea typeface="+mn-ea"/>
                <a:cs typeface="+mn-cs"/>
              </a:rPr>
              <a:t> the end</a:t>
            </a:r>
            <a:r>
              <a:rPr lang="en-US" sz="1200" b="1" i="0" kern="1200">
                <a:solidFill>
                  <a:schemeClr val="tx1"/>
                </a:solidFill>
                <a:effectLst/>
                <a:latin typeface="NeueHaasGroteskText Std" panose="020B0504020202020204" pitchFamily="34" charset="0"/>
                <a:ea typeface="+mn-ea"/>
                <a:cs typeface="+mn-cs"/>
              </a:rPr>
              <a:t> are not required for your grant application.</a:t>
            </a:r>
            <a:br>
              <a:rPr lang="en-US" sz="1200" b="1" i="0" kern="1200">
                <a:solidFill>
                  <a:schemeClr val="tx1"/>
                </a:solidFill>
                <a:effectLst/>
                <a:latin typeface="NeueHaasGroteskText Std" panose="020B0504020202020204" pitchFamily="34" charset="0"/>
                <a:ea typeface="+mn-ea"/>
                <a:cs typeface="+mn-cs"/>
              </a:rPr>
            </a:br>
            <a:r>
              <a:rPr lang="en-US" sz="1200" b="1" i="0" kern="1200">
                <a:solidFill>
                  <a:schemeClr val="tx1"/>
                </a:solidFill>
                <a:effectLst/>
                <a:latin typeface="NeueHaasGroteskText Std" panose="020B0504020202020204" pitchFamily="34" charset="0"/>
                <a:ea typeface="+mn-ea"/>
                <a:cs typeface="+mn-cs"/>
              </a:rPr>
              <a:t>Any information you provide on this page does not affect your eligibility or chances of receiving a grant.</a:t>
            </a:r>
            <a:br>
              <a:rPr lang="en-US" sz="1200" b="0" i="0" kern="1200">
                <a:solidFill>
                  <a:schemeClr val="tx1"/>
                </a:solidFill>
                <a:effectLst/>
                <a:latin typeface="NeueHaasGroteskText Std" panose="020B0504020202020204" pitchFamily="34" charset="0"/>
                <a:ea typeface="+mn-ea"/>
                <a:cs typeface="+mn-cs"/>
              </a:rPr>
            </a:br>
            <a:r>
              <a:rPr lang="en-US" sz="1200" b="0" i="0" kern="1200">
                <a:solidFill>
                  <a:schemeClr val="tx1"/>
                </a:solidFill>
                <a:effectLst/>
                <a:latin typeface="NeueHaasGroteskText Std" panose="020B0504020202020204" pitchFamily="34" charset="0"/>
                <a:ea typeface="+mn-ea"/>
                <a:cs typeface="+mn-cs"/>
              </a:rPr>
              <a:t>However, we would appreciate your responses so that we can measure how well we are reaching our equity goals for outreach and financial assistance.</a:t>
            </a:r>
            <a:endParaRPr lang="en-US"/>
          </a:p>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17</a:t>
            </a:fld>
            <a:endParaRPr lang="en-US"/>
          </a:p>
        </p:txBody>
      </p:sp>
    </p:spTree>
    <p:extLst>
      <p:ext uri="{BB962C8B-B14F-4D97-AF65-F5344CB8AC3E}">
        <p14:creationId xmlns:p14="http://schemas.microsoft.com/office/powerpoint/2010/main" val="1331566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a:p>
            <a:pPr marL="0" marR="0" lvl="0" indent="0" algn="l" defTabSz="914400" rtl="0" eaLnBrk="1" fontAlgn="auto" latinLnBrk="0" hangingPunct="1">
              <a:lnSpc>
                <a:spcPct val="100000"/>
              </a:lnSpc>
              <a:spcBef>
                <a:spcPts val="0"/>
              </a:spcBef>
              <a:spcAft>
                <a:spcPts val="0"/>
              </a:spcAft>
              <a:buClrTx/>
              <a:buSzTx/>
              <a:buFontTx/>
              <a:buNone/>
              <a:tabLst/>
              <a:defRPr/>
            </a:pPr>
            <a:r>
              <a:rPr lang="en-US"/>
              <a:t>Questions: FAQs page will be updated at least once a day until applications close</a:t>
            </a:r>
          </a:p>
          <a:p>
            <a:endParaRPr lang="en-US" b="0"/>
          </a:p>
        </p:txBody>
      </p:sp>
      <p:sp>
        <p:nvSpPr>
          <p:cNvPr id="5" name="Slide Number Placeholder 4"/>
          <p:cNvSpPr>
            <a:spLocks noGrp="1"/>
          </p:cNvSpPr>
          <p:nvPr>
            <p:ph type="sldNum" sz="quarter" idx="10"/>
          </p:nvPr>
        </p:nvSpPr>
        <p:spPr/>
        <p:txBody>
          <a:bodyPr/>
          <a:lstStyle/>
          <a:p>
            <a:fld id="{F9F08466-AEA7-4FC0-9459-6A32F61DA297}" type="slidenum">
              <a:rPr lang="en-US" smtClean="0"/>
              <a:pPr/>
              <a:t>28</a:t>
            </a:fld>
            <a:endParaRPr lang="en-US"/>
          </a:p>
        </p:txBody>
      </p:sp>
    </p:spTree>
    <p:extLst>
      <p:ext uri="{BB962C8B-B14F-4D97-AF65-F5344CB8AC3E}">
        <p14:creationId xmlns:p14="http://schemas.microsoft.com/office/powerpoint/2010/main" val="691895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a:p>
        </p:txBody>
      </p:sp>
    </p:spTree>
    <p:extLst>
      <p:ext uri="{BB962C8B-B14F-4D97-AF65-F5344CB8AC3E}">
        <p14:creationId xmlns:p14="http://schemas.microsoft.com/office/powerpoint/2010/main" val="3161175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a:solidFill>
                <a:schemeClr val="tx1"/>
              </a:solidFill>
              <a:effectLst/>
              <a:latin typeface="NeueHaasGroteskText Std" panose="020B0504020202020204" pitchFamily="34" charset="0"/>
              <a:ea typeface="+mn-ea"/>
              <a:cs typeface="+mn-cs"/>
            </a:endParaRPr>
          </a:p>
          <a:p>
            <a:r>
              <a:rPr lang="en-US"/>
              <a:t>Awards will be disbursed and administered by qualified local and regionally based nonprofit organizations. Grant funds received by individual businesses shall be used for working capital to support payroll expenses, rent, mortgage payments, utility bills, and other similar business expenses that occur or have occurred since March 1, 2020, in the regular course of business. These are grants and no repayment will be required.</a:t>
            </a:r>
            <a:endParaRPr lang="en-US" sz="1200" b="0" i="0" kern="1200">
              <a:solidFill>
                <a:schemeClr val="tx1"/>
              </a:solidFill>
              <a:effectLst/>
              <a:latin typeface="NeueHaasGroteskText Std" panose="020B0504020202020204" pitchFamily="34" charset="0"/>
              <a:ea typeface="+mn-ea"/>
              <a:cs typeface="+mn-cs"/>
            </a:endParaRPr>
          </a:p>
          <a:p>
            <a:endParaRPr lang="en-US" sz="1200" b="0" i="0" kern="1200">
              <a:solidFill>
                <a:schemeClr val="tx1"/>
              </a:solidFill>
              <a:effectLst/>
              <a:latin typeface="NeueHaasGroteskText Std" panose="020B0504020202020204" pitchFamily="34" charset="0"/>
              <a:ea typeface="+mn-ea"/>
              <a:cs typeface="+mn-cs"/>
            </a:endParaRPr>
          </a:p>
          <a:p>
            <a:r>
              <a:rPr lang="en-US" sz="1200" b="0" i="0" kern="1200">
                <a:solidFill>
                  <a:schemeClr val="tx1"/>
                </a:solidFill>
                <a:effectLst/>
                <a:latin typeface="NeueHaasGroteskText Std" panose="020B0504020202020204" pitchFamily="34" charset="0"/>
                <a:ea typeface="+mn-ea"/>
                <a:cs typeface="+mn-cs"/>
              </a:rPr>
              <a:t>Awards will be allocated between the 7-county metropolitan area and Greater Minnesota with 50% to the metro and 50% to Greater MN. Businesses receiving these grants will be chosen using</a:t>
            </a:r>
            <a:r>
              <a:rPr lang="en-US" sz="1200" b="0" i="0" kern="1200" baseline="0">
                <a:solidFill>
                  <a:schemeClr val="tx1"/>
                </a:solidFill>
                <a:effectLst/>
                <a:latin typeface="NeueHaasGroteskText Std" panose="020B0504020202020204" pitchFamily="34" charset="0"/>
                <a:ea typeface="+mn-ea"/>
                <a:cs typeface="+mn-cs"/>
              </a:rPr>
              <a:t> a</a:t>
            </a:r>
            <a:r>
              <a:rPr lang="en-US" sz="1200" b="0" i="0" kern="1200">
                <a:solidFill>
                  <a:schemeClr val="tx1"/>
                </a:solidFill>
                <a:effectLst/>
                <a:latin typeface="NeueHaasGroteskText Std" panose="020B0504020202020204" pitchFamily="34" charset="0"/>
                <a:ea typeface="+mn-ea"/>
                <a:cs typeface="+mn-cs"/>
              </a:rPr>
              <a:t> random selection process</a:t>
            </a:r>
            <a:r>
              <a:rPr lang="en-US" sz="1200" b="0" i="0" kern="1200" baseline="0">
                <a:solidFill>
                  <a:schemeClr val="tx1"/>
                </a:solidFill>
                <a:effectLst/>
                <a:latin typeface="NeueHaasGroteskText Std" panose="020B0504020202020204" pitchFamily="34" charset="0"/>
                <a:ea typeface="+mn-ea"/>
                <a:cs typeface="+mn-cs"/>
              </a:rPr>
              <a:t> (do not use the word lottery-means different things in some communities)</a:t>
            </a:r>
            <a:r>
              <a:rPr lang="en-US" sz="1200" b="0" i="0" kern="1200">
                <a:solidFill>
                  <a:schemeClr val="tx1"/>
                </a:solidFill>
                <a:effectLst/>
                <a:latin typeface="NeueHaasGroteskText Std" panose="020B0504020202020204" pitchFamily="34" charset="0"/>
                <a:ea typeface="+mn-ea"/>
                <a:cs typeface="+mn-cs"/>
              </a:rPr>
              <a:t>.  11 Non-profit agencies will administer the grant awards in the Metro area with the 6  Initiative Fdtns administering them in Greater MN.   </a:t>
            </a:r>
            <a:endParaRPr lang="en-US"/>
          </a:p>
          <a:p>
            <a:r>
              <a:rPr lang="en-US"/>
              <a:t> </a:t>
            </a:r>
          </a:p>
          <a:p>
            <a:r>
              <a:rPr lang="en-US" sz="1200" b="0" i="0" kern="1200">
                <a:solidFill>
                  <a:schemeClr val="tx1"/>
                </a:solidFill>
                <a:effectLst/>
                <a:latin typeface="NeueHaasGroteskText Std" panose="020B0504020202020204" pitchFamily="34" charset="0"/>
                <a:ea typeface="+mn-ea"/>
                <a:cs typeface="+mn-cs"/>
              </a:rPr>
              <a:t>This is a grant program</a:t>
            </a:r>
            <a:r>
              <a:rPr lang="en-US" sz="1200" b="0" i="0" kern="1200" baseline="0">
                <a:solidFill>
                  <a:schemeClr val="tx1"/>
                </a:solidFill>
                <a:effectLst/>
                <a:latin typeface="NeueHaasGroteskText Std" panose="020B0504020202020204" pitchFamily="34" charset="0"/>
                <a:ea typeface="+mn-ea"/>
                <a:cs typeface="+mn-cs"/>
              </a:rPr>
              <a:t> and therefore no repayment is required. </a:t>
            </a:r>
            <a:r>
              <a:rPr lang="en-US" sz="1200" b="0" i="0" kern="1200">
                <a:solidFill>
                  <a:schemeClr val="tx1"/>
                </a:solidFill>
                <a:effectLst/>
                <a:latin typeface="NeueHaasGroteskText Std" panose="020B0504020202020204" pitchFamily="34" charset="0"/>
                <a:ea typeface="+mn-ea"/>
                <a:cs typeface="+mn-cs"/>
              </a:rPr>
              <a:t>However, the state reserves the right to audit the use of funds and may conduct an audit check on a random selection of grant recipients. Grant recipients who are found to have violated the terms of the application process or grant agreement may be required to refund the state.</a:t>
            </a:r>
          </a:p>
          <a:p>
            <a:endParaRPr lang="en-US" sz="1200" b="0" i="0" kern="1200">
              <a:solidFill>
                <a:schemeClr val="tx1"/>
              </a:solidFill>
              <a:effectLst/>
              <a:latin typeface="NeueHaasGroteskText Std" panose="020B0504020202020204" pitchFamily="34" charset="0"/>
              <a:ea typeface="+mn-ea"/>
              <a:cs typeface="+mn-cs"/>
            </a:endParaRPr>
          </a:p>
          <a:p>
            <a:r>
              <a:rPr lang="en-US" sz="1200" b="1" i="0" kern="1200">
                <a:solidFill>
                  <a:srgbClr val="FF0000"/>
                </a:solidFill>
                <a:effectLst/>
                <a:latin typeface="NeueHaasGroteskText Std" panose="020B0504020202020204" pitchFamily="34" charset="0"/>
                <a:ea typeface="+mn-ea"/>
                <a:cs typeface="+mn-cs"/>
              </a:rPr>
              <a:t> </a:t>
            </a:r>
            <a:r>
              <a:rPr lang="en-US" sz="1200" b="0" i="0" kern="1200">
                <a:solidFill>
                  <a:schemeClr val="tx1"/>
                </a:solidFill>
                <a:effectLst/>
                <a:latin typeface="NeueHaasGroteskText Std" panose="020B0504020202020204" pitchFamily="34" charset="0"/>
                <a:ea typeface="+mn-ea"/>
                <a:cs typeface="+mn-cs"/>
              </a:rPr>
              <a:t>If you are selected, a grant administrator will confirm your </a:t>
            </a:r>
            <a:r>
              <a:rPr lang="en-US" sz="1200" b="0" i="0" kern="1200" err="1">
                <a:solidFill>
                  <a:schemeClr val="tx1"/>
                </a:solidFill>
                <a:effectLst/>
                <a:latin typeface="NeueHaasGroteskText Std" panose="020B0504020202020204" pitchFamily="34" charset="0"/>
                <a:ea typeface="+mn-ea"/>
                <a:cs typeface="+mn-cs"/>
              </a:rPr>
              <a:t>eligiblilty</a:t>
            </a:r>
            <a:r>
              <a:rPr lang="en-US" sz="1200" b="0" i="0" kern="1200">
                <a:solidFill>
                  <a:schemeClr val="tx1"/>
                </a:solidFill>
                <a:effectLst/>
                <a:latin typeface="NeueHaasGroteskText Std" panose="020B0504020202020204" pitchFamily="34" charset="0"/>
                <a:ea typeface="+mn-ea"/>
                <a:cs typeface="+mn-cs"/>
              </a:rPr>
              <a:t> and you will have to sign a document certifying you are eligible to receive this grant and that the grant will be used for eligible uses only.</a:t>
            </a:r>
          </a:p>
          <a:p>
            <a:endParaRPr lang="en-US" sz="1200" b="0" i="0" kern="1200">
              <a:solidFill>
                <a:schemeClr val="tx1"/>
              </a:solidFill>
              <a:effectLst/>
              <a:latin typeface="NeueHaasGroteskText Std" panose="020B0504020202020204" pitchFamily="34" charset="0"/>
              <a:ea typeface="+mn-ea"/>
              <a:cs typeface="+mn-cs"/>
            </a:endParaRP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endParaRPr lang="en-US"/>
          </a:p>
          <a:p>
            <a:endParaRPr lang="en-US"/>
          </a:p>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3</a:t>
            </a:fld>
            <a:endParaRPr lang="en-US"/>
          </a:p>
        </p:txBody>
      </p:sp>
    </p:spTree>
    <p:extLst>
      <p:ext uri="{BB962C8B-B14F-4D97-AF65-F5344CB8AC3E}">
        <p14:creationId xmlns:p14="http://schemas.microsoft.com/office/powerpoint/2010/main" val="2976816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a:p>
        </p:txBody>
      </p:sp>
    </p:spTree>
    <p:extLst>
      <p:ext uri="{BB962C8B-B14F-4D97-AF65-F5344CB8AC3E}">
        <p14:creationId xmlns:p14="http://schemas.microsoft.com/office/powerpoint/2010/main" val="266158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9</a:t>
            </a:fld>
            <a:endParaRPr lang="en-US"/>
          </a:p>
        </p:txBody>
      </p:sp>
    </p:spTree>
    <p:extLst>
      <p:ext uri="{BB962C8B-B14F-4D97-AF65-F5344CB8AC3E}">
        <p14:creationId xmlns:p14="http://schemas.microsoft.com/office/powerpoint/2010/main" val="278507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spcAft>
                <a:spcPts val="0"/>
              </a:spcAft>
            </a:pPr>
            <a:r>
              <a:rPr lang="en-US"/>
              <a:t>On the list of additional ineligible businesses: </a:t>
            </a:r>
          </a:p>
          <a:p>
            <a:pPr>
              <a:spcBef>
                <a:spcPts val="0"/>
              </a:spcBef>
              <a:spcAft>
                <a:spcPts val="0"/>
              </a:spcAft>
              <a:buFontTx/>
              <a:buChar char="-"/>
            </a:pPr>
            <a:r>
              <a:rPr lang="en-US"/>
              <a:t>A business manufacturing, distributing, selling or conducting related activities of sexually explicit materials.</a:t>
            </a:r>
            <a:br>
              <a:rPr lang="en-US"/>
            </a:br>
            <a:r>
              <a:rPr lang="en-US"/>
              <a:t>- A business deriving income from passive investments without operational ties to operating businesses.</a:t>
            </a:r>
            <a:br>
              <a:rPr lang="en-US"/>
            </a:br>
            <a:r>
              <a:rPr lang="en-US"/>
              <a:t>- A business primarily focusing on speculative activities based on fluctuations in price rather than the normal course of trade.</a:t>
            </a:r>
            <a:br>
              <a:rPr lang="en-US"/>
            </a:br>
            <a:r>
              <a:rPr lang="en-US"/>
              <a:t>- A business earning more than half of its annual net revenue from lending.</a:t>
            </a:r>
            <a:br>
              <a:rPr lang="en-US"/>
            </a:br>
            <a:r>
              <a:rPr lang="en-US"/>
              <a:t>- A business engaging in pyramid sales, where a participant's primary incentive is based on the sales of an ever-increasing number of participants.</a:t>
            </a:r>
            <a:br>
              <a:rPr lang="en-US"/>
            </a:br>
            <a:r>
              <a:rPr lang="en-US"/>
              <a:t>- A business engaging in activities prohibited by federal law or applicable law in the local jurisdiction of the business.</a:t>
            </a:r>
            <a:br>
              <a:rPr lang="en-US"/>
            </a:br>
            <a:r>
              <a:rPr lang="en-US"/>
              <a:t>- A business engaging in gambling enterprises, unless the business earns less than 50% of its annual net revenue from lottery sales.</a:t>
            </a:r>
          </a:p>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11</a:t>
            </a:fld>
            <a:endParaRPr lang="en-US"/>
          </a:p>
        </p:txBody>
      </p:sp>
    </p:spTree>
    <p:extLst>
      <p:ext uri="{BB962C8B-B14F-4D97-AF65-F5344CB8AC3E}">
        <p14:creationId xmlns:p14="http://schemas.microsoft.com/office/powerpoint/2010/main" val="805215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12</a:t>
            </a:fld>
            <a:endParaRPr lang="en-US"/>
          </a:p>
        </p:txBody>
      </p:sp>
    </p:spTree>
    <p:extLst>
      <p:ext uri="{BB962C8B-B14F-4D97-AF65-F5344CB8AC3E}">
        <p14:creationId xmlns:p14="http://schemas.microsoft.com/office/powerpoint/2010/main" val="307754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a:solidFill>
                  <a:schemeClr val="tx1"/>
                </a:solidFill>
                <a:effectLst/>
                <a:latin typeface="NeueHaasGroteskText Std" panose="020B0504020202020204" pitchFamily="34" charset="0"/>
                <a:ea typeface="+mn-ea"/>
                <a:cs typeface="+mn-cs"/>
              </a:rPr>
              <a:t>Priority considerations:</a:t>
            </a:r>
            <a:br>
              <a:rPr lang="en-US" sz="1200" b="1" i="0" kern="1200">
                <a:solidFill>
                  <a:schemeClr val="tx1"/>
                </a:solidFill>
                <a:effectLst/>
                <a:latin typeface="NeueHaasGroteskText Std" panose="020B0504020202020204" pitchFamily="34" charset="0"/>
                <a:ea typeface="+mn-ea"/>
                <a:cs typeface="+mn-cs"/>
              </a:rPr>
            </a:br>
            <a:r>
              <a:rPr lang="en-US" sz="1200" b="0" i="0" kern="1200">
                <a:solidFill>
                  <a:schemeClr val="tx1"/>
                </a:solidFill>
                <a:effectLst/>
                <a:latin typeface="NeueHaasGroteskText Std" panose="020B0504020202020204" pitchFamily="34" charset="0"/>
                <a:ea typeface="+mn-ea"/>
                <a:cs typeface="+mn-cs"/>
              </a:rPr>
              <a:t>Businesses that are majority-owned by military veterans, women, and ethnic or racial minorities; that employ 6 people or fewer; and that were significantly impacted by Executive Order 20-56 (i.e. with their operations restricted to 50% or less of normal capacity) will receive some priority in the selection process. </a:t>
            </a:r>
            <a:r>
              <a:rPr lang="en-US">
                <a:latin typeface="Calibri" panose="020F0502020204030204" pitchFamily="34" charset="0"/>
                <a:ea typeface="Calibri" panose="020F0502020204030204" pitchFamily="34" charset="0"/>
                <a:cs typeface="Times New Roman" panose="02020603050405020304" pitchFamily="18" charset="0"/>
              </a:rPr>
              <a:t>In making awards there are minimum set asides for various targeted groups and categories of businesses.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Awards will be selected through a randomized selection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If a business qualifies into more than one of the targeted groups, they can potentially be entered into more than one drawing -  unless they are selected in one of the rounds.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One grant per business even if they qualify in additional categories.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More details coming on </a:t>
            </a:r>
            <a:r>
              <a:rPr lang="en-US">
                <a:latin typeface="Calibri" panose="020F0502020204030204" pitchFamily="34" charset="0"/>
                <a:ea typeface="Calibri" panose="020F0502020204030204" pitchFamily="34" charset="0"/>
                <a:cs typeface="Times New Roman" panose="02020603050405020304" pitchFamily="18" charset="0"/>
              </a:rPr>
              <a:t>$300,000 for operators of indoor retail and food markets with an ethnic cultural emphasis. It will be a separate application</a:t>
            </a:r>
            <a:r>
              <a:rPr lang="en-US" baseline="0">
                <a:latin typeface="Calibri" panose="020F0502020204030204" pitchFamily="34" charset="0"/>
                <a:ea typeface="Calibri" panose="020F0502020204030204" pitchFamily="34" charset="0"/>
                <a:cs typeface="Times New Roman" panose="02020603050405020304" pitchFamily="18" charset="0"/>
              </a:rPr>
              <a:t> process that the operators will apply to (not the tenants). </a:t>
            </a: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13</a:t>
            </a:fld>
            <a:endParaRPr lang="en-US"/>
          </a:p>
        </p:txBody>
      </p:sp>
    </p:spTree>
    <p:extLst>
      <p:ext uri="{BB962C8B-B14F-4D97-AF65-F5344CB8AC3E}">
        <p14:creationId xmlns:p14="http://schemas.microsoft.com/office/powerpoint/2010/main" val="3702320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sz="1200" b="0" i="0" kern="1200">
                <a:solidFill>
                  <a:schemeClr val="tx1"/>
                </a:solidFill>
                <a:effectLst/>
                <a:latin typeface="NeueHaasGroteskText Std" panose="020B0504020202020204" pitchFamily="34" charset="0"/>
                <a:ea typeface="+mn-ea"/>
                <a:cs typeface="+mn-cs"/>
              </a:rPr>
              <a:t>Grant funds shall be used for working capital to support payroll expenses, rent, mortgage payments, utility bills, and other similar expenses that occur or have occurred since March 1, 2020, in the regular course of business. All uses must be exclusively for Minnesota operations.</a:t>
            </a:r>
          </a:p>
          <a:p>
            <a:endParaRPr lang="en-US" sz="1200" b="0" i="0" kern="1200">
              <a:solidFill>
                <a:schemeClr val="tx1"/>
              </a:solidFill>
              <a:effectLst/>
              <a:latin typeface="NeueHaasGroteskText Std" panose="020B0504020202020204" pitchFamily="34" charset="0"/>
              <a:ea typeface="+mn-ea"/>
              <a:cs typeface="+mn-cs"/>
            </a:endParaRPr>
          </a:p>
          <a:p>
            <a:r>
              <a:rPr lang="en-US" sz="1200" b="0" i="0" kern="1200">
                <a:solidFill>
                  <a:schemeClr val="tx1"/>
                </a:solidFill>
                <a:effectLst/>
                <a:latin typeface="NeueHaasGroteskText Std" panose="020B0504020202020204" pitchFamily="34" charset="0"/>
                <a:ea typeface="+mn-ea"/>
                <a:cs typeface="+mn-cs"/>
              </a:rPr>
              <a:t>Payroll includes the owners own salary.</a:t>
            </a:r>
          </a:p>
          <a:p>
            <a:endParaRPr lang="en-US" sz="1200" b="0" i="0" kern="1200">
              <a:solidFill>
                <a:schemeClr val="tx1"/>
              </a:solidFill>
              <a:effectLst/>
              <a:latin typeface="NeueHaasGroteskText Std" panose="020B0504020202020204" pitchFamily="34" charset="0"/>
              <a:ea typeface="+mn-ea"/>
              <a:cs typeface="+mn-cs"/>
            </a:endParaRPr>
          </a:p>
          <a:p>
            <a:r>
              <a:rPr lang="en-US" b="1"/>
              <a:t>Grant funds cannot be used for: </a:t>
            </a:r>
          </a:p>
          <a:p>
            <a:r>
              <a:rPr lang="en-US"/>
              <a:t>Taxes</a:t>
            </a:r>
          </a:p>
          <a:p>
            <a:r>
              <a:rPr lang="en-US"/>
              <a:t>Business acquisition and/or the purchase of land or building</a:t>
            </a:r>
          </a:p>
          <a:p>
            <a:r>
              <a:rPr lang="en-US"/>
              <a:t>Operation expenses outside of MN</a:t>
            </a:r>
          </a:p>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14</a:t>
            </a:fld>
            <a:endParaRPr lang="en-US"/>
          </a:p>
        </p:txBody>
      </p:sp>
    </p:spTree>
    <p:extLst>
      <p:ext uri="{BB962C8B-B14F-4D97-AF65-F5344CB8AC3E}">
        <p14:creationId xmlns:p14="http://schemas.microsoft.com/office/powerpoint/2010/main" val="95001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18" name="Date Placeholder 17"/>
          <p:cNvSpPr>
            <a:spLocks noGrp="1"/>
          </p:cNvSpPr>
          <p:nvPr>
            <p:ph type="dt" sz="half" idx="15"/>
          </p:nvPr>
        </p:nvSpPr>
        <p:spPr/>
        <p:txBody>
          <a:body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97623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249488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0" y="6356350"/>
            <a:ext cx="1358590" cy="365125"/>
          </a:xfrm>
        </p:spPr>
        <p:txBody>
          <a:body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endParaRPr lang="en-US"/>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18" name="Date Placeholder 17"/>
          <p:cNvSpPr>
            <a:spLocks noGrp="1"/>
          </p:cNvSpPr>
          <p:nvPr>
            <p:ph type="dt" sz="half" idx="15"/>
          </p:nvPr>
        </p:nvSpPr>
        <p:spPr/>
        <p:txBody>
          <a:body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pic>
        <p:nvPicPr>
          <p:cNvPr id="11" name="Picture Placeholder 4" descr="Minnesota logo"/>
          <p:cNvPicPr>
            <a:picLocks noChangeAspect="1"/>
          </p:cNvPicPr>
          <p:nvPr userDrawn="1"/>
        </p:nvPicPr>
        <p:blipFill>
          <a:blip r:embed="rId2">
            <a:extLst>
              <a:ext uri="{28A0092B-C50C-407E-A947-70E740481C1C}">
                <a14:useLocalDpi xmlns:a14="http://schemas.microsoft.com/office/drawing/2010/main" val="0"/>
              </a:ext>
            </a:extLst>
          </a:blip>
          <a:srcRect t="7200" b="7200"/>
          <a:stretch>
            <a:fillRect/>
          </a:stretch>
        </p:blipFill>
        <p:spPr>
          <a:xfrm>
            <a:off x="3036685" y="1315550"/>
            <a:ext cx="6118629" cy="1696642"/>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0451126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a:t>Click to edit title</a:t>
            </a:r>
          </a:p>
        </p:txBody>
      </p:sp>
      <p:sp>
        <p:nvSpPr>
          <p:cNvPr id="5"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297887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6342373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Code Demo (Click to Edit)</a:t>
            </a:r>
          </a:p>
        </p:txBody>
      </p:sp>
      <p:sp>
        <p:nvSpPr>
          <p:cNvPr id="10" name="Table Placeholder 8"/>
          <p:cNvSpPr>
            <a:spLocks noGrp="1"/>
          </p:cNvSpPr>
          <p:nvPr>
            <p:ph type="tbl" sz="quarter" idx="13"/>
          </p:nvPr>
        </p:nvSpPr>
        <p:spPr>
          <a:xfrm>
            <a:off x="2032000" y="2233262"/>
            <a:ext cx="8128000" cy="2966751"/>
          </a:xfrm>
        </p:spPr>
        <p:txBody>
          <a:bodyPr/>
          <a:lstStyle/>
          <a:p>
            <a:endParaRPr lang="en-US"/>
          </a:p>
        </p:txBody>
      </p:sp>
      <p:sp>
        <p:nvSpPr>
          <p:cNvPr id="8" name="Date Placeholder 4"/>
          <p:cNvSpPr>
            <a:spLocks noGrp="1"/>
          </p:cNvSpPr>
          <p:nvPr>
            <p:ph type="dt" sz="half" idx="11"/>
          </p:nvPr>
        </p:nvSpPr>
        <p:spPr>
          <a:xfrm>
            <a:off x="838200" y="6356350"/>
            <a:ext cx="1358590" cy="365125"/>
          </a:xfrm>
        </p:spPr>
        <p:txBody>
          <a:body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a:t>mn.gov/deed</a:t>
            </a:r>
          </a:p>
        </p:txBody>
      </p:sp>
      <p:sp>
        <p:nvSpPr>
          <p:cNvPr id="6" name="Picture Placeholder 5"/>
          <p:cNvSpPr>
            <a:spLocks noGrp="1"/>
          </p:cNvSpPr>
          <p:nvPr>
            <p:ph type="pic" sz="quarter" idx="17"/>
          </p:nvPr>
        </p:nvSpPr>
        <p:spPr>
          <a:xfrm>
            <a:off x="0" y="0"/>
            <a:ext cx="12192000" cy="3380732"/>
          </a:xfrm>
        </p:spPr>
        <p:txBody>
          <a:bodyPr/>
          <a:lstStyle/>
          <a:p>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3724" y="6043208"/>
            <a:ext cx="5266955" cy="460249"/>
          </a:xfrm>
          <a:prstGeom prst="rect">
            <a:avLst/>
          </a:prstGeom>
        </p:spPr>
      </p:pic>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endParaRPr lang="en-US"/>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a:t>Click icon to insert screenshot</a:t>
            </a:r>
          </a:p>
        </p:txBody>
      </p:sp>
      <p:sp>
        <p:nvSpPr>
          <p:cNvPr id="6" name="Date Placeholder 3"/>
          <p:cNvSpPr>
            <a:spLocks noGrp="1"/>
          </p:cNvSpPr>
          <p:nvPr>
            <p:ph type="dt" sz="half" idx="11"/>
          </p:nvPr>
        </p:nvSpPr>
        <p:spPr>
          <a:xfrm>
            <a:off x="838200" y="6356350"/>
            <a:ext cx="1358590" cy="365125"/>
          </a:xfrm>
        </p:spPr>
        <p:txBody>
          <a:body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a:t>Click icon to insert screenshot</a:t>
            </a:r>
          </a:p>
        </p:txBody>
      </p:sp>
      <p:sp>
        <p:nvSpPr>
          <p:cNvPr id="9" name="Date Placeholder 3"/>
          <p:cNvSpPr>
            <a:spLocks noGrp="1"/>
          </p:cNvSpPr>
          <p:nvPr>
            <p:ph type="dt" sz="half" idx="12"/>
          </p:nvPr>
        </p:nvSpPr>
        <p:spPr>
          <a:xfrm>
            <a:off x="838200" y="6356350"/>
            <a:ext cx="1358590" cy="365125"/>
          </a:xfrm>
        </p:spPr>
        <p:txBody>
          <a:bodyPr/>
          <a:lstStyle/>
          <a:p>
            <a:endParaRPr lang="en-US"/>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942905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a:t>Click icon to insert screenshot</a:t>
            </a:r>
          </a:p>
        </p:txBody>
      </p:sp>
      <p:sp>
        <p:nvSpPr>
          <p:cNvPr id="6" name="Date Placeholder 3"/>
          <p:cNvSpPr>
            <a:spLocks noGrp="1"/>
          </p:cNvSpPr>
          <p:nvPr>
            <p:ph type="dt" sz="half" idx="11"/>
          </p:nvPr>
        </p:nvSpPr>
        <p:spPr>
          <a:xfrm>
            <a:off x="838200" y="6356350"/>
            <a:ext cx="1358590" cy="365125"/>
          </a:xfrm>
        </p:spPr>
        <p:txBody>
          <a:body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Agenda</a:t>
            </a:r>
          </a:p>
        </p:txBody>
      </p:sp>
      <p:sp>
        <p:nvSpPr>
          <p:cNvPr id="12" name="Table Placeholder 9"/>
          <p:cNvSpPr>
            <a:spLocks noGrp="1"/>
          </p:cNvSpPr>
          <p:nvPr>
            <p:ph type="tbl" sz="quarter" idx="13"/>
          </p:nvPr>
        </p:nvSpPr>
        <p:spPr>
          <a:xfrm>
            <a:off x="838200" y="1335088"/>
            <a:ext cx="10515600" cy="4841875"/>
          </a:xfrm>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40922583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a:t>Third Point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9110042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a:t>Quote or </a:t>
            </a:r>
            <a:br>
              <a:rPr lang="en-US"/>
            </a:br>
            <a:r>
              <a:rPr lang="en-US"/>
              <a:t>Statement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067717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p>
            <a:endParaRPr lang="en-US"/>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a:t>mn.gov/deed</a:t>
            </a:r>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9472605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4764473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6346" y="588185"/>
            <a:ext cx="5266955" cy="460249"/>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p:txBody>
          <a:bodyPr/>
          <a:lstStyle>
            <a:lvl1pPr>
              <a:defRPr>
                <a:solidFill>
                  <a:schemeClr val="tx2"/>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a:solidFill>
                  <a:schemeClr val="tx2"/>
                </a:solidFill>
              </a:rPr>
              <a:t>mn.gov/deed</a:t>
            </a:r>
          </a:p>
        </p:txBody>
      </p:sp>
      <p:sp>
        <p:nvSpPr>
          <p:cNvPr id="4" name="Slide Number Placeholder 3"/>
          <p:cNvSpPr>
            <a:spLocks noGrp="1"/>
          </p:cNvSpPr>
          <p:nvPr>
            <p:ph type="sldNum" sz="quarter" idx="11"/>
          </p:nvPr>
        </p:nvSpPr>
        <p:spPr/>
        <p:txBody>
          <a:bodyPr/>
          <a:lstStyle>
            <a:lvl1pPr>
              <a:defRPr>
                <a:solidFill>
                  <a:schemeClr val="tx1"/>
                </a:solidFill>
              </a:defRPr>
            </a:lvl1pPr>
          </a:lstStyle>
          <a:p>
            <a:fld id="{48F63A3B-78C7-47BE-AE5E-E10140E04643}" type="slidenum">
              <a:rPr lang="en-US" smtClean="0"/>
              <a:pPr/>
              <a:t>‹#›</a:t>
            </a:fld>
            <a:endParaRPr lang="en-US"/>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6346" y="588185"/>
            <a:ext cx="5266955" cy="460249"/>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err="1"/>
              <a:t>Firstname</a:t>
            </a:r>
            <a:r>
              <a:rPr lang="en-US" sz="1800"/>
              <a:t> </a:t>
            </a:r>
            <a:r>
              <a:rPr lang="en-US" sz="1800" err="1"/>
              <a:t>Lastname</a:t>
            </a:r>
            <a:r>
              <a:rPr lang="en-US" sz="180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a:t>Click Icon to add picture</a:t>
            </a:r>
          </a:p>
        </p:txBody>
      </p:sp>
      <p:sp>
        <p:nvSpPr>
          <p:cNvPr id="18" name="Date Placeholder 17"/>
          <p:cNvSpPr>
            <a:spLocks noGrp="1"/>
          </p:cNvSpPr>
          <p:nvPr>
            <p:ph type="dt" sz="half" idx="15"/>
          </p:nvPr>
        </p:nvSpPr>
        <p:spPr/>
        <p:txBody>
          <a:body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6346" y="614458"/>
            <a:ext cx="5266955" cy="460249"/>
          </a:xfrm>
          <a:prstGeom prst="rect">
            <a:avLst/>
          </a:prstGeom>
        </p:spPr>
      </p:pic>
    </p:spTree>
    <p:extLst>
      <p:ext uri="{BB962C8B-B14F-4D97-AF65-F5344CB8AC3E}">
        <p14:creationId xmlns:p14="http://schemas.microsoft.com/office/powerpoint/2010/main" val="208225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mn.gov/deed/mscrg"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49.xml"/><Relationship Id="rId5" Type="http://schemas.openxmlformats.org/officeDocument/2006/relationships/hyperlink" Target="mailto:MSCRG.DEED@state.mn.us" TargetMode="External"/><Relationship Id="rId4" Type="http://schemas.openxmlformats.org/officeDocument/2006/relationships/hyperlink" Target="https://mn.gov/deed/msc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39107"/>
            <a:ext cx="12192000" cy="3950817"/>
          </a:xfrm>
        </p:spPr>
        <p:txBody>
          <a:bodyPr/>
          <a:lstStyle/>
          <a:p>
            <a:r>
              <a:rPr lang="en-US" sz="4400"/>
              <a:t>Main Street COVID Relief Grant Program</a:t>
            </a:r>
            <a:br>
              <a:rPr lang="en-US" sz="4400"/>
            </a:br>
            <a:endParaRPr lang="en-US" sz="3200"/>
          </a:p>
        </p:txBody>
      </p:sp>
      <p:sp>
        <p:nvSpPr>
          <p:cNvPr id="3" name="Text Placeholder 2"/>
          <p:cNvSpPr>
            <a:spLocks noGrp="1"/>
          </p:cNvSpPr>
          <p:nvPr>
            <p:ph type="body" sz="quarter" idx="14"/>
          </p:nvPr>
        </p:nvSpPr>
        <p:spPr>
          <a:xfrm>
            <a:off x="2369820" y="5024953"/>
            <a:ext cx="7452360" cy="851596"/>
          </a:xfrm>
        </p:spPr>
        <p:txBody>
          <a:bodyPr>
            <a:normAutofit/>
          </a:bodyPr>
          <a:lstStyle/>
          <a:p>
            <a:pPr>
              <a:spcBef>
                <a:spcPts val="0"/>
              </a:spcBef>
              <a:spcAft>
                <a:spcPts val="600"/>
              </a:spcAft>
            </a:pPr>
            <a:r>
              <a:rPr lang="en-US" sz="2400"/>
              <a:t>MSCRG.DEED@state.mn.us</a:t>
            </a:r>
          </a:p>
        </p:txBody>
      </p:sp>
      <p:cxnSp>
        <p:nvCxnSpPr>
          <p:cNvPr id="6" name="Straight Connector 5"/>
          <p:cNvCxnSpPr/>
          <p:nvPr/>
        </p:nvCxnSpPr>
        <p:spPr>
          <a:xfrm>
            <a:off x="0" y="0"/>
            <a:ext cx="12192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3950638"/>
            <a:ext cx="12192000" cy="707886"/>
          </a:xfrm>
          <a:prstGeom prst="rect">
            <a:avLst/>
          </a:prstGeom>
          <a:solidFill>
            <a:schemeClr val="tx1">
              <a:lumMod val="10000"/>
              <a:lumOff val="90000"/>
            </a:schemeClr>
          </a:solidFill>
        </p:spPr>
        <p:txBody>
          <a:bodyPr wrap="square" rtlCol="0" anchor="ctr">
            <a:spAutoFit/>
          </a:bodyPr>
          <a:lstStyle/>
          <a:p>
            <a:pPr algn="ctr"/>
            <a:endParaRPr lang="en-US" sz="4000" b="1"/>
          </a:p>
        </p:txBody>
      </p:sp>
      <p:cxnSp>
        <p:nvCxnSpPr>
          <p:cNvPr id="13" name="Straight Connector 12"/>
          <p:cNvCxnSpPr/>
          <p:nvPr/>
        </p:nvCxnSpPr>
        <p:spPr>
          <a:xfrm>
            <a:off x="0" y="4697630"/>
            <a:ext cx="12192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5486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F57E0-9859-4F98-A1FC-8FEA4C9F8175}"/>
              </a:ext>
            </a:extLst>
          </p:cNvPr>
          <p:cNvSpPr>
            <a:spLocks noGrp="1"/>
          </p:cNvSpPr>
          <p:nvPr>
            <p:ph type="title"/>
          </p:nvPr>
        </p:nvSpPr>
        <p:spPr/>
        <p:txBody>
          <a:bodyPr/>
          <a:lstStyle/>
          <a:p>
            <a:r>
              <a:rPr lang="en-US"/>
              <a:t>Examples of Indirect Impacts from Executive Orders </a:t>
            </a:r>
          </a:p>
        </p:txBody>
      </p:sp>
      <p:graphicFrame>
        <p:nvGraphicFramePr>
          <p:cNvPr id="4" name="Table 4">
            <a:extLst>
              <a:ext uri="{FF2B5EF4-FFF2-40B4-BE49-F238E27FC236}">
                <a16:creationId xmlns:a16="http://schemas.microsoft.com/office/drawing/2014/main" id="{65586B22-137D-419D-957F-7B1C77BB6BB0}"/>
              </a:ext>
            </a:extLst>
          </p:cNvPr>
          <p:cNvGraphicFramePr>
            <a:graphicFrameLocks noGrp="1"/>
          </p:cNvGraphicFramePr>
          <p:nvPr>
            <p:ph idx="1"/>
            <p:extLst>
              <p:ext uri="{D42A27DB-BD31-4B8C-83A1-F6EECF244321}">
                <p14:modId xmlns:p14="http://schemas.microsoft.com/office/powerpoint/2010/main" val="599583203"/>
              </p:ext>
            </p:extLst>
          </p:nvPr>
        </p:nvGraphicFramePr>
        <p:xfrm>
          <a:off x="838200" y="2074545"/>
          <a:ext cx="10515600" cy="3388743"/>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027431538"/>
                    </a:ext>
                  </a:extLst>
                </a:gridCol>
                <a:gridCol w="5257800">
                  <a:extLst>
                    <a:ext uri="{9D8B030D-6E8A-4147-A177-3AD203B41FA5}">
                      <a16:colId xmlns:a16="http://schemas.microsoft.com/office/drawing/2014/main" val="1148419651"/>
                    </a:ext>
                  </a:extLst>
                </a:gridCol>
              </a:tblGrid>
              <a:tr h="0">
                <a:tc>
                  <a:txBody>
                    <a:bodyPr/>
                    <a:lstStyle/>
                    <a:p>
                      <a:r>
                        <a:rPr lang="en-US"/>
                        <a:t>Direct Restrictions</a:t>
                      </a:r>
                    </a:p>
                  </a:txBody>
                  <a:tcPr/>
                </a:tc>
                <a:tc>
                  <a:txBody>
                    <a:bodyPr/>
                    <a:lstStyle/>
                    <a:p>
                      <a:r>
                        <a:rPr lang="en-US"/>
                        <a:t>Indirect Impacts</a:t>
                      </a:r>
                    </a:p>
                  </a:txBody>
                  <a:tcPr/>
                </a:tc>
                <a:extLst>
                  <a:ext uri="{0D108BD9-81ED-4DB2-BD59-A6C34878D82A}">
                    <a16:rowId xmlns:a16="http://schemas.microsoft.com/office/drawing/2014/main" val="3905474315"/>
                  </a:ext>
                </a:extLst>
              </a:tr>
              <a:tr h="919863">
                <a:tc>
                  <a:txBody>
                    <a:bodyPr/>
                    <a:lstStyle/>
                    <a:p>
                      <a:pPr marL="285750" indent="-285750">
                        <a:buFont typeface="Arial" panose="020B0604020202020204" pitchFamily="34" charset="0"/>
                        <a:buChar char="•"/>
                      </a:pPr>
                      <a:r>
                        <a:rPr lang="en-US" dirty="0"/>
                        <a:t>A bar or restaurant that could not operate above 50% customer capacity due to EO 20-56</a:t>
                      </a:r>
                    </a:p>
                    <a:p>
                      <a:pPr marL="285750" indent="-285750">
                        <a:buFont typeface="Arial" panose="020B0604020202020204" pitchFamily="34" charset="0"/>
                        <a:buChar char="•"/>
                      </a:pPr>
                      <a:endParaRPr lang="en-US" dirty="0"/>
                    </a:p>
                  </a:txBody>
                  <a:tcPr/>
                </a:tc>
                <a:tc>
                  <a:txBody>
                    <a:bodyPr/>
                    <a:lstStyle/>
                    <a:p>
                      <a:pPr marL="285750" indent="-285750">
                        <a:buFont typeface="Arial" panose="020B0604020202020204" pitchFamily="34" charset="0"/>
                        <a:buChar char="•"/>
                      </a:pPr>
                      <a:r>
                        <a:rPr lang="en-US"/>
                        <a:t>A restaurant supply company that experienced a reduction in orders from their customers </a:t>
                      </a:r>
                    </a:p>
                  </a:txBody>
                  <a:tcPr/>
                </a:tc>
                <a:extLst>
                  <a:ext uri="{0D108BD9-81ED-4DB2-BD59-A6C34878D82A}">
                    <a16:rowId xmlns:a16="http://schemas.microsoft.com/office/drawing/2014/main" val="3568321300"/>
                  </a:ext>
                </a:extLst>
              </a:tr>
              <a:tr h="709638">
                <a:tc>
                  <a:txBody>
                    <a:bodyPr/>
                    <a:lstStyle/>
                    <a:p>
                      <a:pPr marL="285750" indent="-285750">
                        <a:buFont typeface="Arial" panose="020B0604020202020204" pitchFamily="34" charset="0"/>
                        <a:buChar char="•"/>
                      </a:pPr>
                      <a:r>
                        <a:rPr lang="en-US" dirty="0"/>
                        <a:t>A dental or medical office that was restricted by EO 20-09 and could only provide emergency dental or medical services</a:t>
                      </a:r>
                    </a:p>
                  </a:txBody>
                  <a:tcPr/>
                </a:tc>
                <a:tc>
                  <a:txBody>
                    <a:bodyPr/>
                    <a:lstStyle/>
                    <a:p>
                      <a:pPr marL="285750" indent="-285750">
                        <a:buFont typeface="Arial" panose="020B0604020202020204" pitchFamily="34" charset="0"/>
                        <a:buChar char="•"/>
                      </a:pPr>
                      <a:r>
                        <a:rPr lang="en-US"/>
                        <a:t>A supplier of dental materials and equipment that had a reduction in sales </a:t>
                      </a:r>
                    </a:p>
                    <a:p>
                      <a:pPr marL="285750" lvl="0" indent="-285750">
                        <a:buFont typeface="Arial" panose="020B0604020202020204" pitchFamily="34" charset="0"/>
                        <a:buChar char="•"/>
                      </a:pPr>
                      <a:r>
                        <a:rPr lang="en-US" sz="1800" b="0" i="0" u="none" strike="noStrike" noProof="0">
                          <a:latin typeface="Calibri"/>
                        </a:rPr>
                        <a:t>A medical transportation business that had a reduction in customers</a:t>
                      </a:r>
                      <a:endParaRPr lang="en-US"/>
                    </a:p>
                  </a:txBody>
                  <a:tcPr/>
                </a:tc>
                <a:extLst>
                  <a:ext uri="{0D108BD9-81ED-4DB2-BD59-A6C34878D82A}">
                    <a16:rowId xmlns:a16="http://schemas.microsoft.com/office/drawing/2014/main" val="1192472766"/>
                  </a:ext>
                </a:extLst>
              </a:tr>
              <a:tr h="709638">
                <a:tc>
                  <a:txBody>
                    <a:bodyPr/>
                    <a:lstStyle/>
                    <a:p>
                      <a:pPr marL="285750" indent="-285750">
                        <a:buFont typeface="Arial" panose="020B0604020202020204" pitchFamily="34" charset="0"/>
                        <a:buChar char="•"/>
                      </a:pPr>
                      <a:r>
                        <a:rPr lang="en-US" dirty="0"/>
                        <a:t>An organization that organizes youth sports leagues and was restricted by EO 20-20 from hosting practices or events </a:t>
                      </a:r>
                    </a:p>
                  </a:txBody>
                  <a:tcPr/>
                </a:tc>
                <a:tc>
                  <a:txBody>
                    <a:bodyPr/>
                    <a:lstStyle/>
                    <a:p>
                      <a:pPr marL="285750" indent="-285750">
                        <a:buFont typeface="Arial" panose="020B0604020202020204" pitchFamily="34" charset="0"/>
                        <a:buChar char="•"/>
                      </a:pPr>
                      <a:r>
                        <a:rPr lang="en-US" dirty="0"/>
                        <a:t>An apparel or equipment manufacturer whose orders for jerseys or balls were cancelled or reduced.</a:t>
                      </a:r>
                    </a:p>
                  </a:txBody>
                  <a:tcPr/>
                </a:tc>
                <a:extLst>
                  <a:ext uri="{0D108BD9-81ED-4DB2-BD59-A6C34878D82A}">
                    <a16:rowId xmlns:a16="http://schemas.microsoft.com/office/drawing/2014/main" val="1898784701"/>
                  </a:ext>
                </a:extLst>
              </a:tr>
            </a:tbl>
          </a:graphicData>
        </a:graphic>
      </p:graphicFrame>
    </p:spTree>
    <p:extLst>
      <p:ext uri="{BB962C8B-B14F-4D97-AF65-F5344CB8AC3E}">
        <p14:creationId xmlns:p14="http://schemas.microsoft.com/office/powerpoint/2010/main" val="2793080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D6C38-50C4-4E50-A6E0-8B6C1294B008}"/>
              </a:ext>
            </a:extLst>
          </p:cNvPr>
          <p:cNvSpPr>
            <a:spLocks noGrp="1"/>
          </p:cNvSpPr>
          <p:nvPr>
            <p:ph type="title"/>
          </p:nvPr>
        </p:nvSpPr>
        <p:spPr/>
        <p:txBody>
          <a:bodyPr/>
          <a:lstStyle/>
          <a:p>
            <a:r>
              <a:rPr lang="en-US"/>
              <a:t>Who is NOT Eligible?</a:t>
            </a:r>
          </a:p>
        </p:txBody>
      </p:sp>
      <p:sp>
        <p:nvSpPr>
          <p:cNvPr id="3" name="Content Placeholder 2">
            <a:extLst>
              <a:ext uri="{FF2B5EF4-FFF2-40B4-BE49-F238E27FC236}">
                <a16:creationId xmlns:a16="http://schemas.microsoft.com/office/drawing/2014/main" id="{F5F9A0C0-269E-4618-A1AC-EDDAC2B005EC}"/>
              </a:ext>
            </a:extLst>
          </p:cNvPr>
          <p:cNvSpPr>
            <a:spLocks noGrp="1"/>
          </p:cNvSpPr>
          <p:nvPr>
            <p:ph idx="1"/>
          </p:nvPr>
        </p:nvSpPr>
        <p:spPr/>
        <p:txBody>
          <a:bodyPr vert="horz" lIns="91440" tIns="45720" rIns="91440" bIns="45720" rtlCol="0" anchor="t">
            <a:normAutofit fontScale="77500" lnSpcReduction="20000"/>
          </a:bodyPr>
          <a:lstStyle/>
          <a:p>
            <a:r>
              <a:rPr lang="en-US" sz="3400" dirty="0"/>
              <a:t>Majority ownership of a business is owned by one or more residents outside of Minnesota</a:t>
            </a:r>
          </a:p>
          <a:p>
            <a:r>
              <a:rPr lang="en-US" sz="3400" dirty="0"/>
              <a:t>Non-profit organizations that do not earn revenue in similar ways to a business</a:t>
            </a:r>
          </a:p>
          <a:p>
            <a:r>
              <a:rPr lang="en-US" sz="3400" dirty="0"/>
              <a:t>Business that started operating after December 31, 2020 </a:t>
            </a:r>
          </a:p>
          <a:p>
            <a:r>
              <a:rPr lang="en-US" sz="3400" dirty="0"/>
              <a:t>Businesses that had less than $10,000 in revenue per year for each 2019 and 2020</a:t>
            </a:r>
          </a:p>
          <a:p>
            <a:r>
              <a:rPr lang="en-US" sz="3400" dirty="0"/>
              <a:t>Cannot demonstrate financial hardship due to COVID 19 outbreak</a:t>
            </a:r>
          </a:p>
          <a:p>
            <a:r>
              <a:rPr lang="en-US" sz="3400" dirty="0">
                <a:cs typeface="Calibri"/>
              </a:rPr>
              <a:t>Are not currently operating or plan to close soon</a:t>
            </a:r>
          </a:p>
          <a:p>
            <a:pPr marL="0" indent="0">
              <a:buNone/>
            </a:pPr>
            <a:endParaRPr lang="en-US" sz="3400" dirty="0">
              <a:cs typeface="Calibri"/>
            </a:endParaRPr>
          </a:p>
          <a:p>
            <a:endParaRPr lang="en-US" dirty="0">
              <a:cs typeface="Calibri"/>
            </a:endParaRPr>
          </a:p>
        </p:txBody>
      </p:sp>
    </p:spTree>
    <p:extLst>
      <p:ext uri="{BB962C8B-B14F-4D97-AF65-F5344CB8AC3E}">
        <p14:creationId xmlns:p14="http://schemas.microsoft.com/office/powerpoint/2010/main" val="2196669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Prioritization of Applications</a:t>
            </a:r>
          </a:p>
        </p:txBody>
      </p:sp>
      <p:sp>
        <p:nvSpPr>
          <p:cNvPr id="3" name="Content Placeholder 2"/>
          <p:cNvSpPr>
            <a:spLocks noGrp="1"/>
          </p:cNvSpPr>
          <p:nvPr>
            <p:ph idx="1"/>
          </p:nvPr>
        </p:nvSpPr>
        <p:spPr>
          <a:xfrm>
            <a:off x="838200" y="1768838"/>
            <a:ext cx="10515600" cy="5089161"/>
          </a:xfrm>
        </p:spPr>
        <p:txBody>
          <a:bodyPr>
            <a:normAutofit/>
          </a:bodyPr>
          <a:lstStyle/>
          <a:p>
            <a:r>
              <a:rPr lang="en-US" sz="2800" u="sng" dirty="0"/>
              <a:t>Priority</a:t>
            </a:r>
            <a:r>
              <a:rPr lang="en-US" sz="2800" dirty="0"/>
              <a:t> will be given to businesses that did not receive assistance from one or more the following </a:t>
            </a:r>
            <a:r>
              <a:rPr lang="en-US" sz="2800" b="1" u="sng" dirty="0"/>
              <a:t>State</a:t>
            </a:r>
            <a:r>
              <a:rPr lang="en-US" sz="2800" dirty="0"/>
              <a:t> programs:</a:t>
            </a:r>
          </a:p>
          <a:p>
            <a:pPr lvl="1"/>
            <a:r>
              <a:rPr lang="en-US" sz="2800" dirty="0">
                <a:effectLst/>
                <a:ea typeface="Calibri" panose="020F0502020204030204" pitchFamily="34" charset="0"/>
                <a:cs typeface="Times New Roman" panose="02020603050405020304" pitchFamily="18" charset="0"/>
              </a:rPr>
              <a:t> Small Business Emergency Loan program</a:t>
            </a:r>
          </a:p>
          <a:p>
            <a:pPr lvl="1"/>
            <a:r>
              <a:rPr lang="en-US" sz="2800" dirty="0">
                <a:effectLst/>
                <a:ea typeface="Calibri" panose="020F0502020204030204" pitchFamily="34" charset="0"/>
                <a:cs typeface="Times New Roman" panose="02020603050405020304" pitchFamily="18" charset="0"/>
              </a:rPr>
              <a:t> Small Business Relief Grant Program</a:t>
            </a:r>
          </a:p>
          <a:p>
            <a:pPr lvl="1"/>
            <a:r>
              <a:rPr lang="en-US" sz="2800" dirty="0">
                <a:effectLst/>
                <a:ea typeface="Calibri" panose="020F0502020204030204" pitchFamily="34" charset="0"/>
                <a:cs typeface="Times New Roman" panose="02020603050405020304" pitchFamily="18" charset="0"/>
              </a:rPr>
              <a:t>Movie Theater and Convention Center Relief Grant program</a:t>
            </a:r>
          </a:p>
          <a:p>
            <a:pPr lvl="1"/>
            <a:r>
              <a:rPr lang="en-US" sz="2800" dirty="0">
                <a:effectLst/>
                <a:ea typeface="Calibri" panose="020F0502020204030204" pitchFamily="34" charset="0"/>
                <a:cs typeface="Times New Roman" panose="02020603050405020304" pitchFamily="18" charset="0"/>
              </a:rPr>
              <a:t>State-funded County Relief Grant program</a:t>
            </a:r>
          </a:p>
          <a:p>
            <a:r>
              <a:rPr lang="en-US" sz="2800" dirty="0">
                <a:ea typeface="Calibri" panose="020F0502020204030204" pitchFamily="34" charset="0"/>
                <a:cs typeface="Times New Roman" panose="02020603050405020304" pitchFamily="18" charset="0"/>
              </a:rPr>
              <a:t>If a business received a grant from one of these programs, they are still eligible to apply to be considered for an award.</a:t>
            </a:r>
            <a:endParaRPr lang="en-US" sz="2800"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3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83666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7B5D4-A1F1-48AE-AB63-039C3AE66C0D}"/>
              </a:ext>
            </a:extLst>
          </p:cNvPr>
          <p:cNvSpPr>
            <a:spLocks noGrp="1"/>
          </p:cNvSpPr>
          <p:nvPr>
            <p:ph type="title"/>
          </p:nvPr>
        </p:nvSpPr>
        <p:spPr/>
        <p:txBody>
          <a:bodyPr/>
          <a:lstStyle/>
          <a:p>
            <a:r>
              <a:rPr lang="en-US"/>
              <a:t>Prioritization of Applications</a:t>
            </a:r>
          </a:p>
        </p:txBody>
      </p:sp>
      <p:sp>
        <p:nvSpPr>
          <p:cNvPr id="3" name="Content Placeholder 2">
            <a:extLst>
              <a:ext uri="{FF2B5EF4-FFF2-40B4-BE49-F238E27FC236}">
                <a16:creationId xmlns:a16="http://schemas.microsoft.com/office/drawing/2014/main" id="{00053FFF-88D3-463F-ADF2-DC3BBD41A590}"/>
              </a:ext>
            </a:extLst>
          </p:cNvPr>
          <p:cNvSpPr>
            <a:spLocks noGrp="1"/>
          </p:cNvSpPr>
          <p:nvPr>
            <p:ph idx="1"/>
          </p:nvPr>
        </p:nvSpPr>
        <p:spPr>
          <a:xfrm>
            <a:off x="375592" y="1828800"/>
            <a:ext cx="11816408" cy="5189426"/>
          </a:xfrm>
        </p:spPr>
        <p:txBody>
          <a:bodyPr vert="horz" lIns="91440" tIns="45720" rIns="91440" bIns="45720" rtlCol="0" anchor="t">
            <a:noAutofit/>
          </a:bodyPr>
          <a:lstStyle/>
          <a:p>
            <a:pPr>
              <a:lnSpc>
                <a:spcPct val="107000"/>
              </a:lnSpc>
              <a:spcBef>
                <a:spcPts val="0"/>
              </a:spcBef>
              <a:spcAft>
                <a:spcPts val="0"/>
              </a:spcAft>
            </a:pPr>
            <a:r>
              <a:rPr lang="en-US" sz="2800">
                <a:ea typeface="Calibri" panose="020F0502020204030204" pitchFamily="34" charset="0"/>
                <a:cs typeface="Times New Roman"/>
              </a:rPr>
              <a:t>Geography</a:t>
            </a:r>
          </a:p>
          <a:p>
            <a:pPr lvl="1">
              <a:lnSpc>
                <a:spcPct val="107000"/>
              </a:lnSpc>
              <a:spcBef>
                <a:spcPts val="0"/>
              </a:spcBef>
              <a:spcAft>
                <a:spcPts val="0"/>
              </a:spcAft>
            </a:pPr>
            <a:r>
              <a:rPr lang="en-US" sz="2400">
                <a:ea typeface="Calibri" panose="020F0502020204030204" pitchFamily="34" charset="0"/>
                <a:cs typeface="Times New Roman"/>
              </a:rPr>
              <a:t>50% of funds will be available for businesses based in Greater Minnesota</a:t>
            </a:r>
          </a:p>
          <a:p>
            <a:pPr lvl="1">
              <a:lnSpc>
                <a:spcPct val="107000"/>
              </a:lnSpc>
              <a:spcBef>
                <a:spcPts val="0"/>
              </a:spcBef>
              <a:spcAft>
                <a:spcPts val="0"/>
              </a:spcAft>
            </a:pPr>
            <a:r>
              <a:rPr lang="en-US" sz="2400">
                <a:ea typeface="Calibri" panose="020F0502020204030204" pitchFamily="34" charset="0"/>
                <a:cs typeface="Times New Roman"/>
              </a:rPr>
              <a:t>50% of funds will be available for businesses based in the 7-county metro</a:t>
            </a:r>
          </a:p>
          <a:p>
            <a:pPr marL="0" indent="0">
              <a:lnSpc>
                <a:spcPct val="107000"/>
              </a:lnSpc>
              <a:spcBef>
                <a:spcPts val="0"/>
              </a:spcBef>
              <a:spcAft>
                <a:spcPts val="0"/>
              </a:spcAft>
              <a:buNone/>
            </a:pPr>
            <a:endParaRPr lang="en-US" sz="280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2800">
                <a:ea typeface="Calibri" panose="020F0502020204030204" pitchFamily="34" charset="0"/>
                <a:cs typeface="Times New Roman"/>
              </a:rPr>
              <a:t>Business/Owner Characteristics </a:t>
            </a:r>
            <a:endParaRPr lang="en-US" sz="2800">
              <a:ea typeface="Calibri" panose="020F0502020204030204" pitchFamily="34" charset="0"/>
              <a:cs typeface="Times New Roman" panose="02020603050405020304" pitchFamily="18" charset="0"/>
            </a:endParaRPr>
          </a:p>
          <a:p>
            <a:pPr lvl="1">
              <a:lnSpc>
                <a:spcPct val="107000"/>
              </a:lnSpc>
              <a:spcBef>
                <a:spcPts val="0"/>
              </a:spcBef>
              <a:spcAft>
                <a:spcPts val="0"/>
              </a:spcAft>
            </a:pPr>
            <a:r>
              <a:rPr lang="en-US" sz="2400">
                <a:ea typeface="Calibri" panose="020F0502020204030204" pitchFamily="34" charset="0"/>
                <a:cs typeface="Times New Roman"/>
              </a:rPr>
              <a:t>$18 million for businesses with six-full time workers or less</a:t>
            </a:r>
          </a:p>
          <a:p>
            <a:pPr lvl="1">
              <a:lnSpc>
                <a:spcPct val="107000"/>
              </a:lnSpc>
              <a:spcBef>
                <a:spcPts val="0"/>
              </a:spcBef>
              <a:spcAft>
                <a:spcPts val="0"/>
              </a:spcAft>
            </a:pPr>
            <a:r>
              <a:rPr lang="en-US" sz="2400">
                <a:ea typeface="Calibri" panose="020F0502020204030204" pitchFamily="34" charset="0"/>
                <a:cs typeface="Times New Roman"/>
              </a:rPr>
              <a:t>$10 million for Black, Indigenous and/or People of Color owned businesses</a:t>
            </a:r>
          </a:p>
          <a:p>
            <a:pPr lvl="1">
              <a:lnSpc>
                <a:spcPct val="107000"/>
              </a:lnSpc>
              <a:spcBef>
                <a:spcPts val="0"/>
              </a:spcBef>
              <a:spcAft>
                <a:spcPts val="0"/>
              </a:spcAft>
            </a:pPr>
            <a:r>
              <a:rPr lang="en-US" sz="2400">
                <a:ea typeface="Calibri" panose="020F0502020204030204" pitchFamily="34" charset="0"/>
                <a:cs typeface="Times New Roman"/>
              </a:rPr>
              <a:t>$2.5 million for businesses that are majority owned and operated by women</a:t>
            </a:r>
          </a:p>
          <a:p>
            <a:pPr lvl="1">
              <a:lnSpc>
                <a:spcPct val="107000"/>
              </a:lnSpc>
              <a:spcBef>
                <a:spcPts val="0"/>
              </a:spcBef>
              <a:spcAft>
                <a:spcPts val="0"/>
              </a:spcAft>
            </a:pPr>
            <a:r>
              <a:rPr lang="en-US" sz="2400">
                <a:ea typeface="Calibri" panose="020F0502020204030204" pitchFamily="34" charset="0"/>
                <a:cs typeface="Times New Roman"/>
              </a:rPr>
              <a:t>$2.5 million for businesses that are majority owned and operated by veterans</a:t>
            </a:r>
          </a:p>
        </p:txBody>
      </p:sp>
    </p:spTree>
    <p:extLst>
      <p:ext uri="{BB962C8B-B14F-4D97-AF65-F5344CB8AC3E}">
        <p14:creationId xmlns:p14="http://schemas.microsoft.com/office/powerpoint/2010/main" val="2637599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50416-4331-4EC7-BEFC-9765BC64147C}"/>
              </a:ext>
            </a:extLst>
          </p:cNvPr>
          <p:cNvSpPr>
            <a:spLocks noGrp="1"/>
          </p:cNvSpPr>
          <p:nvPr>
            <p:ph type="title"/>
          </p:nvPr>
        </p:nvSpPr>
        <p:spPr/>
        <p:txBody>
          <a:bodyPr/>
          <a:lstStyle/>
          <a:p>
            <a:r>
              <a:rPr lang="en-US"/>
              <a:t>What can funds be used for?</a:t>
            </a:r>
          </a:p>
        </p:txBody>
      </p:sp>
      <p:sp>
        <p:nvSpPr>
          <p:cNvPr id="3" name="Content Placeholder 2">
            <a:extLst>
              <a:ext uri="{FF2B5EF4-FFF2-40B4-BE49-F238E27FC236}">
                <a16:creationId xmlns:a16="http://schemas.microsoft.com/office/drawing/2014/main" id="{22696518-9562-4751-A4DC-E9E057ECFED0}"/>
              </a:ext>
            </a:extLst>
          </p:cNvPr>
          <p:cNvSpPr>
            <a:spLocks noGrp="1"/>
          </p:cNvSpPr>
          <p:nvPr>
            <p:ph idx="1"/>
          </p:nvPr>
        </p:nvSpPr>
        <p:spPr>
          <a:xfrm>
            <a:off x="418854" y="1825624"/>
            <a:ext cx="10934946" cy="5032375"/>
          </a:xfrm>
        </p:spPr>
        <p:txBody>
          <a:bodyPr/>
          <a:lstStyle/>
          <a:p>
            <a:r>
              <a:rPr lang="en-US" sz="2800"/>
              <a:t>Working capital to support the business</a:t>
            </a:r>
          </a:p>
          <a:p>
            <a:pPr lvl="1"/>
            <a:r>
              <a:rPr lang="en-US" sz="2400"/>
              <a:t>Payroll expenses</a:t>
            </a:r>
          </a:p>
          <a:p>
            <a:pPr lvl="1"/>
            <a:r>
              <a:rPr lang="en-US" sz="2400"/>
              <a:t>Rent</a:t>
            </a:r>
          </a:p>
          <a:p>
            <a:pPr lvl="1"/>
            <a:r>
              <a:rPr lang="en-US" sz="2400"/>
              <a:t>Mortgage payments</a:t>
            </a:r>
          </a:p>
          <a:p>
            <a:pPr lvl="1"/>
            <a:r>
              <a:rPr lang="en-US" sz="2400"/>
              <a:t>Utility bills</a:t>
            </a:r>
          </a:p>
          <a:p>
            <a:pPr lvl="1"/>
            <a:r>
              <a:rPr lang="en-US" sz="2400"/>
              <a:t>Other similar expenses that occur or have occurred since March 1, 2020, in the regular course of business.</a:t>
            </a:r>
          </a:p>
          <a:p>
            <a:pPr lvl="1"/>
            <a:endParaRPr lang="en-US"/>
          </a:p>
        </p:txBody>
      </p:sp>
    </p:spTree>
    <p:extLst>
      <p:ext uri="{BB962C8B-B14F-4D97-AF65-F5344CB8AC3E}">
        <p14:creationId xmlns:p14="http://schemas.microsoft.com/office/powerpoint/2010/main" val="1393805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4C3AB-D831-417E-95A3-9255A076B3DE}"/>
              </a:ext>
            </a:extLst>
          </p:cNvPr>
          <p:cNvSpPr>
            <a:spLocks noGrp="1"/>
          </p:cNvSpPr>
          <p:nvPr>
            <p:ph type="title"/>
          </p:nvPr>
        </p:nvSpPr>
        <p:spPr/>
        <p:txBody>
          <a:bodyPr/>
          <a:lstStyle/>
          <a:p>
            <a:r>
              <a:rPr lang="en-US" dirty="0"/>
              <a:t>Application, Selection, Review and Award Process</a:t>
            </a:r>
          </a:p>
        </p:txBody>
      </p:sp>
      <p:sp>
        <p:nvSpPr>
          <p:cNvPr id="3" name="Content Placeholder 2">
            <a:extLst>
              <a:ext uri="{FF2B5EF4-FFF2-40B4-BE49-F238E27FC236}">
                <a16:creationId xmlns:a16="http://schemas.microsoft.com/office/drawing/2014/main" id="{726A4054-78BD-4AD0-8D5D-03D34DF02CE5}"/>
              </a:ext>
            </a:extLst>
          </p:cNvPr>
          <p:cNvSpPr>
            <a:spLocks noGrp="1"/>
          </p:cNvSpPr>
          <p:nvPr>
            <p:ph idx="1"/>
          </p:nvPr>
        </p:nvSpPr>
        <p:spPr/>
        <p:txBody>
          <a:bodyPr>
            <a:normAutofit fontScale="77500" lnSpcReduction="20000"/>
          </a:bodyPr>
          <a:lstStyle/>
          <a:p>
            <a:r>
              <a:rPr lang="en-US" dirty="0"/>
              <a:t>Between September 20 and 29 apply online at </a:t>
            </a:r>
            <a:r>
              <a:rPr lang="en-US" dirty="0">
                <a:hlinkClick r:id="rId2"/>
              </a:rPr>
              <a:t>https://mn.gov/deed/mscrg</a:t>
            </a:r>
            <a:endParaRPr lang="en-US" dirty="0"/>
          </a:p>
          <a:p>
            <a:r>
              <a:rPr lang="en-US" dirty="0"/>
              <a:t>All application will be reviewed for completeness and validity </a:t>
            </a:r>
          </a:p>
          <a:p>
            <a:r>
              <a:rPr lang="en-US" dirty="0"/>
              <a:t>Complete and valid applications will proceed to the randomized selection process</a:t>
            </a:r>
          </a:p>
          <a:p>
            <a:r>
              <a:rPr lang="en-US" dirty="0"/>
              <a:t>Selected applicants will be notified that their application has been randomly selected for consideration</a:t>
            </a:r>
          </a:p>
          <a:p>
            <a:r>
              <a:rPr lang="en-US" dirty="0"/>
              <a:t>Applications will be assigned to one of the nonprofit administrators</a:t>
            </a:r>
          </a:p>
          <a:p>
            <a:r>
              <a:rPr lang="en-US" dirty="0"/>
              <a:t>Applications will be reviewed and confirmed to be eligible</a:t>
            </a:r>
          </a:p>
          <a:p>
            <a:r>
              <a:rPr lang="en-US" dirty="0"/>
              <a:t>Administrators will email applicants that they have been approved for a grant and will request applicants sign an award acceptance agreement</a:t>
            </a:r>
          </a:p>
          <a:p>
            <a:r>
              <a:rPr lang="en-US" dirty="0"/>
              <a:t>Applicants will sign the award acceptance agreement then receive the proceeds of the grant</a:t>
            </a:r>
          </a:p>
        </p:txBody>
      </p:sp>
    </p:spTree>
    <p:extLst>
      <p:ext uri="{BB962C8B-B14F-4D97-AF65-F5344CB8AC3E}">
        <p14:creationId xmlns:p14="http://schemas.microsoft.com/office/powerpoint/2010/main" val="2520058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 of the Grants</a:t>
            </a:r>
          </a:p>
        </p:txBody>
      </p:sp>
      <p:sp>
        <p:nvSpPr>
          <p:cNvPr id="3" name="Content Placeholder 2"/>
          <p:cNvSpPr>
            <a:spLocks noGrp="1"/>
          </p:cNvSpPr>
          <p:nvPr>
            <p:ph sz="half" idx="1"/>
          </p:nvPr>
        </p:nvSpPr>
        <p:spPr>
          <a:xfrm>
            <a:off x="412955" y="1594623"/>
            <a:ext cx="5952449" cy="5110977"/>
          </a:xfrm>
        </p:spPr>
        <p:txBody>
          <a:bodyPr>
            <a:normAutofit fontScale="85000" lnSpcReduction="20000"/>
          </a:bodyPr>
          <a:lstStyle/>
          <a:p>
            <a:pPr lvl="0"/>
            <a:r>
              <a:rPr lang="en-US"/>
              <a:t>Metro:</a:t>
            </a:r>
          </a:p>
          <a:p>
            <a:pPr lvl="1"/>
            <a:r>
              <a:rPr lang="en-US"/>
              <a:t>African Development Center</a:t>
            </a:r>
          </a:p>
          <a:p>
            <a:pPr lvl="1"/>
            <a:r>
              <a:rPr lang="en-US"/>
              <a:t>African Economic Development Solutions</a:t>
            </a:r>
          </a:p>
          <a:p>
            <a:pPr lvl="1"/>
            <a:r>
              <a:rPr lang="en-US"/>
              <a:t>Hmong American Partnership</a:t>
            </a:r>
          </a:p>
          <a:p>
            <a:pPr lvl="1"/>
            <a:r>
              <a:rPr lang="en-US"/>
              <a:t>Latino Economic Development Center</a:t>
            </a:r>
          </a:p>
          <a:p>
            <a:pPr lvl="1"/>
            <a:r>
              <a:rPr lang="en-US"/>
              <a:t>Metropolitan Consortium of Community Developers</a:t>
            </a:r>
          </a:p>
          <a:p>
            <a:pPr lvl="1"/>
            <a:r>
              <a:rPr lang="en-US"/>
              <a:t>Metropolitan Economic Development Association</a:t>
            </a:r>
          </a:p>
          <a:p>
            <a:pPr lvl="1"/>
            <a:r>
              <a:rPr lang="en-US"/>
              <a:t>Neighborhood Development Center</a:t>
            </a:r>
          </a:p>
          <a:p>
            <a:pPr lvl="1"/>
            <a:r>
              <a:rPr lang="en-US" err="1"/>
              <a:t>NextStage</a:t>
            </a:r>
            <a:endParaRPr lang="en-US"/>
          </a:p>
          <a:p>
            <a:pPr lvl="1"/>
            <a:r>
              <a:rPr lang="en-US"/>
              <a:t>New American Development Center</a:t>
            </a:r>
          </a:p>
          <a:p>
            <a:pPr lvl="1"/>
            <a:r>
              <a:rPr lang="en-US"/>
              <a:t>Northside Economic Opportunity Network</a:t>
            </a:r>
          </a:p>
          <a:p>
            <a:pPr lvl="1"/>
            <a:r>
              <a:rPr lang="en-US"/>
              <a:t>WomenVenture</a:t>
            </a:r>
          </a:p>
          <a:p>
            <a:pPr lvl="1"/>
            <a:endParaRPr lang="en-US"/>
          </a:p>
        </p:txBody>
      </p:sp>
      <p:sp>
        <p:nvSpPr>
          <p:cNvPr id="4" name="Content Placeholder 3">
            <a:extLst>
              <a:ext uri="{FF2B5EF4-FFF2-40B4-BE49-F238E27FC236}">
                <a16:creationId xmlns:a16="http://schemas.microsoft.com/office/drawing/2014/main" id="{37FCD58D-4979-434C-944C-6A97BBCBA149}"/>
              </a:ext>
            </a:extLst>
          </p:cNvPr>
          <p:cNvSpPr>
            <a:spLocks noGrp="1"/>
          </p:cNvSpPr>
          <p:nvPr>
            <p:ph sz="half" idx="2"/>
          </p:nvPr>
        </p:nvSpPr>
        <p:spPr/>
        <p:txBody>
          <a:bodyPr/>
          <a:lstStyle/>
          <a:p>
            <a:pPr lvl="0"/>
            <a:r>
              <a:rPr lang="en-US"/>
              <a:t>Greater Minnesota</a:t>
            </a:r>
          </a:p>
          <a:p>
            <a:pPr lvl="1"/>
            <a:r>
              <a:rPr lang="en-US"/>
              <a:t>West Central Initiative </a:t>
            </a:r>
          </a:p>
          <a:p>
            <a:pPr lvl="1"/>
            <a:r>
              <a:rPr lang="en-US"/>
              <a:t>Northwest Minnesota Foundation</a:t>
            </a:r>
          </a:p>
          <a:p>
            <a:pPr lvl="1"/>
            <a:r>
              <a:rPr lang="en-US"/>
              <a:t>Northland Foundation</a:t>
            </a:r>
          </a:p>
          <a:p>
            <a:pPr lvl="1"/>
            <a:r>
              <a:rPr lang="en-US"/>
              <a:t>Southern Minnesota Initiative </a:t>
            </a:r>
          </a:p>
          <a:p>
            <a:pPr lvl="1"/>
            <a:r>
              <a:rPr lang="en-US"/>
              <a:t>The Initiative Foundation </a:t>
            </a:r>
          </a:p>
          <a:p>
            <a:pPr lvl="1"/>
            <a:r>
              <a:rPr lang="en-US"/>
              <a:t>Southwest Initiative Foundation</a:t>
            </a:r>
          </a:p>
          <a:p>
            <a:endParaRPr lang="en-US"/>
          </a:p>
        </p:txBody>
      </p:sp>
    </p:spTree>
    <p:extLst>
      <p:ext uri="{BB962C8B-B14F-4D97-AF65-F5344CB8AC3E}">
        <p14:creationId xmlns:p14="http://schemas.microsoft.com/office/powerpoint/2010/main" val="4058619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Application Questions</a:t>
            </a:r>
          </a:p>
        </p:txBody>
      </p:sp>
      <p:sp>
        <p:nvSpPr>
          <p:cNvPr id="3" name="Content Placeholder 2"/>
          <p:cNvSpPr>
            <a:spLocks noGrp="1"/>
          </p:cNvSpPr>
          <p:nvPr>
            <p:ph idx="1"/>
          </p:nvPr>
        </p:nvSpPr>
        <p:spPr>
          <a:xfrm>
            <a:off x="161249" y="1660002"/>
            <a:ext cx="11869501" cy="5380212"/>
          </a:xfrm>
        </p:spPr>
        <p:txBody>
          <a:bodyPr>
            <a:normAutofit fontScale="25000" lnSpcReduction="20000"/>
          </a:bodyPr>
          <a:lstStyle/>
          <a:p>
            <a:r>
              <a:rPr lang="en-US" sz="11200" dirty="0"/>
              <a:t>Eligibility questions on the grant application include:</a:t>
            </a:r>
          </a:p>
          <a:p>
            <a:pPr lvl="1"/>
            <a:r>
              <a:rPr lang="en-US" sz="9600" dirty="0"/>
              <a:t>Who owns the business?</a:t>
            </a:r>
          </a:p>
          <a:p>
            <a:pPr lvl="1"/>
            <a:r>
              <a:rPr lang="en-US" sz="9600" dirty="0"/>
              <a:t>Is the owner a resident of Minnesota? </a:t>
            </a:r>
          </a:p>
          <a:p>
            <a:pPr lvl="1"/>
            <a:r>
              <a:rPr lang="en-US" sz="9600" dirty="0"/>
              <a:t>Where is the business located?</a:t>
            </a:r>
          </a:p>
          <a:p>
            <a:pPr lvl="1"/>
            <a:r>
              <a:rPr lang="en-US" sz="9600" dirty="0"/>
              <a:t>What was your business’ revenue in 2020? </a:t>
            </a:r>
          </a:p>
          <a:p>
            <a:pPr lvl="1"/>
            <a:r>
              <a:rPr lang="en-US" sz="9600" dirty="0"/>
              <a:t>Was your business directly restricted by Executive Orders related to COVID-19?</a:t>
            </a:r>
          </a:p>
          <a:p>
            <a:r>
              <a:rPr lang="en-US" sz="10000" dirty="0"/>
              <a:t>Documents verifying your information will include:</a:t>
            </a:r>
          </a:p>
          <a:p>
            <a:pPr lvl="1"/>
            <a:r>
              <a:rPr lang="en-US" sz="9200" dirty="0">
                <a:latin typeface="Arial" panose="020B0604020202020204" pitchFamily="34" charset="0"/>
                <a:cs typeface="Arial" panose="020B0604020202020204" pitchFamily="34" charset="0"/>
              </a:rPr>
              <a:t>2019, 2020 tax returns</a:t>
            </a:r>
          </a:p>
          <a:p>
            <a:pPr lvl="1"/>
            <a:r>
              <a:rPr lang="en-US" sz="9200" dirty="0">
                <a:latin typeface="Arial" panose="020B0604020202020204" pitchFamily="34" charset="0"/>
                <a:cs typeface="Arial" panose="020B0604020202020204" pitchFamily="34" charset="0"/>
              </a:rPr>
              <a:t>Driver's license, state issued IDs, etc. </a:t>
            </a:r>
          </a:p>
          <a:p>
            <a:pPr lvl="1"/>
            <a:r>
              <a:rPr lang="en-US" sz="9200" dirty="0">
                <a:latin typeface="Arial" panose="020B0604020202020204" pitchFamily="34" charset="0"/>
                <a:cs typeface="Arial" panose="020B0604020202020204" pitchFamily="34" charset="0"/>
              </a:rPr>
              <a:t>And more…</a:t>
            </a:r>
          </a:p>
          <a:p>
            <a:pPr marL="457200" indent="-457200">
              <a:buFont typeface="Arial" panose="020B0604020202020204" pitchFamily="34" charset="0"/>
              <a:buAutoNum type="arabicPeriod"/>
            </a:pPr>
            <a:endParaRPr lang="en-US" sz="4800" dirty="0">
              <a:latin typeface="Arial" panose="020B0604020202020204" pitchFamily="34" charset="0"/>
              <a:cs typeface="Arial" panose="020B0604020202020204" pitchFamily="34" charset="0"/>
            </a:endParaRPr>
          </a:p>
          <a:p>
            <a:pPr marL="914400" lvl="1" indent="-457200">
              <a:buFont typeface="Arial" panose="020B0604020202020204" pitchFamily="34" charset="0"/>
              <a:buAutoNum type="arabicPeriod"/>
            </a:pPr>
            <a:endParaRPr lang="en-US" sz="4800" dirty="0">
              <a:latin typeface="Arial" panose="020B0604020202020204" pitchFamily="34" charset="0"/>
              <a:cs typeface="Arial" panose="020B0604020202020204" pitchFamily="34" charset="0"/>
            </a:endParaRPr>
          </a:p>
          <a:p>
            <a:pPr marL="457200" indent="-457200">
              <a:buFont typeface="Arial" panose="020B0604020202020204" pitchFamily="34" charset="0"/>
              <a:buAutoNum type="arabicPeriod"/>
            </a:pPr>
            <a:endParaRPr lang="en-US" dirty="0"/>
          </a:p>
          <a:p>
            <a:pPr marL="0" indent="0">
              <a:buNone/>
            </a:pPr>
            <a:endParaRPr lang="en-US" dirty="0"/>
          </a:p>
          <a:p>
            <a:pPr marL="457200" indent="-457200">
              <a:buAutoNum type="arabicPeriod"/>
            </a:pPr>
            <a:endParaRPr lang="en-US" dirty="0"/>
          </a:p>
          <a:p>
            <a:pPr marL="0" indent="0">
              <a:buNone/>
            </a:pPr>
            <a:br>
              <a:rPr lang="en-US" dirty="0"/>
            </a:b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p:txBody>
      </p:sp>
    </p:spTree>
    <p:extLst>
      <p:ext uri="{BB962C8B-B14F-4D97-AF65-F5344CB8AC3E}">
        <p14:creationId xmlns:p14="http://schemas.microsoft.com/office/powerpoint/2010/main" val="2460163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988AF-4DB4-4466-A80A-BF3054F8CB72}"/>
              </a:ext>
            </a:extLst>
          </p:cNvPr>
          <p:cNvSpPr>
            <a:spLocks noGrp="1"/>
          </p:cNvSpPr>
          <p:nvPr>
            <p:ph type="title"/>
          </p:nvPr>
        </p:nvSpPr>
        <p:spPr/>
        <p:txBody>
          <a:bodyPr/>
          <a:lstStyle/>
          <a:p>
            <a:r>
              <a:rPr lang="en-US" dirty="0"/>
              <a:t>Completing the Application</a:t>
            </a:r>
          </a:p>
        </p:txBody>
      </p:sp>
      <p:sp>
        <p:nvSpPr>
          <p:cNvPr id="3" name="Content Placeholder 2">
            <a:extLst>
              <a:ext uri="{FF2B5EF4-FFF2-40B4-BE49-F238E27FC236}">
                <a16:creationId xmlns:a16="http://schemas.microsoft.com/office/drawing/2014/main" id="{6DF9976C-28D6-462E-BCCA-2D09FEA3DE09}"/>
              </a:ext>
            </a:extLst>
          </p:cNvPr>
          <p:cNvSpPr>
            <a:spLocks noGrp="1"/>
          </p:cNvSpPr>
          <p:nvPr>
            <p:ph idx="1"/>
          </p:nvPr>
        </p:nvSpPr>
        <p:spPr>
          <a:xfrm>
            <a:off x="838200" y="1825625"/>
            <a:ext cx="3959578" cy="4351338"/>
          </a:xfrm>
        </p:spPr>
        <p:txBody>
          <a:bodyPr>
            <a:normAutofit lnSpcReduction="10000"/>
          </a:bodyPr>
          <a:lstStyle/>
          <a:p>
            <a:r>
              <a:rPr lang="en-US" b="1" dirty="0"/>
              <a:t>Step 1: </a:t>
            </a:r>
            <a:r>
              <a:rPr lang="en-US" dirty="0"/>
              <a:t>Sign-up</a:t>
            </a:r>
          </a:p>
          <a:p>
            <a:pPr marL="0" indent="0">
              <a:buNone/>
            </a:pPr>
            <a:endParaRPr lang="en-US" dirty="0"/>
          </a:p>
          <a:p>
            <a:pPr marL="0" indent="0">
              <a:buNone/>
            </a:pPr>
            <a:r>
              <a:rPr lang="en-US" dirty="0"/>
              <a:t>You will need a </a:t>
            </a:r>
            <a:r>
              <a:rPr lang="en-US" b="1" u="sng" dirty="0"/>
              <a:t>CORRECT</a:t>
            </a:r>
            <a:r>
              <a:rPr lang="en-US" dirty="0"/>
              <a:t> email unique to you or your business</a:t>
            </a:r>
          </a:p>
          <a:p>
            <a:pPr marL="0" indent="0">
              <a:buNone/>
            </a:pPr>
            <a:r>
              <a:rPr lang="en-US" dirty="0"/>
              <a:t>It is </a:t>
            </a:r>
            <a:r>
              <a:rPr lang="en-US" b="1" u="sng" dirty="0"/>
              <a:t>not recommended </a:t>
            </a:r>
            <a:r>
              <a:rPr lang="en-US" dirty="0"/>
              <a:t>to use a mobile device </a:t>
            </a:r>
          </a:p>
          <a:p>
            <a:pPr marL="0" indent="0">
              <a:buNone/>
            </a:pPr>
            <a:r>
              <a:rPr lang="en-US" dirty="0"/>
              <a:t>Recommend using the freely available Chrome browser</a:t>
            </a:r>
          </a:p>
        </p:txBody>
      </p:sp>
      <p:pic>
        <p:nvPicPr>
          <p:cNvPr id="5" name="Picture 4">
            <a:extLst>
              <a:ext uri="{FF2B5EF4-FFF2-40B4-BE49-F238E27FC236}">
                <a16:creationId xmlns:a16="http://schemas.microsoft.com/office/drawing/2014/main" id="{F2C17B36-5F32-45D3-B303-28544739252F}"/>
              </a:ext>
            </a:extLst>
          </p:cNvPr>
          <p:cNvPicPr>
            <a:picLocks noChangeAspect="1"/>
          </p:cNvPicPr>
          <p:nvPr/>
        </p:nvPicPr>
        <p:blipFill>
          <a:blip r:embed="rId2"/>
          <a:stretch>
            <a:fillRect/>
          </a:stretch>
        </p:blipFill>
        <p:spPr>
          <a:xfrm>
            <a:off x="4797778" y="1695639"/>
            <a:ext cx="6764161" cy="46113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98636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90AE7-2678-495F-A767-823E833FC37C}"/>
              </a:ext>
            </a:extLst>
          </p:cNvPr>
          <p:cNvSpPr>
            <a:spLocks noGrp="1"/>
          </p:cNvSpPr>
          <p:nvPr>
            <p:ph type="title"/>
          </p:nvPr>
        </p:nvSpPr>
        <p:spPr/>
        <p:txBody>
          <a:bodyPr/>
          <a:lstStyle/>
          <a:p>
            <a:r>
              <a:rPr lang="en-US" dirty="0"/>
              <a:t>Completing the Application</a:t>
            </a:r>
          </a:p>
        </p:txBody>
      </p:sp>
      <p:sp>
        <p:nvSpPr>
          <p:cNvPr id="3" name="Content Placeholder 2">
            <a:extLst>
              <a:ext uri="{FF2B5EF4-FFF2-40B4-BE49-F238E27FC236}">
                <a16:creationId xmlns:a16="http://schemas.microsoft.com/office/drawing/2014/main" id="{1FBD1DAC-526E-46B0-BF0C-B228AE44896F}"/>
              </a:ext>
            </a:extLst>
          </p:cNvPr>
          <p:cNvSpPr>
            <a:spLocks noGrp="1"/>
          </p:cNvSpPr>
          <p:nvPr>
            <p:ph idx="1"/>
          </p:nvPr>
        </p:nvSpPr>
        <p:spPr>
          <a:xfrm>
            <a:off x="838200" y="1825625"/>
            <a:ext cx="3442684" cy="4351338"/>
          </a:xfrm>
        </p:spPr>
        <p:txBody>
          <a:bodyPr/>
          <a:lstStyle/>
          <a:p>
            <a:r>
              <a:rPr lang="en-US" b="1" dirty="0"/>
              <a:t>Step 2: </a:t>
            </a:r>
            <a:r>
              <a:rPr lang="en-US" dirty="0"/>
              <a:t>Create a Profile</a:t>
            </a:r>
          </a:p>
          <a:p>
            <a:pPr marL="0" indent="0">
              <a:buNone/>
            </a:pPr>
            <a:r>
              <a:rPr lang="en-US" dirty="0"/>
              <a:t>Your profile is </a:t>
            </a:r>
            <a:r>
              <a:rPr lang="en-US" b="1" dirty="0"/>
              <a:t>NOT </a:t>
            </a:r>
            <a:r>
              <a:rPr lang="en-US" dirty="0"/>
              <a:t>your application</a:t>
            </a:r>
          </a:p>
        </p:txBody>
      </p:sp>
      <p:pic>
        <p:nvPicPr>
          <p:cNvPr id="5" name="Picture 4">
            <a:extLst>
              <a:ext uri="{FF2B5EF4-FFF2-40B4-BE49-F238E27FC236}">
                <a16:creationId xmlns:a16="http://schemas.microsoft.com/office/drawing/2014/main" id="{177F2A1E-6122-4F3E-A2CE-5B2691A372B0}"/>
              </a:ext>
            </a:extLst>
          </p:cNvPr>
          <p:cNvPicPr>
            <a:picLocks noChangeAspect="1"/>
          </p:cNvPicPr>
          <p:nvPr/>
        </p:nvPicPr>
        <p:blipFill>
          <a:blip r:embed="rId2"/>
          <a:stretch>
            <a:fillRect/>
          </a:stretch>
        </p:blipFill>
        <p:spPr>
          <a:xfrm>
            <a:off x="2686874" y="3025494"/>
            <a:ext cx="4785129" cy="30118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a:extLst>
              <a:ext uri="{FF2B5EF4-FFF2-40B4-BE49-F238E27FC236}">
                <a16:creationId xmlns:a16="http://schemas.microsoft.com/office/drawing/2014/main" id="{768886C6-5CDE-41DB-9029-743CFFBD3DCC}"/>
              </a:ext>
            </a:extLst>
          </p:cNvPr>
          <p:cNvPicPr>
            <a:picLocks noChangeAspect="1"/>
          </p:cNvPicPr>
          <p:nvPr/>
        </p:nvPicPr>
        <p:blipFill>
          <a:blip r:embed="rId3"/>
          <a:stretch>
            <a:fillRect/>
          </a:stretch>
        </p:blipFill>
        <p:spPr>
          <a:xfrm>
            <a:off x="7769707" y="3041663"/>
            <a:ext cx="4189720" cy="35123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Arrow: Down 8">
            <a:extLst>
              <a:ext uri="{FF2B5EF4-FFF2-40B4-BE49-F238E27FC236}">
                <a16:creationId xmlns:a16="http://schemas.microsoft.com/office/drawing/2014/main" id="{BD839275-1E7D-4839-B022-D7B55428F95A}"/>
              </a:ext>
            </a:extLst>
          </p:cNvPr>
          <p:cNvSpPr/>
          <p:nvPr/>
        </p:nvSpPr>
        <p:spPr>
          <a:xfrm rot="17579511">
            <a:off x="7040100" y="5195789"/>
            <a:ext cx="564445" cy="1394689"/>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3019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sz="2800" dirty="0"/>
              <a:t>Overview</a:t>
            </a:r>
          </a:p>
          <a:p>
            <a:r>
              <a:rPr lang="en-US" sz="2800" dirty="0"/>
              <a:t>Eligibility</a:t>
            </a:r>
          </a:p>
          <a:p>
            <a:r>
              <a:rPr lang="en-US" sz="2800" dirty="0"/>
              <a:t>Funding</a:t>
            </a:r>
          </a:p>
          <a:p>
            <a:r>
              <a:rPr lang="en-US" sz="2800" dirty="0"/>
              <a:t>Application</a:t>
            </a:r>
          </a:p>
          <a:p>
            <a:r>
              <a:rPr lang="en-US" sz="2800" dirty="0"/>
              <a:t>Resources</a:t>
            </a:r>
          </a:p>
          <a:p>
            <a:r>
              <a:rPr lang="en-US" sz="2800" dirty="0"/>
              <a:t>Q and A</a:t>
            </a:r>
          </a:p>
          <a:p>
            <a:endParaRPr lang="en-US" dirty="0"/>
          </a:p>
        </p:txBody>
      </p:sp>
    </p:spTree>
    <p:extLst>
      <p:ext uri="{BB962C8B-B14F-4D97-AF65-F5344CB8AC3E}">
        <p14:creationId xmlns:p14="http://schemas.microsoft.com/office/powerpoint/2010/main" val="1328237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C3584-FE7F-4E62-97FB-8E66DCB6CCC0}"/>
              </a:ext>
            </a:extLst>
          </p:cNvPr>
          <p:cNvSpPr>
            <a:spLocks noGrp="1"/>
          </p:cNvSpPr>
          <p:nvPr>
            <p:ph type="title"/>
          </p:nvPr>
        </p:nvSpPr>
        <p:spPr/>
        <p:txBody>
          <a:bodyPr/>
          <a:lstStyle/>
          <a:p>
            <a:r>
              <a:rPr lang="en-US" dirty="0"/>
              <a:t>Completing the Application</a:t>
            </a:r>
          </a:p>
        </p:txBody>
      </p:sp>
      <p:sp>
        <p:nvSpPr>
          <p:cNvPr id="3" name="Content Placeholder 2">
            <a:extLst>
              <a:ext uri="{FF2B5EF4-FFF2-40B4-BE49-F238E27FC236}">
                <a16:creationId xmlns:a16="http://schemas.microsoft.com/office/drawing/2014/main" id="{0F646B03-1A5F-4359-BDAD-C474CCE93C42}"/>
              </a:ext>
            </a:extLst>
          </p:cNvPr>
          <p:cNvSpPr>
            <a:spLocks noGrp="1"/>
          </p:cNvSpPr>
          <p:nvPr>
            <p:ph idx="1"/>
          </p:nvPr>
        </p:nvSpPr>
        <p:spPr/>
        <p:txBody>
          <a:bodyPr/>
          <a:lstStyle/>
          <a:p>
            <a:r>
              <a:rPr lang="en-US" b="1" dirty="0"/>
              <a:t>Step 3: </a:t>
            </a:r>
            <a:r>
              <a:rPr lang="en-US" dirty="0"/>
              <a:t>Start your application</a:t>
            </a:r>
          </a:p>
        </p:txBody>
      </p:sp>
      <p:pic>
        <p:nvPicPr>
          <p:cNvPr id="5" name="Picture 4">
            <a:extLst>
              <a:ext uri="{FF2B5EF4-FFF2-40B4-BE49-F238E27FC236}">
                <a16:creationId xmlns:a16="http://schemas.microsoft.com/office/drawing/2014/main" id="{DA50EE6F-F390-465E-B11D-87A2D798D46B}"/>
              </a:ext>
            </a:extLst>
          </p:cNvPr>
          <p:cNvPicPr>
            <a:picLocks noChangeAspect="1"/>
          </p:cNvPicPr>
          <p:nvPr/>
        </p:nvPicPr>
        <p:blipFill>
          <a:blip r:embed="rId2"/>
          <a:stretch>
            <a:fillRect/>
          </a:stretch>
        </p:blipFill>
        <p:spPr>
          <a:xfrm>
            <a:off x="463443" y="2513161"/>
            <a:ext cx="2819511" cy="34704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Picture 10">
            <a:extLst>
              <a:ext uri="{FF2B5EF4-FFF2-40B4-BE49-F238E27FC236}">
                <a16:creationId xmlns:a16="http://schemas.microsoft.com/office/drawing/2014/main" id="{25930ADF-FFBA-4977-9E49-9EDDB1386BA6}"/>
              </a:ext>
            </a:extLst>
          </p:cNvPr>
          <p:cNvPicPr>
            <a:picLocks noChangeAspect="1"/>
          </p:cNvPicPr>
          <p:nvPr/>
        </p:nvPicPr>
        <p:blipFill>
          <a:blip r:embed="rId3"/>
          <a:stretch>
            <a:fillRect/>
          </a:stretch>
        </p:blipFill>
        <p:spPr>
          <a:xfrm>
            <a:off x="7133284" y="1393031"/>
            <a:ext cx="3013273" cy="2608263"/>
          </a:xfrm>
          <a:prstGeom prst="rect">
            <a:avLst/>
          </a:prstGeom>
        </p:spPr>
      </p:pic>
      <p:pic>
        <p:nvPicPr>
          <p:cNvPr id="13" name="Picture 12">
            <a:extLst>
              <a:ext uri="{FF2B5EF4-FFF2-40B4-BE49-F238E27FC236}">
                <a16:creationId xmlns:a16="http://schemas.microsoft.com/office/drawing/2014/main" id="{17BAB950-24B0-4102-B480-DF9CE982BAB9}"/>
              </a:ext>
            </a:extLst>
          </p:cNvPr>
          <p:cNvPicPr>
            <a:picLocks noChangeAspect="1"/>
          </p:cNvPicPr>
          <p:nvPr/>
        </p:nvPicPr>
        <p:blipFill>
          <a:blip r:embed="rId4"/>
          <a:stretch>
            <a:fillRect/>
          </a:stretch>
        </p:blipFill>
        <p:spPr>
          <a:xfrm>
            <a:off x="3838698" y="3841221"/>
            <a:ext cx="2506516" cy="26811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Arrow: Down 8">
            <a:extLst>
              <a:ext uri="{FF2B5EF4-FFF2-40B4-BE49-F238E27FC236}">
                <a16:creationId xmlns:a16="http://schemas.microsoft.com/office/drawing/2014/main" id="{8CBD08D1-1C64-4CE4-8D0F-5D47B5CBA7E6}"/>
              </a:ext>
            </a:extLst>
          </p:cNvPr>
          <p:cNvSpPr/>
          <p:nvPr/>
        </p:nvSpPr>
        <p:spPr>
          <a:xfrm rot="18235149">
            <a:off x="3181149" y="4740207"/>
            <a:ext cx="564445" cy="1394689"/>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245F515-ACC2-4644-9803-1E95985F4777}"/>
              </a:ext>
            </a:extLst>
          </p:cNvPr>
          <p:cNvPicPr>
            <a:picLocks noChangeAspect="1"/>
          </p:cNvPicPr>
          <p:nvPr/>
        </p:nvPicPr>
        <p:blipFill>
          <a:blip r:embed="rId5"/>
          <a:stretch>
            <a:fillRect/>
          </a:stretch>
        </p:blipFill>
        <p:spPr>
          <a:xfrm>
            <a:off x="7200031" y="3956954"/>
            <a:ext cx="2939934" cy="2652603"/>
          </a:xfrm>
          <a:prstGeom prst="rect">
            <a:avLst/>
          </a:prstGeom>
        </p:spPr>
      </p:pic>
      <p:sp>
        <p:nvSpPr>
          <p:cNvPr id="14" name="Arrow: Down 13">
            <a:extLst>
              <a:ext uri="{FF2B5EF4-FFF2-40B4-BE49-F238E27FC236}">
                <a16:creationId xmlns:a16="http://schemas.microsoft.com/office/drawing/2014/main" id="{4A1FDD9B-469C-4A13-8A2E-B738BB033C0E}"/>
              </a:ext>
            </a:extLst>
          </p:cNvPr>
          <p:cNvSpPr/>
          <p:nvPr/>
        </p:nvSpPr>
        <p:spPr>
          <a:xfrm rot="13635199">
            <a:off x="6420822" y="4799038"/>
            <a:ext cx="564445" cy="1394689"/>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8B00D55-DC81-4006-9DEE-EEE2B39D6513}"/>
              </a:ext>
            </a:extLst>
          </p:cNvPr>
          <p:cNvSpPr txBox="1"/>
          <p:nvPr/>
        </p:nvSpPr>
        <p:spPr>
          <a:xfrm>
            <a:off x="3490325" y="2482231"/>
            <a:ext cx="3212719" cy="1200329"/>
          </a:xfrm>
          <a:prstGeom prst="rect">
            <a:avLst/>
          </a:prstGeom>
          <a:noFill/>
        </p:spPr>
        <p:txBody>
          <a:bodyPr wrap="square" rtlCol="0">
            <a:spAutoFit/>
          </a:bodyPr>
          <a:lstStyle/>
          <a:p>
            <a:r>
              <a:rPr lang="en-US" b="1" dirty="0"/>
              <a:t>You can start, stop, save and return to your application anytime during the application window (Sep. 20-29)</a:t>
            </a:r>
          </a:p>
        </p:txBody>
      </p:sp>
    </p:spTree>
    <p:extLst>
      <p:ext uri="{BB962C8B-B14F-4D97-AF65-F5344CB8AC3E}">
        <p14:creationId xmlns:p14="http://schemas.microsoft.com/office/powerpoint/2010/main" val="3767782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22C44-3235-4B22-AE88-4DB9343AD297}"/>
              </a:ext>
            </a:extLst>
          </p:cNvPr>
          <p:cNvSpPr>
            <a:spLocks noGrp="1"/>
          </p:cNvSpPr>
          <p:nvPr>
            <p:ph type="title"/>
          </p:nvPr>
        </p:nvSpPr>
        <p:spPr/>
        <p:txBody>
          <a:bodyPr/>
          <a:lstStyle/>
          <a:p>
            <a:r>
              <a:rPr lang="en-US" dirty="0"/>
              <a:t>Completing the Application</a:t>
            </a:r>
          </a:p>
        </p:txBody>
      </p:sp>
      <p:sp>
        <p:nvSpPr>
          <p:cNvPr id="3" name="Content Placeholder 2">
            <a:extLst>
              <a:ext uri="{FF2B5EF4-FFF2-40B4-BE49-F238E27FC236}">
                <a16:creationId xmlns:a16="http://schemas.microsoft.com/office/drawing/2014/main" id="{6126A2CD-DCB0-4DCA-A36D-774F513915AE}"/>
              </a:ext>
            </a:extLst>
          </p:cNvPr>
          <p:cNvSpPr>
            <a:spLocks noGrp="1"/>
          </p:cNvSpPr>
          <p:nvPr>
            <p:ph idx="1"/>
          </p:nvPr>
        </p:nvSpPr>
        <p:spPr/>
        <p:txBody>
          <a:bodyPr/>
          <a:lstStyle/>
          <a:p>
            <a:r>
              <a:rPr lang="en-US" b="1" dirty="0"/>
              <a:t>Step 4: </a:t>
            </a:r>
            <a:r>
              <a:rPr lang="en-US" dirty="0"/>
              <a:t>Upload Requirement Documents</a:t>
            </a:r>
          </a:p>
        </p:txBody>
      </p:sp>
      <p:pic>
        <p:nvPicPr>
          <p:cNvPr id="5" name="Picture 4">
            <a:extLst>
              <a:ext uri="{FF2B5EF4-FFF2-40B4-BE49-F238E27FC236}">
                <a16:creationId xmlns:a16="http://schemas.microsoft.com/office/drawing/2014/main" id="{FC35F88E-3302-456A-87DB-E0BF1806E153}"/>
              </a:ext>
            </a:extLst>
          </p:cNvPr>
          <p:cNvPicPr>
            <a:picLocks noChangeAspect="1"/>
          </p:cNvPicPr>
          <p:nvPr/>
        </p:nvPicPr>
        <p:blipFill>
          <a:blip r:embed="rId2"/>
          <a:stretch>
            <a:fillRect/>
          </a:stretch>
        </p:blipFill>
        <p:spPr>
          <a:xfrm>
            <a:off x="6412089" y="2492170"/>
            <a:ext cx="5043311" cy="41078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C9665424-DD0C-441A-8202-E7C25E418855}"/>
              </a:ext>
            </a:extLst>
          </p:cNvPr>
          <p:cNvSpPr txBox="1"/>
          <p:nvPr/>
        </p:nvSpPr>
        <p:spPr>
          <a:xfrm>
            <a:off x="443089" y="3013501"/>
            <a:ext cx="5068710" cy="830997"/>
          </a:xfrm>
          <a:prstGeom prst="rect">
            <a:avLst/>
          </a:prstGeom>
          <a:noFill/>
        </p:spPr>
        <p:txBody>
          <a:bodyPr wrap="square" rtlCol="0">
            <a:spAutoFit/>
          </a:bodyPr>
          <a:lstStyle/>
          <a:p>
            <a:r>
              <a:rPr lang="en-US" sz="2400" dirty="0"/>
              <a:t>You can upload only </a:t>
            </a:r>
            <a:r>
              <a:rPr lang="en-US" sz="2400" b="1" dirty="0"/>
              <a:t>one file </a:t>
            </a:r>
            <a:r>
              <a:rPr lang="en-US" sz="2400" dirty="0"/>
              <a:t>per field. Files can be as many pages as needed. </a:t>
            </a:r>
          </a:p>
        </p:txBody>
      </p:sp>
      <p:sp>
        <p:nvSpPr>
          <p:cNvPr id="7" name="TextBox 6">
            <a:extLst>
              <a:ext uri="{FF2B5EF4-FFF2-40B4-BE49-F238E27FC236}">
                <a16:creationId xmlns:a16="http://schemas.microsoft.com/office/drawing/2014/main" id="{91621776-ACA9-4359-ABE5-BBF8640AFBC1}"/>
              </a:ext>
            </a:extLst>
          </p:cNvPr>
          <p:cNvSpPr txBox="1"/>
          <p:nvPr/>
        </p:nvSpPr>
        <p:spPr>
          <a:xfrm>
            <a:off x="443089" y="4429245"/>
            <a:ext cx="5068710" cy="1938992"/>
          </a:xfrm>
          <a:prstGeom prst="rect">
            <a:avLst/>
          </a:prstGeom>
          <a:noFill/>
        </p:spPr>
        <p:txBody>
          <a:bodyPr wrap="square" rtlCol="0">
            <a:spAutoFit/>
          </a:bodyPr>
          <a:lstStyle/>
          <a:p>
            <a:r>
              <a:rPr lang="en-US" sz="2400" dirty="0"/>
              <a:t>The file can be in any image or document format such as .PNG, .PDF, .JPEG, etc.</a:t>
            </a:r>
          </a:p>
          <a:p>
            <a:endParaRPr lang="en-US" sz="2400" dirty="0"/>
          </a:p>
          <a:p>
            <a:r>
              <a:rPr lang="en-US" sz="2400" b="1" dirty="0"/>
              <a:t>.PDF preferred!</a:t>
            </a:r>
          </a:p>
        </p:txBody>
      </p:sp>
    </p:spTree>
    <p:extLst>
      <p:ext uri="{BB962C8B-B14F-4D97-AF65-F5344CB8AC3E}">
        <p14:creationId xmlns:p14="http://schemas.microsoft.com/office/powerpoint/2010/main" val="4087256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5AA9-A3D8-4655-9033-F582FDDDAEB3}"/>
              </a:ext>
            </a:extLst>
          </p:cNvPr>
          <p:cNvSpPr>
            <a:spLocks noGrp="1"/>
          </p:cNvSpPr>
          <p:nvPr>
            <p:ph type="title"/>
          </p:nvPr>
        </p:nvSpPr>
        <p:spPr/>
        <p:txBody>
          <a:bodyPr/>
          <a:lstStyle/>
          <a:p>
            <a:r>
              <a:rPr lang="en-US" dirty="0"/>
              <a:t>Completing the Application</a:t>
            </a:r>
          </a:p>
        </p:txBody>
      </p:sp>
      <p:sp>
        <p:nvSpPr>
          <p:cNvPr id="3" name="Content Placeholder 2">
            <a:extLst>
              <a:ext uri="{FF2B5EF4-FFF2-40B4-BE49-F238E27FC236}">
                <a16:creationId xmlns:a16="http://schemas.microsoft.com/office/drawing/2014/main" id="{B498ADCA-5997-4327-8ECE-10A2833EA0E0}"/>
              </a:ext>
            </a:extLst>
          </p:cNvPr>
          <p:cNvSpPr>
            <a:spLocks noGrp="1"/>
          </p:cNvSpPr>
          <p:nvPr>
            <p:ph idx="1"/>
          </p:nvPr>
        </p:nvSpPr>
        <p:spPr/>
        <p:txBody>
          <a:bodyPr/>
          <a:lstStyle/>
          <a:p>
            <a:r>
              <a:rPr lang="en-US" b="1" dirty="0"/>
              <a:t>Step 5: </a:t>
            </a:r>
            <a:r>
              <a:rPr lang="en-US" dirty="0"/>
              <a:t>Submit your application</a:t>
            </a:r>
          </a:p>
        </p:txBody>
      </p:sp>
      <p:pic>
        <p:nvPicPr>
          <p:cNvPr id="5" name="Picture 4">
            <a:extLst>
              <a:ext uri="{FF2B5EF4-FFF2-40B4-BE49-F238E27FC236}">
                <a16:creationId xmlns:a16="http://schemas.microsoft.com/office/drawing/2014/main" id="{E007872E-6B14-4179-AA1A-0AF249D07930}"/>
              </a:ext>
            </a:extLst>
          </p:cNvPr>
          <p:cNvPicPr>
            <a:picLocks noChangeAspect="1"/>
          </p:cNvPicPr>
          <p:nvPr/>
        </p:nvPicPr>
        <p:blipFill>
          <a:blip r:embed="rId2"/>
          <a:stretch>
            <a:fillRect/>
          </a:stretch>
        </p:blipFill>
        <p:spPr>
          <a:xfrm>
            <a:off x="2039975" y="2510376"/>
            <a:ext cx="4300031" cy="22579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a:extLst>
              <a:ext uri="{FF2B5EF4-FFF2-40B4-BE49-F238E27FC236}">
                <a16:creationId xmlns:a16="http://schemas.microsoft.com/office/drawing/2014/main" id="{463DC41D-E4D9-491F-A1DF-CEC7BBFAAA96}"/>
              </a:ext>
            </a:extLst>
          </p:cNvPr>
          <p:cNvPicPr>
            <a:picLocks noChangeAspect="1"/>
          </p:cNvPicPr>
          <p:nvPr/>
        </p:nvPicPr>
        <p:blipFill>
          <a:blip r:embed="rId3"/>
          <a:stretch>
            <a:fillRect/>
          </a:stretch>
        </p:blipFill>
        <p:spPr>
          <a:xfrm>
            <a:off x="6939846" y="3544711"/>
            <a:ext cx="3014938" cy="31608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Arrow: Down 7">
            <a:extLst>
              <a:ext uri="{FF2B5EF4-FFF2-40B4-BE49-F238E27FC236}">
                <a16:creationId xmlns:a16="http://schemas.microsoft.com/office/drawing/2014/main" id="{68FF17FC-B050-40B8-AD1A-4A0146F21C57}"/>
              </a:ext>
            </a:extLst>
          </p:cNvPr>
          <p:cNvSpPr/>
          <p:nvPr/>
        </p:nvSpPr>
        <p:spPr>
          <a:xfrm rot="18235149">
            <a:off x="6057785" y="4509639"/>
            <a:ext cx="564445" cy="1394689"/>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7ECC75EB-669C-4162-8456-8E43CA46AA24}"/>
              </a:ext>
            </a:extLst>
          </p:cNvPr>
          <p:cNvSpPr txBox="1"/>
          <p:nvPr/>
        </p:nvSpPr>
        <p:spPr>
          <a:xfrm>
            <a:off x="6939846" y="1665197"/>
            <a:ext cx="4413954" cy="1077218"/>
          </a:xfrm>
          <a:prstGeom prst="rect">
            <a:avLst/>
          </a:prstGeom>
          <a:noFill/>
        </p:spPr>
        <p:txBody>
          <a:bodyPr wrap="square" rtlCol="0">
            <a:spAutoFit/>
          </a:bodyPr>
          <a:lstStyle/>
          <a:p>
            <a:r>
              <a:rPr lang="en-US" sz="3200" dirty="0"/>
              <a:t>Do not forget to click the green </a:t>
            </a:r>
            <a:r>
              <a:rPr lang="en-US" sz="3200" b="1" dirty="0">
                <a:solidFill>
                  <a:schemeClr val="accent2">
                    <a:lumMod val="75000"/>
                  </a:schemeClr>
                </a:solidFill>
              </a:rPr>
              <a:t>SUBMIT </a:t>
            </a:r>
            <a:r>
              <a:rPr lang="en-US" sz="3200" dirty="0"/>
              <a:t>button</a:t>
            </a:r>
          </a:p>
        </p:txBody>
      </p:sp>
    </p:spTree>
    <p:extLst>
      <p:ext uri="{BB962C8B-B14F-4D97-AF65-F5344CB8AC3E}">
        <p14:creationId xmlns:p14="http://schemas.microsoft.com/office/powerpoint/2010/main" val="430404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81E7-D8FE-42E8-BE2D-EA3CF8D43A20}"/>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EC4F4F20-0301-4B3A-A6A4-29794DB6752D}"/>
              </a:ext>
            </a:extLst>
          </p:cNvPr>
          <p:cNvSpPr>
            <a:spLocks noGrp="1"/>
          </p:cNvSpPr>
          <p:nvPr>
            <p:ph idx="1"/>
          </p:nvPr>
        </p:nvSpPr>
        <p:spPr/>
        <p:txBody>
          <a:bodyPr>
            <a:noAutofit/>
          </a:bodyPr>
          <a:lstStyle/>
          <a:p>
            <a:pPr marL="0" indent="0">
              <a:buNone/>
            </a:pPr>
            <a:r>
              <a:rPr lang="en-US" sz="1800" b="1" dirty="0"/>
              <a:t>Residency</a:t>
            </a:r>
          </a:p>
          <a:p>
            <a:pPr marL="0" indent="0">
              <a:buNone/>
            </a:pPr>
            <a:r>
              <a:rPr lang="en-US" sz="1800" b="1" dirty="0"/>
              <a:t>Q:  </a:t>
            </a:r>
            <a:r>
              <a:rPr lang="en-US" sz="1800" dirty="0"/>
              <a:t>Does “resident of Minnesota” mean permanent resident or citizen of the United states? </a:t>
            </a:r>
          </a:p>
          <a:p>
            <a:pPr marL="0" indent="0">
              <a:buNone/>
            </a:pPr>
            <a:r>
              <a:rPr lang="en-US" sz="1800" b="1" dirty="0"/>
              <a:t>A: </a:t>
            </a:r>
            <a:r>
              <a:rPr lang="en-US" sz="1800" dirty="0"/>
              <a:t>Resident of Minnesota means any individual who is domiciled in Minnesota or is domiciled outside the state who maintains a place of abode in the state and spends, in the aggregate, more than one-half of the tax year in Minnesota, unless the individual or the spouse of the individual is in the armed forces of the United States (Minn. Stat. 290.01). Immigration status is not a factor. </a:t>
            </a:r>
          </a:p>
          <a:p>
            <a:pPr marL="0" indent="0">
              <a:buNone/>
            </a:pPr>
            <a:r>
              <a:rPr lang="en-US" sz="1800" b="1" dirty="0"/>
              <a:t>Q: </a:t>
            </a:r>
            <a:r>
              <a:rPr lang="en-US" sz="1800" dirty="0"/>
              <a:t>How do nonprofit organizations meet the residency requirement? They don’t have owners like a for-profit business. </a:t>
            </a:r>
          </a:p>
          <a:p>
            <a:pPr marL="0" indent="0">
              <a:buNone/>
            </a:pPr>
            <a:r>
              <a:rPr lang="en-US" sz="1800" b="1" dirty="0"/>
              <a:t>A: </a:t>
            </a:r>
            <a:r>
              <a:rPr lang="en-US" sz="1800" dirty="0"/>
              <a:t>For the purpose of this program, you can use the residency of the board of directors of the applicant organization. For example, if 50% or more of the board of directors are residents of Minnesota then the organization meets the residency requirements of the program.</a:t>
            </a:r>
          </a:p>
        </p:txBody>
      </p:sp>
    </p:spTree>
    <p:extLst>
      <p:ext uri="{BB962C8B-B14F-4D97-AF65-F5344CB8AC3E}">
        <p14:creationId xmlns:p14="http://schemas.microsoft.com/office/powerpoint/2010/main" val="1655724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262C8-1BB0-43CF-BC49-3371FD30FADB}"/>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FA58B255-12FF-4F7D-848B-B06115FB7793}"/>
              </a:ext>
            </a:extLst>
          </p:cNvPr>
          <p:cNvSpPr>
            <a:spLocks noGrp="1"/>
          </p:cNvSpPr>
          <p:nvPr>
            <p:ph idx="1"/>
          </p:nvPr>
        </p:nvSpPr>
        <p:spPr/>
        <p:txBody>
          <a:bodyPr>
            <a:normAutofit fontScale="92500" lnSpcReduction="20000"/>
          </a:bodyPr>
          <a:lstStyle/>
          <a:p>
            <a:pPr marL="0" indent="0">
              <a:buNone/>
            </a:pPr>
            <a:r>
              <a:rPr lang="en-US" sz="1900" b="1" dirty="0"/>
              <a:t>Non-Profit Organizations</a:t>
            </a:r>
          </a:p>
          <a:p>
            <a:pPr marL="0" indent="0">
              <a:buNone/>
            </a:pPr>
            <a:r>
              <a:rPr lang="en-US" sz="1900" b="1" dirty="0"/>
              <a:t>Q:  </a:t>
            </a:r>
            <a:r>
              <a:rPr lang="en-US" sz="1900" dirty="0"/>
              <a:t>How can I determine if my nonprofit organization is eligible for this program?</a:t>
            </a:r>
          </a:p>
          <a:p>
            <a:pPr marL="0" indent="0">
              <a:buNone/>
            </a:pPr>
            <a:r>
              <a:rPr lang="en-US" sz="1900" b="1" dirty="0"/>
              <a:t>A: </a:t>
            </a:r>
            <a:r>
              <a:rPr lang="en-US" sz="1900" dirty="0"/>
              <a:t>Nonprofits that earn revenue on an ongoing basis through a fee-for-service model similar to for-profit businesses and whose operations were restricted by an Executive Order to reduce the spread of COVID-19 are eligible for this grant. </a:t>
            </a:r>
          </a:p>
          <a:p>
            <a:pPr marL="0" indent="0">
              <a:buNone/>
            </a:pPr>
            <a:r>
              <a:rPr lang="en-US" sz="1900" dirty="0"/>
              <a:t>This includes nonprofit theaters, concert venues, museums, arts organizations, fitness centers, and other organizations that generate revenue on an ongoing basis through a fee-for service model, such as ticket sales or membership dues that are not tax-deductible. </a:t>
            </a:r>
          </a:p>
          <a:p>
            <a:pPr marL="0" indent="0">
              <a:buNone/>
            </a:pPr>
            <a:r>
              <a:rPr lang="en-US" sz="1900" b="1" dirty="0"/>
              <a:t>Q: </a:t>
            </a:r>
            <a:r>
              <a:rPr lang="en-US" sz="1900" dirty="0"/>
              <a:t>My nonprofit organization was not able to sell tickets for our annual fundraiser due to COVID-19. Are we eligible for the program? </a:t>
            </a:r>
          </a:p>
          <a:p>
            <a:pPr marL="0" indent="0">
              <a:buNone/>
            </a:pPr>
            <a:r>
              <a:rPr lang="en-US" sz="1900" b="1" dirty="0"/>
              <a:t>A: </a:t>
            </a:r>
            <a:r>
              <a:rPr lang="en-US" sz="1900" dirty="0"/>
              <a:t>Nonprofits that rely on multiple sources of funding including annual fundraisers with ticket sales, but do not earn revenue similar to businesses, and/or were not directly restricted by an Executive Order to reduce the spread of COVID-19 do not meet the definition of eligibility for this program. </a:t>
            </a:r>
          </a:p>
          <a:p>
            <a:pPr marL="0" indent="0">
              <a:buNone/>
            </a:pPr>
            <a:endParaRPr lang="en-US" sz="1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07227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80156-D7C9-4E36-8D53-52EAFF4B9B4E}"/>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E1A1098F-1C7A-4793-83F0-76A2EFBA3301}"/>
              </a:ext>
            </a:extLst>
          </p:cNvPr>
          <p:cNvSpPr>
            <a:spLocks noGrp="1"/>
          </p:cNvSpPr>
          <p:nvPr>
            <p:ph idx="1"/>
          </p:nvPr>
        </p:nvSpPr>
        <p:spPr/>
        <p:txBody>
          <a:bodyPr>
            <a:noAutofit/>
          </a:bodyPr>
          <a:lstStyle/>
          <a:p>
            <a:pPr marL="0" indent="0">
              <a:buNone/>
            </a:pPr>
            <a:r>
              <a:rPr lang="en-US" sz="1800" b="1" dirty="0"/>
              <a:t>Revenue</a:t>
            </a:r>
          </a:p>
          <a:p>
            <a:pPr marL="0" indent="0">
              <a:buNone/>
            </a:pPr>
            <a:r>
              <a:rPr lang="en-US" sz="1800" b="1" dirty="0"/>
              <a:t>Q: </a:t>
            </a:r>
            <a:r>
              <a:rPr lang="en-US" sz="1800" dirty="0"/>
              <a:t>I received one or more grants and/or forgivable loans in 2020. How does that count towards my businesses' revenue in 2020? </a:t>
            </a:r>
          </a:p>
          <a:p>
            <a:pPr marL="0" indent="0">
              <a:buNone/>
            </a:pPr>
            <a:r>
              <a:rPr lang="en-US" sz="1800" b="1" dirty="0"/>
              <a:t>A: </a:t>
            </a:r>
            <a:r>
              <a:rPr lang="en-US" sz="1800" dirty="0"/>
              <a:t>Generally, grants are counted like any other revenue received by the business and are subject to state and federal taxes. However, some financial assistance like Paycheck Protection Loans are treated differently and are not taxable. Note: we are unable to provide tax advice and applicants should discuss tax liabilities with their own tax advisors.</a:t>
            </a:r>
          </a:p>
          <a:p>
            <a:pPr marL="0" indent="0">
              <a:buNone/>
            </a:pPr>
            <a:r>
              <a:rPr lang="en-US" sz="1800" b="1" dirty="0"/>
              <a:t>Q: </a:t>
            </a:r>
            <a:r>
              <a:rPr lang="en-US" sz="1800" dirty="0"/>
              <a:t>My business lost more than 10% of revenue from paying customers during 2020 due to the COVID-19 outbreak compared to the 2019. However, I received enough financial assistance to make up the difference. Is my business eligible?</a:t>
            </a:r>
          </a:p>
          <a:p>
            <a:pPr marL="0" indent="0">
              <a:buNone/>
            </a:pPr>
            <a:r>
              <a:rPr lang="en-US" sz="1800" b="1" dirty="0"/>
              <a:t>A: </a:t>
            </a:r>
            <a:r>
              <a:rPr lang="en-US" sz="1800" dirty="0"/>
              <a:t>If your business was not directly restricted by an executive order and you received enough </a:t>
            </a:r>
            <a:r>
              <a:rPr lang="en-US" sz="1800" b="1" u="sng" dirty="0"/>
              <a:t>taxable</a:t>
            </a:r>
            <a:r>
              <a:rPr lang="en-US" sz="1800" dirty="0"/>
              <a:t> financial assistance to make up for any revenue losses due to the pandemic your business will not meet the financial hardship requirement of this program</a:t>
            </a:r>
          </a:p>
        </p:txBody>
      </p:sp>
    </p:spTree>
    <p:extLst>
      <p:ext uri="{BB962C8B-B14F-4D97-AF65-F5344CB8AC3E}">
        <p14:creationId xmlns:p14="http://schemas.microsoft.com/office/powerpoint/2010/main" val="2564857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FB62A-73CE-4461-9FAA-4354FF41A7A9}"/>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E33549FC-5220-4115-8818-A923150971FA}"/>
              </a:ext>
            </a:extLst>
          </p:cNvPr>
          <p:cNvSpPr>
            <a:spLocks noGrp="1"/>
          </p:cNvSpPr>
          <p:nvPr>
            <p:ph idx="1"/>
          </p:nvPr>
        </p:nvSpPr>
        <p:spPr>
          <a:xfrm>
            <a:off x="838200" y="1848203"/>
            <a:ext cx="10515600" cy="4351338"/>
          </a:xfrm>
        </p:spPr>
        <p:txBody>
          <a:bodyPr/>
          <a:lstStyle/>
          <a:p>
            <a:pPr marL="0" indent="0">
              <a:buNone/>
            </a:pPr>
            <a:r>
              <a:rPr lang="en-US" dirty="0"/>
              <a:t>Revenue (continued…)</a:t>
            </a:r>
          </a:p>
          <a:p>
            <a:pPr marL="0" indent="0">
              <a:buNone/>
            </a:pPr>
            <a:r>
              <a:rPr lang="en-US" sz="1800" b="1" dirty="0"/>
              <a:t>Q: </a:t>
            </a:r>
            <a:r>
              <a:rPr lang="en-US" sz="1800" dirty="0"/>
              <a:t>Compared to 2019 my business did not see a decrease in revenue compared to 2020. However, my cost increased significantly due to a number of factors. How can I show that my business faced financial hardship?</a:t>
            </a:r>
          </a:p>
          <a:p>
            <a:pPr marL="0" indent="0">
              <a:buNone/>
            </a:pPr>
            <a:r>
              <a:rPr lang="en-US" sz="1800" b="1" dirty="0"/>
              <a:t>A: </a:t>
            </a:r>
            <a:r>
              <a:rPr lang="en-US" sz="1800" dirty="0"/>
              <a:t>This program prioritizes businesses that faced significant revenue loss and/or whose operations were directly restricted by Executive Orders. A business that saw revenues increases, even while cost increased, and whose operations were not directly restricted by Executive Orders does not meet the definition of eligibility for this program. </a:t>
            </a:r>
          </a:p>
        </p:txBody>
      </p:sp>
    </p:spTree>
    <p:extLst>
      <p:ext uri="{BB962C8B-B14F-4D97-AF65-F5344CB8AC3E}">
        <p14:creationId xmlns:p14="http://schemas.microsoft.com/office/powerpoint/2010/main" val="1881101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B83DB-B4AE-4CB5-872F-D93923C38330}"/>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BF531373-C0E7-4BD2-AC9E-28E834DD814F}"/>
              </a:ext>
            </a:extLst>
          </p:cNvPr>
          <p:cNvSpPr>
            <a:spLocks noGrp="1"/>
          </p:cNvSpPr>
          <p:nvPr>
            <p:ph idx="1"/>
          </p:nvPr>
        </p:nvSpPr>
        <p:spPr/>
        <p:txBody>
          <a:bodyPr>
            <a:noAutofit/>
          </a:bodyPr>
          <a:lstStyle/>
          <a:p>
            <a:pPr marL="0" indent="0">
              <a:buNone/>
            </a:pPr>
            <a:r>
              <a:rPr lang="en-US" sz="1800" b="1" dirty="0"/>
              <a:t>Self-Employed and Independent Contractors </a:t>
            </a:r>
          </a:p>
          <a:p>
            <a:pPr marL="0" indent="0">
              <a:buNone/>
            </a:pPr>
            <a:r>
              <a:rPr lang="en-US" sz="1800" b="1" dirty="0"/>
              <a:t>Q: </a:t>
            </a:r>
            <a:r>
              <a:rPr lang="en-US" sz="1800" dirty="0"/>
              <a:t>Are self-employed individuals and independent contractors eligible for this program? </a:t>
            </a:r>
          </a:p>
          <a:p>
            <a:pPr marL="0" indent="0">
              <a:buNone/>
            </a:pPr>
            <a:r>
              <a:rPr lang="en-US" sz="1800" b="1" dirty="0"/>
              <a:t>A: </a:t>
            </a:r>
            <a:r>
              <a:rPr lang="en-US" sz="1800" dirty="0"/>
              <a:t>Yes. They will count as business with one full-time-equivalent employee.</a:t>
            </a:r>
          </a:p>
          <a:p>
            <a:pPr marL="0" indent="0">
              <a:buNone/>
            </a:pPr>
            <a:r>
              <a:rPr lang="en-US" sz="1800" b="1" dirty="0"/>
              <a:t>Employee Counts</a:t>
            </a:r>
          </a:p>
          <a:p>
            <a:pPr marL="0" indent="0">
              <a:buNone/>
            </a:pPr>
            <a:r>
              <a:rPr lang="en-US" sz="1800" b="1" dirty="0"/>
              <a:t>Q: </a:t>
            </a:r>
            <a:r>
              <a:rPr lang="en-US" sz="1800" dirty="0"/>
              <a:t>How is full-time equivalent employee defined and how is that calculated? How are part-time employees counted?</a:t>
            </a:r>
          </a:p>
          <a:p>
            <a:pPr marL="0" indent="0">
              <a:lnSpc>
                <a:spcPct val="110000"/>
              </a:lnSpc>
              <a:spcBef>
                <a:spcPts val="0"/>
              </a:spcBef>
              <a:spcAft>
                <a:spcPts val="0"/>
              </a:spcAft>
              <a:buNone/>
            </a:pPr>
            <a:r>
              <a:rPr lang="en-US" sz="1800" b="1" dirty="0"/>
              <a:t>A: </a:t>
            </a:r>
            <a:r>
              <a:rPr lang="en-US" sz="1800" dirty="0"/>
              <a:t>Full-time equivalent employee means an employee who works 40 hours or more, on average, each week. Part time employees can be counted in one of two ways: </a:t>
            </a:r>
          </a:p>
          <a:p>
            <a:pPr>
              <a:lnSpc>
                <a:spcPct val="110000"/>
              </a:lnSpc>
              <a:spcBef>
                <a:spcPts val="0"/>
              </a:spcBef>
              <a:spcAft>
                <a:spcPts val="0"/>
              </a:spcAft>
            </a:pPr>
            <a:r>
              <a:rPr lang="en-US" sz="1800" dirty="0"/>
              <a:t>1</a:t>
            </a:r>
            <a:r>
              <a:rPr lang="en-US" sz="1800" baseline="30000" dirty="0"/>
              <a:t>st</a:t>
            </a:r>
            <a:r>
              <a:rPr lang="en-US" sz="1800" dirty="0"/>
              <a:t> Method: Calculate the average number of hours paid per week for a part-time employee during the year.</a:t>
            </a:r>
          </a:p>
          <a:p>
            <a:pPr>
              <a:lnSpc>
                <a:spcPct val="110000"/>
              </a:lnSpc>
              <a:spcBef>
                <a:spcPts val="0"/>
              </a:spcBef>
              <a:spcAft>
                <a:spcPts val="0"/>
              </a:spcAft>
            </a:pPr>
            <a:r>
              <a:rPr lang="en-US" sz="1800" dirty="0"/>
              <a:t>2nd Method: Each part-time employee equals 0.5 full-time equivalent employee whether they were paid for fewer or more than 20 hours per week.</a:t>
            </a:r>
          </a:p>
        </p:txBody>
      </p:sp>
    </p:spTree>
    <p:extLst>
      <p:ext uri="{BB962C8B-B14F-4D97-AF65-F5344CB8AC3E}">
        <p14:creationId xmlns:p14="http://schemas.microsoft.com/office/powerpoint/2010/main" val="3222144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7090" y="3592597"/>
            <a:ext cx="2513646" cy="1990808"/>
          </a:xfrm>
          <a:prstGeom prst="rect">
            <a:avLst/>
          </a:prstGeom>
        </p:spPr>
      </p:pic>
      <p:sp>
        <p:nvSpPr>
          <p:cNvPr id="6" name="Content Placeholder 2"/>
          <p:cNvSpPr txBox="1">
            <a:spLocks/>
          </p:cNvSpPr>
          <p:nvPr/>
        </p:nvSpPr>
        <p:spPr>
          <a:xfrm>
            <a:off x="4188179" y="3592597"/>
            <a:ext cx="8003822" cy="3205409"/>
          </a:xfrm>
          <a:prstGeom prst="rect">
            <a:avLst/>
          </a:prstGeom>
        </p:spPr>
        <p:txBody>
          <a:bodyPr>
            <a:normAutofit fontScale="85000" lnSpcReduction="20000"/>
          </a:bodyPr>
          <a:lst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0"/>
              </a:spcAft>
              <a:buNone/>
            </a:pPr>
            <a:r>
              <a:rPr lang="en-US" sz="3200" b="1" dirty="0"/>
              <a:t>For information</a:t>
            </a:r>
          </a:p>
          <a:p>
            <a:pPr marL="0" indent="0">
              <a:lnSpc>
                <a:spcPct val="120000"/>
              </a:lnSpc>
              <a:spcBef>
                <a:spcPts val="0"/>
              </a:spcBef>
              <a:spcAft>
                <a:spcPts val="0"/>
              </a:spcAft>
              <a:buNone/>
            </a:pPr>
            <a:r>
              <a:rPr lang="en-US" sz="3200" b="1" dirty="0">
                <a:hlinkClick r:id="rId4"/>
              </a:rPr>
              <a:t>https://mn.gov/deed/mscrg</a:t>
            </a:r>
            <a:endParaRPr lang="en-US" sz="3200" b="1" dirty="0"/>
          </a:p>
          <a:p>
            <a:pPr marL="0" indent="0">
              <a:lnSpc>
                <a:spcPct val="120000"/>
              </a:lnSpc>
              <a:spcBef>
                <a:spcPts val="0"/>
              </a:spcBef>
              <a:spcAft>
                <a:spcPts val="0"/>
              </a:spcAft>
              <a:buNone/>
            </a:pPr>
            <a:endParaRPr lang="en-US" sz="3200" b="1" dirty="0"/>
          </a:p>
          <a:p>
            <a:pPr marL="0" indent="0">
              <a:lnSpc>
                <a:spcPct val="120000"/>
              </a:lnSpc>
              <a:spcBef>
                <a:spcPts val="0"/>
              </a:spcBef>
              <a:spcAft>
                <a:spcPts val="0"/>
              </a:spcAft>
              <a:buNone/>
            </a:pPr>
            <a:r>
              <a:rPr lang="en-US" sz="3200" b="1" dirty="0"/>
              <a:t>Submit your questions</a:t>
            </a:r>
          </a:p>
          <a:p>
            <a:pPr marL="0" indent="0">
              <a:lnSpc>
                <a:spcPct val="120000"/>
              </a:lnSpc>
              <a:spcBef>
                <a:spcPts val="0"/>
              </a:spcBef>
              <a:spcAft>
                <a:spcPts val="0"/>
              </a:spcAft>
              <a:buNone/>
            </a:pPr>
            <a:r>
              <a:rPr lang="en-US" sz="3200">
                <a:solidFill>
                  <a:srgbClr val="003865"/>
                </a:solidFill>
                <a:hlinkClick r:id="rId5"/>
              </a:rPr>
              <a:t>MSCRG</a:t>
            </a:r>
            <a:r>
              <a:rPr lang="en-US" sz="3200" dirty="0">
                <a:solidFill>
                  <a:srgbClr val="003865"/>
                </a:solidFill>
                <a:hlinkClick r:id="rId5"/>
              </a:rPr>
              <a:t>.DEED@state.mn.us</a:t>
            </a:r>
            <a:endParaRPr lang="en-US" sz="3200" dirty="0">
              <a:solidFill>
                <a:srgbClr val="003865"/>
              </a:solidFill>
            </a:endParaRPr>
          </a:p>
          <a:p>
            <a:pPr marL="0" indent="0">
              <a:lnSpc>
                <a:spcPct val="120000"/>
              </a:lnSpc>
              <a:spcBef>
                <a:spcPts val="0"/>
              </a:spcBef>
              <a:spcAft>
                <a:spcPts val="0"/>
              </a:spcAft>
              <a:buNone/>
            </a:pPr>
            <a:endParaRPr lang="en-US" sz="3200" u="sng" dirty="0"/>
          </a:p>
          <a:p>
            <a:pPr marL="0" indent="0">
              <a:lnSpc>
                <a:spcPct val="120000"/>
              </a:lnSpc>
              <a:spcBef>
                <a:spcPts val="0"/>
              </a:spcBef>
              <a:spcAft>
                <a:spcPts val="0"/>
              </a:spcAft>
              <a:buNone/>
            </a:pPr>
            <a:r>
              <a:rPr lang="en-US" sz="3200" dirty="0"/>
              <a:t>FAQ will be updated frequently </a:t>
            </a:r>
          </a:p>
          <a:p>
            <a:pPr marL="0" indent="0">
              <a:lnSpc>
                <a:spcPct val="120000"/>
              </a:lnSpc>
              <a:spcBef>
                <a:spcPts val="0"/>
              </a:spcBef>
              <a:spcAft>
                <a:spcPts val="0"/>
              </a:spcAft>
              <a:buNone/>
            </a:pPr>
            <a:endParaRPr lang="en-US" sz="2400" dirty="0"/>
          </a:p>
          <a:p>
            <a:pPr marL="0" indent="0">
              <a:lnSpc>
                <a:spcPct val="120000"/>
              </a:lnSpc>
              <a:spcBef>
                <a:spcPts val="0"/>
              </a:spcBef>
              <a:spcAft>
                <a:spcPts val="0"/>
              </a:spcAft>
              <a:buNone/>
            </a:pPr>
            <a:endParaRPr lang="en-US" sz="2400" dirty="0"/>
          </a:p>
          <a:p>
            <a:endParaRPr lang="en-US" dirty="0"/>
          </a:p>
        </p:txBody>
      </p:sp>
      <p:sp>
        <p:nvSpPr>
          <p:cNvPr id="4" name="Title 3"/>
          <p:cNvSpPr>
            <a:spLocks noGrp="1"/>
          </p:cNvSpPr>
          <p:nvPr>
            <p:ph type="title"/>
          </p:nvPr>
        </p:nvSpPr>
        <p:spPr/>
        <p:txBody>
          <a:bodyPr/>
          <a:lstStyle/>
          <a:p>
            <a:endParaRPr lang="en-US" sz="5400"/>
          </a:p>
        </p:txBody>
      </p:sp>
    </p:spTree>
    <p:extLst>
      <p:ext uri="{BB962C8B-B14F-4D97-AF65-F5344CB8AC3E}">
        <p14:creationId xmlns:p14="http://schemas.microsoft.com/office/powerpoint/2010/main" val="256113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1687D-4620-45F5-9358-21B17B72D6C3}"/>
              </a:ext>
            </a:extLst>
          </p:cNvPr>
          <p:cNvSpPr>
            <a:spLocks noGrp="1"/>
          </p:cNvSpPr>
          <p:nvPr>
            <p:ph type="title"/>
          </p:nvPr>
        </p:nvSpPr>
        <p:spPr/>
        <p:txBody>
          <a:bodyPr/>
          <a:lstStyle/>
          <a:p>
            <a:r>
              <a:rPr lang="en-US"/>
              <a:t>Program Overview</a:t>
            </a:r>
          </a:p>
        </p:txBody>
      </p:sp>
      <p:sp>
        <p:nvSpPr>
          <p:cNvPr id="3" name="Content Placeholder 2">
            <a:extLst>
              <a:ext uri="{FF2B5EF4-FFF2-40B4-BE49-F238E27FC236}">
                <a16:creationId xmlns:a16="http://schemas.microsoft.com/office/drawing/2014/main" id="{0FDF3AE3-7599-4FF5-BFAA-04C2F75D5BA9}"/>
              </a:ext>
            </a:extLst>
          </p:cNvPr>
          <p:cNvSpPr>
            <a:spLocks noGrp="1"/>
          </p:cNvSpPr>
          <p:nvPr>
            <p:ph idx="1"/>
          </p:nvPr>
        </p:nvSpPr>
        <p:spPr>
          <a:xfrm>
            <a:off x="838200" y="1825624"/>
            <a:ext cx="10515600" cy="5032375"/>
          </a:xfrm>
        </p:spPr>
        <p:txBody>
          <a:bodyPr vert="horz" lIns="91440" tIns="45720" rIns="91440" bIns="45720" rtlCol="0" anchor="t">
            <a:normAutofit/>
          </a:bodyPr>
          <a:lstStyle/>
          <a:p>
            <a:r>
              <a:rPr lang="en-US" sz="2600" dirty="0"/>
              <a:t>$64.2 million available in grants for Minnesotan owned and operated businesses that can demonstrate financial hardship due to the COVID-19 pandemic. </a:t>
            </a:r>
          </a:p>
          <a:p>
            <a:r>
              <a:rPr lang="en-US" sz="2600" dirty="0"/>
              <a:t>Grant amounts between $10,000 and $25,000 based on the number of full-time equivalent (FTEs) employees on staff</a:t>
            </a:r>
          </a:p>
          <a:p>
            <a:r>
              <a:rPr lang="en-US" sz="2600" dirty="0"/>
              <a:t>Application will be received and randomly selected by the State</a:t>
            </a:r>
          </a:p>
          <a:p>
            <a:r>
              <a:rPr lang="en-US" sz="2600" dirty="0"/>
              <a:t>Grants will be administered by local and regionally based nonprofit agencies  </a:t>
            </a:r>
            <a:endParaRPr lang="en-US" sz="2600" dirty="0">
              <a:cs typeface="Calibri"/>
            </a:endParaRPr>
          </a:p>
        </p:txBody>
      </p:sp>
    </p:spTree>
    <p:extLst>
      <p:ext uri="{BB962C8B-B14F-4D97-AF65-F5344CB8AC3E}">
        <p14:creationId xmlns:p14="http://schemas.microsoft.com/office/powerpoint/2010/main" val="237587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B84C-ABBC-4AAB-BBA4-5D1D5D58FB70}"/>
              </a:ext>
            </a:extLst>
          </p:cNvPr>
          <p:cNvSpPr>
            <a:spLocks noGrp="1"/>
          </p:cNvSpPr>
          <p:nvPr>
            <p:ph type="title"/>
          </p:nvPr>
        </p:nvSpPr>
        <p:spPr/>
        <p:txBody>
          <a:bodyPr/>
          <a:lstStyle/>
          <a:p>
            <a:r>
              <a:rPr lang="en-US" dirty="0"/>
              <a:t>Program Overview</a:t>
            </a:r>
          </a:p>
        </p:txBody>
      </p:sp>
      <p:sp>
        <p:nvSpPr>
          <p:cNvPr id="3" name="Content Placeholder 2">
            <a:extLst>
              <a:ext uri="{FF2B5EF4-FFF2-40B4-BE49-F238E27FC236}">
                <a16:creationId xmlns:a16="http://schemas.microsoft.com/office/drawing/2014/main" id="{A77D6E51-6F09-4D94-8AEC-CAB77050339B}"/>
              </a:ext>
            </a:extLst>
          </p:cNvPr>
          <p:cNvSpPr>
            <a:spLocks noGrp="1"/>
          </p:cNvSpPr>
          <p:nvPr>
            <p:ph idx="1"/>
          </p:nvPr>
        </p:nvSpPr>
        <p:spPr/>
        <p:txBody>
          <a:bodyPr/>
          <a:lstStyle/>
          <a:p>
            <a:r>
              <a:rPr lang="en-US" sz="2400" dirty="0"/>
              <a:t>ONLINE applications will be accepted from September 20 to September 29</a:t>
            </a:r>
            <a:endParaRPr lang="en-US" sz="2400" dirty="0">
              <a:cs typeface="Calibri"/>
            </a:endParaRPr>
          </a:p>
          <a:p>
            <a:r>
              <a:rPr lang="en-US" sz="2400" dirty="0"/>
              <a:t>Applications will be selected through a randomized selection process</a:t>
            </a:r>
            <a:endParaRPr lang="en-US" sz="2400" dirty="0">
              <a:cs typeface="Calibri"/>
            </a:endParaRPr>
          </a:p>
          <a:p>
            <a:r>
              <a:rPr lang="en-US" sz="2400" dirty="0"/>
              <a:t>Applications selected for consideration will be notified in October</a:t>
            </a:r>
          </a:p>
          <a:p>
            <a:r>
              <a:rPr lang="en-US" sz="2400" dirty="0"/>
              <a:t>Grants will be disbursed between late October 2021 and June, 2022</a:t>
            </a:r>
            <a:endParaRPr lang="en-US" sz="2400" dirty="0">
              <a:cs typeface="Calibri"/>
            </a:endParaRPr>
          </a:p>
        </p:txBody>
      </p:sp>
    </p:spTree>
    <p:extLst>
      <p:ext uri="{BB962C8B-B14F-4D97-AF65-F5344CB8AC3E}">
        <p14:creationId xmlns:p14="http://schemas.microsoft.com/office/powerpoint/2010/main" val="2123465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FE8E-E7D5-4D8A-BA8D-FD8CA28CA5D6}"/>
              </a:ext>
            </a:extLst>
          </p:cNvPr>
          <p:cNvSpPr>
            <a:spLocks noGrp="1"/>
          </p:cNvSpPr>
          <p:nvPr>
            <p:ph type="title"/>
          </p:nvPr>
        </p:nvSpPr>
        <p:spPr/>
        <p:txBody>
          <a:bodyPr/>
          <a:lstStyle/>
          <a:p>
            <a:r>
              <a:rPr lang="en-US"/>
              <a:t>Who is Eligible?</a:t>
            </a:r>
          </a:p>
        </p:txBody>
      </p:sp>
      <p:sp>
        <p:nvSpPr>
          <p:cNvPr id="3" name="Content Placeholder 2">
            <a:extLst>
              <a:ext uri="{FF2B5EF4-FFF2-40B4-BE49-F238E27FC236}">
                <a16:creationId xmlns:a16="http://schemas.microsoft.com/office/drawing/2014/main" id="{F84053C2-C663-44D2-9DA9-37B761F65AEE}"/>
              </a:ext>
            </a:extLst>
          </p:cNvPr>
          <p:cNvSpPr>
            <a:spLocks noGrp="1"/>
          </p:cNvSpPr>
          <p:nvPr>
            <p:ph idx="1"/>
          </p:nvPr>
        </p:nvSpPr>
        <p:spPr>
          <a:xfrm>
            <a:off x="838200" y="1825624"/>
            <a:ext cx="10515600" cy="4722659"/>
          </a:xfrm>
        </p:spPr>
        <p:txBody>
          <a:bodyPr vert="horz" lIns="91440" tIns="45720" rIns="91440" bIns="45720" rtlCol="0" anchor="t">
            <a:normAutofit fontScale="92500" lnSpcReduction="20000"/>
          </a:bodyPr>
          <a:lstStyle/>
          <a:p>
            <a:r>
              <a:rPr lang="en-US" sz="2800" dirty="0"/>
              <a:t>Businesses or non-profit organizations (that earn revenue in ways similar to a business) </a:t>
            </a:r>
          </a:p>
          <a:p>
            <a:r>
              <a:rPr lang="en-US" sz="2800" dirty="0"/>
              <a:t>With primary operations located in the state of Minnesota</a:t>
            </a:r>
            <a:endParaRPr lang="en-US" sz="2800" dirty="0">
              <a:cs typeface="Calibri"/>
            </a:endParaRPr>
          </a:p>
          <a:p>
            <a:r>
              <a:rPr lang="en-US" sz="2800" dirty="0"/>
              <a:t>Be at least 50% owned by one or more resident(s) of Minnesota</a:t>
            </a:r>
            <a:endParaRPr lang="en-US" sz="2800" dirty="0">
              <a:cs typeface="Calibri"/>
            </a:endParaRPr>
          </a:p>
          <a:p>
            <a:r>
              <a:rPr lang="en-US" sz="2800" dirty="0"/>
              <a:t>Employee the equivalent of 200 full-time workers or fewer</a:t>
            </a:r>
            <a:endParaRPr lang="en-US" sz="2800" dirty="0">
              <a:cs typeface="Calibri"/>
            </a:endParaRPr>
          </a:p>
          <a:p>
            <a:r>
              <a:rPr lang="en-US" sz="2800" dirty="0"/>
              <a:t>Minimum total sales or revenue of at least $10,000 for the 2020 or 2019 tax year</a:t>
            </a:r>
            <a:endParaRPr lang="en-US" sz="2800" dirty="0">
              <a:cs typeface="Calibri"/>
            </a:endParaRPr>
          </a:p>
          <a:p>
            <a:r>
              <a:rPr lang="en-US" sz="2800" dirty="0"/>
              <a:t>Demonstrate financial hardship due to the COVID-19 outbreak</a:t>
            </a:r>
          </a:p>
          <a:p>
            <a:r>
              <a:rPr lang="en-US" sz="2800" dirty="0"/>
              <a:t>Are currently operating and have plans to continue operating</a:t>
            </a:r>
            <a:endParaRPr lang="en-US" dirty="0"/>
          </a:p>
          <a:p>
            <a:endParaRPr lang="en-US" dirty="0"/>
          </a:p>
        </p:txBody>
      </p:sp>
    </p:spTree>
    <p:extLst>
      <p:ext uri="{BB962C8B-B14F-4D97-AF65-F5344CB8AC3E}">
        <p14:creationId xmlns:p14="http://schemas.microsoft.com/office/powerpoint/2010/main" val="2523269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FCF0A-394D-44D9-A025-6ACE034AF914}"/>
              </a:ext>
            </a:extLst>
          </p:cNvPr>
          <p:cNvSpPr>
            <a:spLocks noGrp="1"/>
          </p:cNvSpPr>
          <p:nvPr>
            <p:ph type="title"/>
          </p:nvPr>
        </p:nvSpPr>
        <p:spPr/>
        <p:txBody>
          <a:bodyPr/>
          <a:lstStyle/>
          <a:p>
            <a:r>
              <a:rPr lang="en-US"/>
              <a:t>Who is Eligible?</a:t>
            </a:r>
          </a:p>
        </p:txBody>
      </p:sp>
      <p:sp>
        <p:nvSpPr>
          <p:cNvPr id="3" name="Content Placeholder 2">
            <a:extLst>
              <a:ext uri="{FF2B5EF4-FFF2-40B4-BE49-F238E27FC236}">
                <a16:creationId xmlns:a16="http://schemas.microsoft.com/office/drawing/2014/main" id="{C3008B6D-BCF8-4FC4-913E-06F5EF9F256A}"/>
              </a:ext>
            </a:extLst>
          </p:cNvPr>
          <p:cNvSpPr>
            <a:spLocks noGrp="1"/>
          </p:cNvSpPr>
          <p:nvPr>
            <p:ph idx="1"/>
          </p:nvPr>
        </p:nvSpPr>
        <p:spPr/>
        <p:txBody>
          <a:bodyPr vert="horz" lIns="91440" tIns="45720" rIns="91440" bIns="45720" rtlCol="0" anchor="t">
            <a:normAutofit/>
          </a:bodyPr>
          <a:lstStyle/>
          <a:p>
            <a:r>
              <a:rPr lang="en-US" sz="2800"/>
              <a:t>Also includes the following types of businesses</a:t>
            </a:r>
          </a:p>
          <a:p>
            <a:pPr lvl="1"/>
            <a:r>
              <a:rPr lang="en-US" sz="2800"/>
              <a:t>Sole proprietorships </a:t>
            </a:r>
            <a:endParaRPr lang="en-US" sz="2800">
              <a:cs typeface="Calibri"/>
            </a:endParaRPr>
          </a:p>
          <a:p>
            <a:pPr lvl="1"/>
            <a:r>
              <a:rPr lang="en-US" sz="2800"/>
              <a:t>Independent contractors </a:t>
            </a:r>
            <a:endParaRPr lang="en-US" sz="2800">
              <a:cs typeface="Calibri"/>
            </a:endParaRPr>
          </a:p>
          <a:p>
            <a:pPr lvl="1"/>
            <a:r>
              <a:rPr lang="en-US" sz="2800"/>
              <a:t>Businesses without a permanent physical location </a:t>
            </a:r>
            <a:endParaRPr lang="en-US" sz="2800">
              <a:cs typeface="Calibri"/>
            </a:endParaRPr>
          </a:p>
          <a:p>
            <a:pPr lvl="1"/>
            <a:r>
              <a:rPr lang="en-US" sz="2800"/>
              <a:t>Home-based businesses</a:t>
            </a:r>
          </a:p>
          <a:p>
            <a:pPr lvl="1"/>
            <a:r>
              <a:rPr lang="en-US" sz="2800"/>
              <a:t>Businesses with no employees besides the owner </a:t>
            </a:r>
            <a:endParaRPr lang="en-US" sz="2800">
              <a:cs typeface="Calibri"/>
            </a:endParaRPr>
          </a:p>
        </p:txBody>
      </p:sp>
    </p:spTree>
    <p:extLst>
      <p:ext uri="{BB962C8B-B14F-4D97-AF65-F5344CB8AC3E}">
        <p14:creationId xmlns:p14="http://schemas.microsoft.com/office/powerpoint/2010/main" val="2510280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1E4FC-081D-4370-9FBC-CA39CA2F4002}"/>
              </a:ext>
            </a:extLst>
          </p:cNvPr>
          <p:cNvSpPr>
            <a:spLocks noGrp="1"/>
          </p:cNvSpPr>
          <p:nvPr>
            <p:ph type="title"/>
          </p:nvPr>
        </p:nvSpPr>
        <p:spPr/>
        <p:txBody>
          <a:bodyPr/>
          <a:lstStyle/>
          <a:p>
            <a:r>
              <a:rPr lang="en-US" sz="3600"/>
              <a:t>Financial Hardship Considerations</a:t>
            </a:r>
            <a:endParaRPr lang="en-US"/>
          </a:p>
        </p:txBody>
      </p:sp>
      <p:sp>
        <p:nvSpPr>
          <p:cNvPr id="3" name="Content Placeholder 2">
            <a:extLst>
              <a:ext uri="{FF2B5EF4-FFF2-40B4-BE49-F238E27FC236}">
                <a16:creationId xmlns:a16="http://schemas.microsoft.com/office/drawing/2014/main" id="{AA4180E1-2B5C-41C5-9897-662A53CC949A}"/>
              </a:ext>
            </a:extLst>
          </p:cNvPr>
          <p:cNvSpPr>
            <a:spLocks noGrp="1"/>
          </p:cNvSpPr>
          <p:nvPr>
            <p:ph idx="1"/>
          </p:nvPr>
        </p:nvSpPr>
        <p:spPr/>
        <p:txBody>
          <a:bodyPr vert="horz" lIns="91440" tIns="45720" rIns="91440" bIns="45720" rtlCol="0" anchor="t">
            <a:normAutofit/>
          </a:bodyPr>
          <a:lstStyle/>
          <a:p>
            <a:pPr marL="0" indent="0">
              <a:buNone/>
            </a:pPr>
            <a:r>
              <a:rPr lang="en-US" sz="3200" dirty="0"/>
              <a:t>A business needs to show </a:t>
            </a:r>
            <a:r>
              <a:rPr lang="en-US" sz="3200" b="1" dirty="0"/>
              <a:t>Financial Hardship</a:t>
            </a:r>
            <a:endParaRPr lang="en-US" sz="3200" b="1" dirty="0">
              <a:cs typeface="Calibri"/>
            </a:endParaRPr>
          </a:p>
          <a:p>
            <a:pPr lvl="1"/>
            <a:r>
              <a:rPr lang="en-US" sz="2800" dirty="0"/>
              <a:t>The business was </a:t>
            </a:r>
            <a:r>
              <a:rPr lang="en-US" sz="2800" b="1" dirty="0"/>
              <a:t>DIRECTLY restricted </a:t>
            </a:r>
            <a:r>
              <a:rPr lang="en-US" sz="2800" dirty="0"/>
              <a:t>by Executive Orders to reduce the spread of COVID-19 </a:t>
            </a:r>
          </a:p>
          <a:p>
            <a:pPr marL="457200" lvl="1" indent="0">
              <a:buNone/>
            </a:pPr>
            <a:r>
              <a:rPr lang="en-US" sz="2800" b="1" dirty="0">
                <a:ea typeface="+mn-lt"/>
                <a:cs typeface="+mn-lt"/>
              </a:rPr>
              <a:t>					</a:t>
            </a:r>
            <a:r>
              <a:rPr lang="en-US" sz="3000" b="1" dirty="0">
                <a:ea typeface="+mn-lt"/>
                <a:cs typeface="+mn-lt"/>
              </a:rPr>
              <a:t>OR</a:t>
            </a:r>
          </a:p>
          <a:p>
            <a:pPr lvl="1"/>
            <a:r>
              <a:rPr lang="en-US" sz="2800" dirty="0">
                <a:ea typeface="+mn-lt"/>
                <a:cs typeface="+mn-lt"/>
              </a:rPr>
              <a:t>10% decrease in annual revenue between 2019 and 2020</a:t>
            </a:r>
          </a:p>
          <a:p>
            <a:pPr marL="457200" lvl="1" indent="0">
              <a:spcBef>
                <a:spcPts val="1200"/>
              </a:spcBef>
              <a:buNone/>
            </a:pPr>
            <a:r>
              <a:rPr lang="en-US" sz="2800" i="1" dirty="0">
                <a:ea typeface="+mn-lt"/>
                <a:cs typeface="+mn-lt"/>
              </a:rPr>
              <a:t>Special case: </a:t>
            </a:r>
            <a:r>
              <a:rPr lang="en-US" sz="2800" dirty="0">
                <a:ea typeface="+mn-lt"/>
                <a:cs typeface="+mn-lt"/>
              </a:rPr>
              <a:t>Businesses that started in 2020 can qualify for financial hardship if they were directly restricted by Executive Orders</a:t>
            </a:r>
            <a:endParaRPr lang="en-US" sz="2800" dirty="0">
              <a:cs typeface="Calibri"/>
            </a:endParaRPr>
          </a:p>
        </p:txBody>
      </p:sp>
    </p:spTree>
    <p:extLst>
      <p:ext uri="{BB962C8B-B14F-4D97-AF65-F5344CB8AC3E}">
        <p14:creationId xmlns:p14="http://schemas.microsoft.com/office/powerpoint/2010/main" val="1902239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6E4B6-36C0-4EC9-816D-904F80C0CDED}"/>
              </a:ext>
            </a:extLst>
          </p:cNvPr>
          <p:cNvSpPr>
            <a:spLocks noGrp="1"/>
          </p:cNvSpPr>
          <p:nvPr>
            <p:ph type="title"/>
          </p:nvPr>
        </p:nvSpPr>
        <p:spPr/>
        <p:txBody>
          <a:bodyPr/>
          <a:lstStyle/>
          <a:p>
            <a:r>
              <a:rPr lang="en-US"/>
              <a:t>Executive Orders </a:t>
            </a:r>
          </a:p>
        </p:txBody>
      </p:sp>
      <p:sp>
        <p:nvSpPr>
          <p:cNvPr id="3" name="Content Placeholder 2">
            <a:extLst>
              <a:ext uri="{FF2B5EF4-FFF2-40B4-BE49-F238E27FC236}">
                <a16:creationId xmlns:a16="http://schemas.microsoft.com/office/drawing/2014/main" id="{61908084-39D2-4C6F-B97C-A33F5DD28C68}"/>
              </a:ext>
            </a:extLst>
          </p:cNvPr>
          <p:cNvSpPr>
            <a:spLocks noGrp="1"/>
          </p:cNvSpPr>
          <p:nvPr>
            <p:ph idx="1"/>
          </p:nvPr>
        </p:nvSpPr>
        <p:spPr>
          <a:xfrm>
            <a:off x="838200" y="1469036"/>
            <a:ext cx="10659256" cy="5236564"/>
          </a:xfrm>
        </p:spPr>
        <p:txBody>
          <a:bodyPr vert="horz" lIns="91440" tIns="45720" rIns="91440" bIns="45720" rtlCol="0" anchor="t">
            <a:normAutofit fontScale="25000" lnSpcReduction="20000"/>
          </a:bodyPr>
          <a:lstStyle/>
          <a:p>
            <a:pPr marL="0" indent="0">
              <a:lnSpc>
                <a:spcPct val="120000"/>
              </a:lnSpc>
              <a:spcBef>
                <a:spcPts val="600"/>
              </a:spcBef>
              <a:spcAft>
                <a:spcPts val="0"/>
              </a:spcAft>
              <a:buNone/>
            </a:pPr>
            <a:r>
              <a:rPr lang="en-US" sz="8000" b="1">
                <a:latin typeface="+mj-lt"/>
              </a:rPr>
              <a:t>Some, but not all, relevant Executive Orders are listed below</a:t>
            </a:r>
          </a:p>
          <a:p>
            <a:pPr>
              <a:lnSpc>
                <a:spcPct val="120000"/>
              </a:lnSpc>
              <a:spcBef>
                <a:spcPts val="600"/>
              </a:spcBef>
              <a:spcAft>
                <a:spcPts val="0"/>
              </a:spcAft>
            </a:pPr>
            <a:r>
              <a:rPr lang="en-US" sz="8000" b="1">
                <a:solidFill>
                  <a:srgbClr val="003865"/>
                </a:solidFill>
              </a:rPr>
              <a:t>EO 20-04 March 26-May 17</a:t>
            </a:r>
            <a:r>
              <a:rPr lang="en-US" sz="8000">
                <a:solidFill>
                  <a:srgbClr val="003865"/>
                </a:solidFill>
              </a:rPr>
              <a:t> Temporarily closed bars, restaurants, and other public places. Extended by later EOs.</a:t>
            </a:r>
            <a:endParaRPr lang="en-US" sz="8000">
              <a:solidFill>
                <a:srgbClr val="003865"/>
              </a:solidFill>
              <a:cs typeface="Calibri"/>
            </a:endParaRPr>
          </a:p>
          <a:p>
            <a:pPr>
              <a:lnSpc>
                <a:spcPct val="120000"/>
              </a:lnSpc>
              <a:spcBef>
                <a:spcPts val="600"/>
              </a:spcBef>
              <a:spcAft>
                <a:spcPts val="0"/>
              </a:spcAft>
            </a:pPr>
            <a:r>
              <a:rPr lang="en-US" sz="8000" b="1">
                <a:solidFill>
                  <a:srgbClr val="003865"/>
                </a:solidFill>
              </a:rPr>
              <a:t>EO 20-09 March 23</a:t>
            </a:r>
            <a:r>
              <a:rPr lang="en-US" sz="8000">
                <a:solidFill>
                  <a:srgbClr val="003865"/>
                </a:solidFill>
              </a:rPr>
              <a:t>- Delayed non-essential or elective medical/dental surgery and procedures during COVID-19 Peacetime Emergency. </a:t>
            </a:r>
            <a:endParaRPr lang="en-US" sz="8000">
              <a:solidFill>
                <a:srgbClr val="003865"/>
              </a:solidFill>
              <a:cs typeface="Calibri"/>
            </a:endParaRPr>
          </a:p>
          <a:p>
            <a:pPr>
              <a:lnSpc>
                <a:spcPct val="120000"/>
              </a:lnSpc>
              <a:spcBef>
                <a:spcPts val="600"/>
              </a:spcBef>
              <a:spcAft>
                <a:spcPts val="0"/>
              </a:spcAft>
            </a:pPr>
            <a:r>
              <a:rPr lang="en-US" sz="8000" b="1">
                <a:solidFill>
                  <a:srgbClr val="003865"/>
                </a:solidFill>
              </a:rPr>
              <a:t>EO 20-20 March 27-April 10</a:t>
            </a:r>
            <a:r>
              <a:rPr lang="en-US" sz="8000">
                <a:solidFill>
                  <a:srgbClr val="003865"/>
                </a:solidFill>
              </a:rPr>
              <a:t> Directed Minnesotans to stay home. Defined critical sectors exempt from this executive order.</a:t>
            </a:r>
            <a:endParaRPr lang="en-US" sz="8000">
              <a:solidFill>
                <a:srgbClr val="003865"/>
              </a:solidFill>
              <a:cs typeface="Calibri"/>
            </a:endParaRPr>
          </a:p>
          <a:p>
            <a:pPr>
              <a:lnSpc>
                <a:spcPct val="120000"/>
              </a:lnSpc>
              <a:spcBef>
                <a:spcPts val="600"/>
              </a:spcBef>
              <a:spcAft>
                <a:spcPts val="0"/>
              </a:spcAft>
            </a:pPr>
            <a:r>
              <a:rPr lang="en-US" sz="8000" b="1">
                <a:solidFill>
                  <a:srgbClr val="003865"/>
                </a:solidFill>
              </a:rPr>
              <a:t>EO 20-51 May 10</a:t>
            </a:r>
            <a:r>
              <a:rPr lang="en-US" sz="8000">
                <a:solidFill>
                  <a:srgbClr val="003865"/>
                </a:solidFill>
              </a:rPr>
              <a:t> Permitted some non-essential medical/dental procedures to resume.</a:t>
            </a:r>
            <a:endParaRPr lang="en-US" sz="8000">
              <a:solidFill>
                <a:srgbClr val="003865"/>
              </a:solidFill>
              <a:cs typeface="Calibri"/>
            </a:endParaRPr>
          </a:p>
          <a:p>
            <a:pPr>
              <a:lnSpc>
                <a:spcPct val="120000"/>
              </a:lnSpc>
              <a:spcBef>
                <a:spcPts val="600"/>
              </a:spcBef>
              <a:spcAft>
                <a:spcPts val="0"/>
              </a:spcAft>
            </a:pPr>
            <a:r>
              <a:rPr lang="en-US" sz="8000" b="1">
                <a:solidFill>
                  <a:srgbClr val="003865"/>
                </a:solidFill>
              </a:rPr>
              <a:t>EO 20-56 Phase I, May 18-June 1: </a:t>
            </a:r>
            <a:r>
              <a:rPr lang="en-US" sz="8000">
                <a:solidFill>
                  <a:srgbClr val="003865"/>
                </a:solidFill>
              </a:rPr>
              <a:t>Safely re-opening Minnesota's economy. Restaurants/bars: delivery, take out only. Non-critical customer-facing: may re-open at capacity of 50% or less. Some areas still closed.</a:t>
            </a:r>
          </a:p>
          <a:p>
            <a:pPr>
              <a:lnSpc>
                <a:spcPct val="120000"/>
              </a:lnSpc>
              <a:spcBef>
                <a:spcPts val="600"/>
              </a:spcBef>
              <a:spcAft>
                <a:spcPts val="0"/>
              </a:spcAft>
            </a:pPr>
            <a:r>
              <a:rPr lang="en-US" sz="8000" b="1">
                <a:solidFill>
                  <a:srgbClr val="003865"/>
                </a:solidFill>
                <a:cs typeface="Calibri"/>
              </a:rPr>
              <a:t>EO 20-74 June 9 </a:t>
            </a:r>
            <a:r>
              <a:rPr lang="en-US" sz="8000">
                <a:solidFill>
                  <a:srgbClr val="003865"/>
                </a:solidFill>
                <a:cs typeface="Calibri"/>
              </a:rPr>
              <a:t>Gradual measures</a:t>
            </a:r>
            <a:r>
              <a:rPr lang="en-US" sz="8000" b="0" i="0">
                <a:solidFill>
                  <a:srgbClr val="003865"/>
                </a:solidFill>
                <a:effectLst/>
              </a:rPr>
              <a:t> to safely </a:t>
            </a:r>
            <a:r>
              <a:rPr lang="en-US" sz="8000">
                <a:solidFill>
                  <a:srgbClr val="003865"/>
                </a:solidFill>
              </a:rPr>
              <a:t>r</a:t>
            </a:r>
            <a:r>
              <a:rPr lang="en-US" sz="8000" b="0" i="0">
                <a:solidFill>
                  <a:srgbClr val="003865"/>
                </a:solidFill>
                <a:effectLst/>
              </a:rPr>
              <a:t>eopen Minnesota’s economy.</a:t>
            </a:r>
          </a:p>
          <a:p>
            <a:pPr>
              <a:lnSpc>
                <a:spcPct val="120000"/>
              </a:lnSpc>
              <a:spcBef>
                <a:spcPts val="600"/>
              </a:spcBef>
              <a:spcAft>
                <a:spcPts val="0"/>
              </a:spcAft>
            </a:pPr>
            <a:r>
              <a:rPr lang="en-US" sz="8000" b="1">
                <a:solidFill>
                  <a:srgbClr val="003865"/>
                </a:solidFill>
                <a:cs typeface="Calibri"/>
              </a:rPr>
              <a:t>EO 20-96 Nov. 13 </a:t>
            </a:r>
            <a:r>
              <a:rPr lang="en-US" sz="8000" b="0" i="0">
                <a:solidFill>
                  <a:srgbClr val="003865"/>
                </a:solidFill>
                <a:effectLst/>
              </a:rPr>
              <a:t>Revised restrictions on social </a:t>
            </a:r>
            <a:r>
              <a:rPr lang="en-US" sz="8000">
                <a:solidFill>
                  <a:srgbClr val="003865"/>
                </a:solidFill>
              </a:rPr>
              <a:t>g</a:t>
            </a:r>
            <a:r>
              <a:rPr lang="en-US" sz="8000" b="0" i="0">
                <a:solidFill>
                  <a:srgbClr val="003865"/>
                </a:solidFill>
                <a:effectLst/>
              </a:rPr>
              <a:t>atherings, celebrations, bars, restaurants, venues.</a:t>
            </a:r>
            <a:endParaRPr lang="en-US" sz="8000">
              <a:solidFill>
                <a:srgbClr val="003865"/>
              </a:solidFill>
              <a:cs typeface="Calibri"/>
            </a:endParaRPr>
          </a:p>
          <a:p>
            <a:pPr>
              <a:lnSpc>
                <a:spcPct val="120000"/>
              </a:lnSpc>
              <a:spcBef>
                <a:spcPts val="600"/>
              </a:spcBef>
              <a:spcAft>
                <a:spcPts val="0"/>
              </a:spcAft>
            </a:pPr>
            <a:r>
              <a:rPr lang="en-US" sz="8000" b="1">
                <a:solidFill>
                  <a:srgbClr val="003865"/>
                </a:solidFill>
                <a:cs typeface="Calibri"/>
              </a:rPr>
              <a:t>EO 20-99 Nov. 20-Dec. 18</a:t>
            </a:r>
            <a:r>
              <a:rPr lang="en-US" sz="8000">
                <a:solidFill>
                  <a:srgbClr val="003865"/>
                </a:solidFill>
                <a:cs typeface="Calibri"/>
              </a:rPr>
              <a:t>: Reinstated </a:t>
            </a:r>
            <a:r>
              <a:rPr lang="en-US" sz="8000" b="0" i="0">
                <a:solidFill>
                  <a:srgbClr val="003865"/>
                </a:solidFill>
                <a:effectLst/>
              </a:rPr>
              <a:t>restrictions for </a:t>
            </a:r>
            <a:r>
              <a:rPr lang="en-US" sz="8000">
                <a:solidFill>
                  <a:srgbClr val="003865"/>
                </a:solidFill>
              </a:rPr>
              <a:t>f</a:t>
            </a:r>
            <a:r>
              <a:rPr lang="en-US" sz="8000" b="0" i="0">
                <a:solidFill>
                  <a:srgbClr val="003865"/>
                </a:solidFill>
                <a:effectLst/>
              </a:rPr>
              <a:t>our </a:t>
            </a:r>
            <a:r>
              <a:rPr lang="en-US" sz="8000">
                <a:solidFill>
                  <a:srgbClr val="003865"/>
                </a:solidFill>
              </a:rPr>
              <a:t>w</a:t>
            </a:r>
            <a:r>
              <a:rPr lang="en-US" sz="8000" b="0" i="0">
                <a:solidFill>
                  <a:srgbClr val="003865"/>
                </a:solidFill>
                <a:effectLst/>
              </a:rPr>
              <a:t>eeks to </a:t>
            </a:r>
            <a:r>
              <a:rPr lang="en-US" sz="8000">
                <a:solidFill>
                  <a:srgbClr val="003865"/>
                </a:solidFill>
              </a:rPr>
              <a:t>d</a:t>
            </a:r>
            <a:r>
              <a:rPr lang="en-US" sz="8000" b="0" i="0">
                <a:solidFill>
                  <a:srgbClr val="003865"/>
                </a:solidFill>
                <a:effectLst/>
              </a:rPr>
              <a:t>ial back on </a:t>
            </a:r>
            <a:r>
              <a:rPr lang="en-US" sz="8000">
                <a:solidFill>
                  <a:srgbClr val="003865"/>
                </a:solidFill>
              </a:rPr>
              <a:t>c</a:t>
            </a:r>
            <a:r>
              <a:rPr lang="en-US" sz="8000" b="0" i="0">
                <a:solidFill>
                  <a:srgbClr val="003865"/>
                </a:solidFill>
                <a:effectLst/>
              </a:rPr>
              <a:t>ertain activities.</a:t>
            </a:r>
            <a:endParaRPr lang="en-US" sz="8000">
              <a:solidFill>
                <a:srgbClr val="003865"/>
              </a:solidFill>
              <a:cs typeface="Calibri"/>
            </a:endParaRPr>
          </a:p>
        </p:txBody>
      </p:sp>
    </p:spTree>
    <p:extLst>
      <p:ext uri="{BB962C8B-B14F-4D97-AF65-F5344CB8AC3E}">
        <p14:creationId xmlns:p14="http://schemas.microsoft.com/office/powerpoint/2010/main" val="1079733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941E-0627-478B-ACB5-1FE92DF9E825}"/>
              </a:ext>
            </a:extLst>
          </p:cNvPr>
          <p:cNvSpPr>
            <a:spLocks noGrp="1"/>
          </p:cNvSpPr>
          <p:nvPr>
            <p:ph type="title"/>
          </p:nvPr>
        </p:nvSpPr>
        <p:spPr/>
        <p:txBody>
          <a:bodyPr/>
          <a:lstStyle/>
          <a:p>
            <a:r>
              <a:rPr lang="en-US"/>
              <a:t>The Effect of Executive Orders</a:t>
            </a:r>
          </a:p>
        </p:txBody>
      </p:sp>
      <p:sp>
        <p:nvSpPr>
          <p:cNvPr id="3" name="Content Placeholder 2">
            <a:extLst>
              <a:ext uri="{FF2B5EF4-FFF2-40B4-BE49-F238E27FC236}">
                <a16:creationId xmlns:a16="http://schemas.microsoft.com/office/drawing/2014/main" id="{7736CE8C-6F3B-4549-85A9-AA475DCB691B}"/>
              </a:ext>
            </a:extLst>
          </p:cNvPr>
          <p:cNvSpPr>
            <a:spLocks noGrp="1"/>
          </p:cNvSpPr>
          <p:nvPr>
            <p:ph idx="1"/>
          </p:nvPr>
        </p:nvSpPr>
        <p:spPr/>
        <p:txBody>
          <a:bodyPr vert="horz" lIns="91440" tIns="45720" rIns="91440" bIns="45720" rtlCol="0" anchor="t">
            <a:normAutofit fontScale="92500" lnSpcReduction="20000"/>
          </a:bodyPr>
          <a:lstStyle/>
          <a:p>
            <a:r>
              <a:rPr lang="en-US" sz="3200" b="1" dirty="0">
                <a:ea typeface="+mn-lt"/>
                <a:cs typeface="+mn-lt"/>
              </a:rPr>
              <a:t>SOME</a:t>
            </a:r>
            <a:r>
              <a:rPr lang="en-US" sz="3200" dirty="0">
                <a:ea typeface="+mn-lt"/>
                <a:cs typeface="+mn-lt"/>
              </a:rPr>
              <a:t> businesses were </a:t>
            </a:r>
            <a:r>
              <a:rPr lang="en-US" sz="3200" b="1" u="sng" dirty="0">
                <a:ea typeface="+mn-lt"/>
                <a:cs typeface="+mn-lt"/>
              </a:rPr>
              <a:t>DIRECTLY restricted </a:t>
            </a:r>
            <a:r>
              <a:rPr lang="en-US" sz="3200" dirty="0">
                <a:ea typeface="+mn-lt"/>
                <a:cs typeface="+mn-lt"/>
              </a:rPr>
              <a:t>by Executive Orders to reduce the spread of COVID-19</a:t>
            </a:r>
          </a:p>
          <a:p>
            <a:pPr lvl="1"/>
            <a:r>
              <a:rPr lang="en-US" sz="1900" dirty="0">
                <a:ea typeface="+mn-lt"/>
                <a:cs typeface="+mn-lt"/>
              </a:rPr>
              <a:t>The business typically requires customers to be physically present to receive goods or services </a:t>
            </a:r>
          </a:p>
          <a:p>
            <a:pPr lvl="1"/>
            <a:r>
              <a:rPr lang="en-US" sz="1900" dirty="0">
                <a:ea typeface="+mn-lt"/>
                <a:cs typeface="+mn-lt"/>
              </a:rPr>
              <a:t>Non-critical sector businesses</a:t>
            </a:r>
            <a:endParaRPr lang="en-US" sz="1900" dirty="0">
              <a:cs typeface="Calibri"/>
            </a:endParaRPr>
          </a:p>
          <a:p>
            <a:r>
              <a:rPr lang="en-US" sz="3200" dirty="0"/>
              <a:t>But</a:t>
            </a:r>
            <a:r>
              <a:rPr lang="en-US" sz="3200" b="1" dirty="0"/>
              <a:t> ALMOST ALL </a:t>
            </a:r>
            <a:r>
              <a:rPr lang="en-US" sz="3200" dirty="0"/>
              <a:t>businesses were </a:t>
            </a:r>
            <a:r>
              <a:rPr lang="en-US" sz="3200" b="1" u="sng" dirty="0"/>
              <a:t>INDIRECTLY impacted </a:t>
            </a:r>
            <a:r>
              <a:rPr lang="en-US" sz="3200" dirty="0"/>
              <a:t>by Executive Orders related to the COVID-19 outbreak </a:t>
            </a:r>
          </a:p>
          <a:p>
            <a:pPr lvl="1"/>
            <a:r>
              <a:rPr lang="en-US" sz="1900" dirty="0"/>
              <a:t>Critical sector businesses (i.e. grocery stores, auto shops)</a:t>
            </a:r>
          </a:p>
          <a:p>
            <a:pPr lvl="1"/>
            <a:r>
              <a:rPr lang="en-US" sz="1900" dirty="0"/>
              <a:t>Business that don’t typically require customers to be physically present (i.e. online retail)</a:t>
            </a:r>
          </a:p>
          <a:p>
            <a:pPr lvl="1"/>
            <a:r>
              <a:rPr lang="en-US" sz="1900" dirty="0"/>
              <a:t>Businesses whose supply chain includes business directly restricted by Executive Order (restaurant supply business)</a:t>
            </a:r>
          </a:p>
          <a:p>
            <a:pPr marL="0" indent="0">
              <a:buNone/>
            </a:pPr>
            <a:endParaRPr lang="en-US" sz="2800" dirty="0"/>
          </a:p>
          <a:p>
            <a:pPr marL="457200" lvl="1" indent="0">
              <a:buNone/>
            </a:pPr>
            <a:endParaRPr lang="en-US" sz="2400" dirty="0"/>
          </a:p>
        </p:txBody>
      </p:sp>
    </p:spTree>
    <p:extLst>
      <p:ext uri="{BB962C8B-B14F-4D97-AF65-F5344CB8AC3E}">
        <p14:creationId xmlns:p14="http://schemas.microsoft.com/office/powerpoint/2010/main" val="3225494661"/>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3B2484AD17EF478A65BEFBB378E9DF" ma:contentTypeVersion="7" ma:contentTypeDescription="Create a new document." ma:contentTypeScope="" ma:versionID="9c8318b3cb17350d8445a08108a025de">
  <xsd:schema xmlns:xsd="http://www.w3.org/2001/XMLSchema" xmlns:xs="http://www.w3.org/2001/XMLSchema" xmlns:p="http://schemas.microsoft.com/office/2006/metadata/properties" xmlns:ns3="575cebd3-b48f-4fc3-af40-c66ba076524b" xmlns:ns4="36909426-f0d8-461f-9678-86a4d62202d1" targetNamespace="http://schemas.microsoft.com/office/2006/metadata/properties" ma:root="true" ma:fieldsID="8e5d37b2ede12b45e583a5dfcd9ffa03" ns3:_="" ns4:_="">
    <xsd:import namespace="575cebd3-b48f-4fc3-af40-c66ba076524b"/>
    <xsd:import namespace="36909426-f0d8-461f-9678-86a4d62202d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5cebd3-b48f-4fc3-af40-c66ba076524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909426-f0d8-461f-9678-86a4d62202d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2E82E7-EB20-49D8-8BBA-1C86DB5E9ACC}">
  <ds:schemaRefs>
    <ds:schemaRef ds:uri="36909426-f0d8-461f-9678-86a4d62202d1"/>
    <ds:schemaRef ds:uri="575cebd3-b48f-4fc3-af40-c66ba07652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3.xml><?xml version="1.0" encoding="utf-8"?>
<ds:datastoreItem xmlns:ds="http://schemas.openxmlformats.org/officeDocument/2006/customXml" ds:itemID="{9678B604-9059-4F1C-B8E2-C96A71A964D2}">
  <ds:schemaRefs>
    <ds:schemaRef ds:uri="http://schemas.openxmlformats.org/package/2006/metadata/core-properties"/>
    <ds:schemaRef ds:uri="http://purl.org/dc/dcmitype/"/>
    <ds:schemaRef ds:uri="http://schemas.microsoft.com/office/infopath/2007/PartnerControls"/>
    <ds:schemaRef ds:uri="36909426-f0d8-461f-9678-86a4d62202d1"/>
    <ds:schemaRef ds:uri="http://purl.org/dc/elements/1.1/"/>
    <ds:schemaRef ds:uri="http://schemas.microsoft.com/office/2006/metadata/properties"/>
    <ds:schemaRef ds:uri="http://schemas.microsoft.com/office/2006/documentManagement/types"/>
    <ds:schemaRef ds:uri="http://purl.org/dc/terms/"/>
    <ds:schemaRef ds:uri="575cebd3-b48f-4fc3-af40-c66ba076524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MN.IT</Template>
  <TotalTime>2559</TotalTime>
  <Words>3392</Words>
  <Application>Microsoft Office PowerPoint</Application>
  <PresentationFormat>Widescreen</PresentationFormat>
  <Paragraphs>270</Paragraphs>
  <Slides>28</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NeueHaasGroteskText Std</vt:lpstr>
      <vt:lpstr>MN.IT</vt:lpstr>
      <vt:lpstr>Main Street COVID Relief Grant Program </vt:lpstr>
      <vt:lpstr>Agenda</vt:lpstr>
      <vt:lpstr>Program Overview</vt:lpstr>
      <vt:lpstr>Program Overview</vt:lpstr>
      <vt:lpstr>Who is Eligible?</vt:lpstr>
      <vt:lpstr>Who is Eligible?</vt:lpstr>
      <vt:lpstr>Financial Hardship Considerations</vt:lpstr>
      <vt:lpstr>Executive Orders </vt:lpstr>
      <vt:lpstr>The Effect of Executive Orders</vt:lpstr>
      <vt:lpstr>Examples of Indirect Impacts from Executive Orders </vt:lpstr>
      <vt:lpstr>Who is NOT Eligible?</vt:lpstr>
      <vt:lpstr>Prioritization of Applications</vt:lpstr>
      <vt:lpstr>Prioritization of Applications</vt:lpstr>
      <vt:lpstr>What can funds be used for?</vt:lpstr>
      <vt:lpstr>Application, Selection, Review and Award Process</vt:lpstr>
      <vt:lpstr>Administration of the Grants</vt:lpstr>
      <vt:lpstr>Application Questions</vt:lpstr>
      <vt:lpstr>Completing the Application</vt:lpstr>
      <vt:lpstr>Completing the Application</vt:lpstr>
      <vt:lpstr>Completing the Application</vt:lpstr>
      <vt:lpstr>Completing the Application</vt:lpstr>
      <vt:lpstr>Completing the Application</vt:lpstr>
      <vt:lpstr>Frequently Asked Questions</vt:lpstr>
      <vt:lpstr>Frequently Asked Questions</vt:lpstr>
      <vt:lpstr>Frequently Asked Questions</vt:lpstr>
      <vt:lpstr>Frequently Asked Questions</vt:lpstr>
      <vt:lpstr>Frequently Asked Questions</vt:lpstr>
      <vt:lpstr>PowerPoint Presentation</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Toner, Brandon (DEED)</cp:lastModifiedBy>
  <cp:revision>3</cp:revision>
  <cp:lastPrinted>2018-07-16T16:01:10Z</cp:lastPrinted>
  <dcterms:created xsi:type="dcterms:W3CDTF">2016-01-06T16:54:03Z</dcterms:created>
  <dcterms:modified xsi:type="dcterms:W3CDTF">2021-09-15T19:52:36Z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0x010100A43B2484AD17EF478A65BEFBB378E9DF</vt:lpwstr>
  </property>
</Properties>
</file>