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40"/>
  </p:notesMasterIdLst>
  <p:handoutMasterIdLst>
    <p:handoutMasterId r:id="rId41"/>
  </p:handoutMasterIdLst>
  <p:sldIdLst>
    <p:sldId id="264" r:id="rId5"/>
    <p:sldId id="276" r:id="rId6"/>
    <p:sldId id="275" r:id="rId7"/>
    <p:sldId id="306" r:id="rId8"/>
    <p:sldId id="304" r:id="rId9"/>
    <p:sldId id="307" r:id="rId10"/>
    <p:sldId id="308" r:id="rId11"/>
    <p:sldId id="305" r:id="rId12"/>
    <p:sldId id="303" r:id="rId13"/>
    <p:sldId id="309" r:id="rId14"/>
    <p:sldId id="310" r:id="rId15"/>
    <p:sldId id="311" r:id="rId16"/>
    <p:sldId id="312" r:id="rId17"/>
    <p:sldId id="313" r:id="rId18"/>
    <p:sldId id="314" r:id="rId19"/>
    <p:sldId id="315" r:id="rId20"/>
    <p:sldId id="278" r:id="rId21"/>
    <p:sldId id="326" r:id="rId22"/>
    <p:sldId id="328" r:id="rId23"/>
    <p:sldId id="329" r:id="rId24"/>
    <p:sldId id="330" r:id="rId25"/>
    <p:sldId id="331" r:id="rId26"/>
    <p:sldId id="265" r:id="rId27"/>
    <p:sldId id="316" r:id="rId28"/>
    <p:sldId id="317" r:id="rId29"/>
    <p:sldId id="318" r:id="rId30"/>
    <p:sldId id="319" r:id="rId31"/>
    <p:sldId id="320" r:id="rId32"/>
    <p:sldId id="321" r:id="rId33"/>
    <p:sldId id="322" r:id="rId34"/>
    <p:sldId id="323" r:id="rId35"/>
    <p:sldId id="324" r:id="rId36"/>
    <p:sldId id="332" r:id="rId37"/>
    <p:sldId id="290" r:id="rId38"/>
    <p:sldId id="26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863" autoAdjust="0"/>
  </p:normalViewPr>
  <p:slideViewPr>
    <p:cSldViewPr snapToGrid="0">
      <p:cViewPr varScale="1">
        <p:scale>
          <a:sx n="104" d="100"/>
          <a:sy n="104" d="100"/>
        </p:scale>
        <p:origin x="-402"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TANF Youth Program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932632312289801E-3"/>
          <c:y val="0.26251498966476416"/>
          <c:w val="0.92885559876391055"/>
          <c:h val="0.52674234146683696"/>
        </c:manualLayout>
      </c:layout>
      <c:pieChart>
        <c:varyColors val="1"/>
        <c:ser>
          <c:idx val="0"/>
          <c:order val="0"/>
          <c:tx>
            <c:strRef>
              <c:f>Sheet1!$B$1</c:f>
              <c:strCache>
                <c:ptCount val="1"/>
                <c:pt idx="0">
                  <c:v>TANF Youth Program</c:v>
                </c:pt>
              </c:strCache>
            </c:strRef>
          </c:tx>
          <c:dPt>
            <c:idx val="0"/>
            <c:bubble3D val="0"/>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87BA-45A7-9C9A-3E324B59CAC6}"/>
              </c:ext>
            </c:extLst>
          </c:dPt>
          <c:dPt>
            <c:idx val="1"/>
            <c:bubble3D val="0"/>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87BA-45A7-9C9A-3E324B59CAC6}"/>
              </c:ext>
            </c:extLst>
          </c:dPt>
          <c:dPt>
            <c:idx val="2"/>
            <c:bubble3D val="0"/>
            <c:spPr>
              <a:solidFill>
                <a:schemeClr val="accent6">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5-87BA-45A7-9C9A-3E324B59CAC6}"/>
              </c:ext>
            </c:extLst>
          </c:dPt>
          <c:dPt>
            <c:idx val="3"/>
            <c:bubble3D val="0"/>
            <c:spPr>
              <a:solidFill>
                <a:schemeClr val="accent2">
                  <a:lumMod val="60000"/>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7-87BA-45A7-9C9A-3E324B59CAC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Youth Wages</c:v>
                </c:pt>
                <c:pt idx="1">
                  <c:v>Youth Stipends</c:v>
                </c:pt>
                <c:pt idx="2">
                  <c:v>Admin Cost</c:v>
                </c:pt>
                <c:pt idx="3">
                  <c:v>Staffing</c:v>
                </c:pt>
              </c:strCache>
            </c:strRef>
          </c:cat>
          <c:val>
            <c:numRef>
              <c:f>Sheet1!$B$2:$B$5</c:f>
              <c:numCache>
                <c:formatCode>#,##0</c:formatCode>
                <c:ptCount val="4"/>
                <c:pt idx="0">
                  <c:v>32000</c:v>
                </c:pt>
                <c:pt idx="1">
                  <c:v>1500</c:v>
                </c:pt>
                <c:pt idx="2">
                  <c:v>2125</c:v>
                </c:pt>
                <c:pt idx="3">
                  <c:v>6275</c:v>
                </c:pt>
              </c:numCache>
            </c:numRef>
          </c:val>
          <c:extLst>
            <c:ext xmlns:c16="http://schemas.microsoft.com/office/drawing/2014/chart" uri="{C3380CC4-5D6E-409C-BE32-E72D297353CC}">
              <c16:uniqueId val="{00000000-66D7-46A9-86BE-C24A309E9F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10/17/2022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93989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82539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10/17/2022</a:t>
            </a:fld>
            <a:endParaRPr lang="en-US" dirty="0"/>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10/17/2022</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10/17/2022</a:t>
            </a:fld>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10/17/2022</a:t>
            </a:fld>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10/17/2022</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10/17/2022</a:t>
            </a:fld>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10/17/2022</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err="1"/>
              <a:t>mn.gov</a:t>
            </a:r>
            <a:r>
              <a:rPr lang="en-US" dirty="0"/>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10/17/2022</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10/17/2022</a:t>
            </a:fld>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10/17/2022</a:t>
            </a:fld>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10/17/2022</a:t>
            </a:fld>
            <a:endParaRPr lang="en-US" dirty="0"/>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10/17/2022</a:t>
            </a:fld>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10/17/2022</a:t>
            </a:fld>
            <a:endParaRPr lang="en-US" dirty="0"/>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10/17/2022</a:t>
            </a:fld>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10/17/2022</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10/17/2022</a:t>
            </a:fld>
            <a:endParaRPr lang="en-US" dirty="0"/>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10/17/2022</a:t>
            </a:fld>
            <a:endParaRPr lang="en-US" dirty="0"/>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10/17/2022</a:t>
            </a:fld>
            <a:endParaRPr lang="en-US" dirty="0"/>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10/17/2022</a:t>
            </a:fld>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Bridgett.Backman@co.anoka.mn.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peakpx.com/607925/3-person-silhouette" TargetMode="External"/><Relationship Id="rId5" Type="http://schemas.openxmlformats.org/officeDocument/2006/relationships/image" Target="../media/image10.jpeg"/><Relationship Id="rId4" Type="http://schemas.openxmlformats.org/officeDocument/2006/relationships/hyperlink" Target="mailto:Darcy.Hokkanen@co.anoka.mn.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anokacountymn.gov/3956/Money-Matters-Spending-Saving-Tip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hgleason@workforcecouncil.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pexels.com/photo/afternoon-friends-friendship-happiness-994208/" TargetMode="Externa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hyperlink" Target="https://flipgrid.com/s/EqcRP75W1ujj"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jpeg"/><Relationship Id="rId7" Type="http://schemas.openxmlformats.org/officeDocument/2006/relationships/image" Target="../media/image22.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hyperlink" Target="http://apps.deed.state.mn.us/assets/youth/services/mypproviders.shtml" TargetMode="External"/><Relationship Id="rId2" Type="http://schemas.openxmlformats.org/officeDocument/2006/relationships/hyperlink" Target="https://mn.gov/deed/programs-services/office-youth-development/" TargetMode="External"/><Relationship Id="rId1" Type="http://schemas.openxmlformats.org/officeDocument/2006/relationships/slideLayout" Target="../slideLayouts/slideLayout6.xml"/><Relationship Id="rId5" Type="http://schemas.openxmlformats.org/officeDocument/2006/relationships/hyperlink" Target="mailto:Lynn.Douma@state.mn.us" TargetMode="External"/><Relationship Id="rId4" Type="http://schemas.openxmlformats.org/officeDocument/2006/relationships/hyperlink" Target="http://apps.deed.state.mn.us/assets/youth/services/providers.s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hyperlink" Target="mailto:Lynn.Douma@state.mn.us" TargetMode="External"/><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hyperlink" Target="https://mn.gov/deed/youth"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mawb-mn.org/workforce-development-area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Partnering with Minnesota’s Youth Workforce System to Enhance Participant Success</a:t>
            </a:r>
          </a:p>
        </p:txBody>
      </p:sp>
      <p:sp>
        <p:nvSpPr>
          <p:cNvPr id="4" name="Text Placeholder 3">
            <a:extLst>
              <a:ext uri="{FF2B5EF4-FFF2-40B4-BE49-F238E27FC236}">
                <a16:creationId xmlns:a16="http://schemas.microsoft.com/office/drawing/2014/main" id="{F4631EAF-2932-4A6A-B2EB-50F230BB21A4}"/>
              </a:ext>
            </a:extLst>
          </p:cNvPr>
          <p:cNvSpPr>
            <a:spLocks noGrp="1"/>
          </p:cNvSpPr>
          <p:nvPr>
            <p:ph type="body" sz="quarter" idx="17"/>
          </p:nvPr>
        </p:nvSpPr>
        <p:spPr/>
        <p:txBody>
          <a:bodyPr>
            <a:normAutofit fontScale="40000" lnSpcReduction="20000"/>
          </a:bodyPr>
          <a:lstStyle/>
          <a:p>
            <a:r>
              <a:rPr lang="en-US" sz="3300" dirty="0"/>
              <a:t>DEED Office of Youth Development</a:t>
            </a:r>
          </a:p>
          <a:p>
            <a:r>
              <a:rPr lang="en-US" sz="3400" dirty="0"/>
              <a:t>September 29, 2022</a:t>
            </a:r>
          </a:p>
        </p:txBody>
      </p:sp>
      <p:sp>
        <p:nvSpPr>
          <p:cNvPr id="8" name="Footer Placeholder 6"/>
          <p:cNvSpPr>
            <a:spLocks noGrp="1"/>
          </p:cNvSpPr>
          <p:nvPr>
            <p:ph type="ftr" sz="quarter" idx="3"/>
          </p:nvPr>
        </p:nvSpPr>
        <p:spPr bwMode="black">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WIOA Young Adult Program</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fontScale="85000" lnSpcReduction="20000"/>
          </a:bodyPr>
          <a:lstStyle/>
          <a:p>
            <a:r>
              <a:rPr lang="en-US" sz="2800" b="1" dirty="0">
                <a:solidFill>
                  <a:schemeClr val="accent5">
                    <a:lumMod val="50000"/>
                  </a:schemeClr>
                </a:solidFill>
              </a:rPr>
              <a:t>PY22 Funding Level: $8.9M; allocation formula in federal statute</a:t>
            </a:r>
          </a:p>
          <a:p>
            <a:r>
              <a:rPr lang="en-US" sz="2800" b="1" dirty="0">
                <a:solidFill>
                  <a:schemeClr val="accent5">
                    <a:lumMod val="50000"/>
                  </a:schemeClr>
                </a:solidFill>
              </a:rPr>
              <a:t>Key Program Components: </a:t>
            </a:r>
          </a:p>
          <a:p>
            <a:pPr lvl="1"/>
            <a:r>
              <a:rPr lang="en-US" sz="2100" dirty="0">
                <a:solidFill>
                  <a:schemeClr val="accent5">
                    <a:lumMod val="50000"/>
                  </a:schemeClr>
                </a:solidFill>
              </a:rPr>
              <a:t>At least </a:t>
            </a:r>
            <a:r>
              <a:rPr lang="en-US" sz="2100" b="1" dirty="0">
                <a:solidFill>
                  <a:schemeClr val="accent5">
                    <a:lumMod val="50000"/>
                  </a:schemeClr>
                </a:solidFill>
              </a:rPr>
              <a:t>75% </a:t>
            </a:r>
            <a:r>
              <a:rPr lang="en-US" sz="2100" dirty="0">
                <a:solidFill>
                  <a:schemeClr val="accent5">
                    <a:lumMod val="50000"/>
                  </a:schemeClr>
                </a:solidFill>
              </a:rPr>
              <a:t>Spent on Out-of-School Youth</a:t>
            </a:r>
          </a:p>
          <a:p>
            <a:pPr lvl="1"/>
            <a:r>
              <a:rPr lang="en-US" sz="2100" dirty="0">
                <a:solidFill>
                  <a:schemeClr val="accent5">
                    <a:lumMod val="50000"/>
                  </a:schemeClr>
                </a:solidFill>
              </a:rPr>
              <a:t>At least </a:t>
            </a:r>
            <a:r>
              <a:rPr lang="en-US" sz="2100" b="1" dirty="0">
                <a:solidFill>
                  <a:schemeClr val="accent5">
                    <a:lumMod val="50000"/>
                  </a:schemeClr>
                </a:solidFill>
              </a:rPr>
              <a:t>20%</a:t>
            </a:r>
            <a:r>
              <a:rPr lang="en-US" sz="2100" dirty="0">
                <a:solidFill>
                  <a:schemeClr val="accent5">
                    <a:lumMod val="50000"/>
                  </a:schemeClr>
                </a:solidFill>
              </a:rPr>
              <a:t> Spent on Work Experience</a:t>
            </a:r>
          </a:p>
          <a:p>
            <a:pPr lvl="1"/>
            <a:r>
              <a:rPr lang="en-US" sz="2100" dirty="0">
                <a:solidFill>
                  <a:schemeClr val="accent5">
                    <a:lumMod val="50000"/>
                  </a:schemeClr>
                </a:solidFill>
              </a:rPr>
              <a:t>14 </a:t>
            </a:r>
            <a:r>
              <a:rPr lang="en-US" sz="2100" b="1" dirty="0">
                <a:solidFill>
                  <a:schemeClr val="accent5">
                    <a:lumMod val="50000"/>
                  </a:schemeClr>
                </a:solidFill>
              </a:rPr>
              <a:t>REQUIRED</a:t>
            </a:r>
            <a:r>
              <a:rPr lang="en-US" sz="2100" dirty="0">
                <a:solidFill>
                  <a:schemeClr val="accent5">
                    <a:lumMod val="50000"/>
                  </a:schemeClr>
                </a:solidFill>
              </a:rPr>
              <a:t> Program Elements</a:t>
            </a:r>
          </a:p>
          <a:p>
            <a:pPr lvl="1"/>
            <a:r>
              <a:rPr lang="en-US" sz="2100" dirty="0">
                <a:solidFill>
                  <a:schemeClr val="accent5">
                    <a:lumMod val="50000"/>
                  </a:schemeClr>
                </a:solidFill>
              </a:rPr>
              <a:t>Age Range </a:t>
            </a:r>
            <a:r>
              <a:rPr lang="en-US" sz="2100" b="1" dirty="0">
                <a:solidFill>
                  <a:schemeClr val="accent5">
                    <a:lumMod val="50000"/>
                  </a:schemeClr>
                </a:solidFill>
              </a:rPr>
              <a:t>14-24 </a:t>
            </a:r>
          </a:p>
          <a:p>
            <a:pPr marL="230188" lvl="1"/>
            <a:r>
              <a:rPr lang="en-US" sz="2800" b="1" dirty="0">
                <a:solidFill>
                  <a:schemeClr val="accent5">
                    <a:lumMod val="50000"/>
                  </a:schemeClr>
                </a:solidFill>
              </a:rPr>
              <a:t>How is Minnesota’s federal program unique:</a:t>
            </a:r>
          </a:p>
          <a:p>
            <a:pPr lvl="1"/>
            <a:r>
              <a:rPr lang="en-US" sz="2400" dirty="0">
                <a:solidFill>
                  <a:schemeClr val="accent5">
                    <a:lumMod val="50000"/>
                  </a:schemeClr>
                </a:solidFill>
              </a:rPr>
              <a:t>Minnesota consistently serves higher percentages of youth with significant barriers to employment/under-represented in workforce: homeless, foster youth, offenders, youth w/disabilities</a:t>
            </a:r>
          </a:p>
          <a:p>
            <a:pPr lvl="1"/>
            <a:r>
              <a:rPr lang="en-US" sz="2400" dirty="0">
                <a:solidFill>
                  <a:schemeClr val="accent5">
                    <a:lumMod val="50000"/>
                  </a:schemeClr>
                </a:solidFill>
              </a:rPr>
              <a:t>75 percent of WIOA Young Adults served are from BIPOC communities</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20264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Minnesota Youth Program</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fontScale="92500" lnSpcReduction="10000"/>
          </a:bodyPr>
          <a:lstStyle/>
          <a:p>
            <a:r>
              <a:rPr lang="en-US" sz="2400" b="1" dirty="0"/>
              <a:t>SFY 23 Funding Level: </a:t>
            </a:r>
            <a:r>
              <a:rPr lang="en-US" sz="2400" dirty="0"/>
              <a:t>$4.0M (state funds)</a:t>
            </a:r>
          </a:p>
          <a:p>
            <a:r>
              <a:rPr lang="en-US" sz="2400" b="1" dirty="0"/>
              <a:t>Allocation Method: </a:t>
            </a:r>
            <a:r>
              <a:rPr lang="en-US" sz="2400" dirty="0"/>
              <a:t>Funds allocated through a county-based allocation formula based on need – formula is in State law. This is the </a:t>
            </a:r>
            <a:r>
              <a:rPr lang="en-US" sz="2400" b="1" dirty="0"/>
              <a:t>ONLY</a:t>
            </a:r>
            <a:r>
              <a:rPr lang="en-US" sz="2400" dirty="0"/>
              <a:t> state-funded youth employment program available in all 87 counties. </a:t>
            </a:r>
          </a:p>
          <a:p>
            <a:r>
              <a:rPr lang="en-US" sz="2400" b="1" dirty="0"/>
              <a:t>How Performance is Measured: </a:t>
            </a:r>
            <a:r>
              <a:rPr lang="en-US" sz="2400" dirty="0"/>
              <a:t>Worksite supervisors/employers assess work readiness skills on the worksite </a:t>
            </a:r>
            <a:r>
              <a:rPr lang="en-US" sz="2400" b="1" dirty="0"/>
              <a:t>pre and post</a:t>
            </a:r>
            <a:r>
              <a:rPr lang="en-US" sz="2400" dirty="0"/>
              <a:t>. Academic credit and service-learning credit often granted for work-based learning opportunities. </a:t>
            </a:r>
          </a:p>
          <a:p>
            <a:r>
              <a:rPr lang="en-US" sz="2400" b="1" dirty="0"/>
              <a:t>What Makes MYP Unique: </a:t>
            </a:r>
            <a:r>
              <a:rPr lang="en-US" sz="2400" dirty="0"/>
              <a:t>Youth participants enroll in MYP for entry-level work experience and skill attainment then often move into WIOA Youth for more job specific focus. Each MYP dollar </a:t>
            </a:r>
            <a:r>
              <a:rPr lang="en-US" sz="2400" b="1" dirty="0"/>
              <a:t>leverages approximately $6.00</a:t>
            </a:r>
            <a:r>
              <a:rPr lang="en-US" sz="2400" dirty="0"/>
              <a:t> of other federal, state and local funds. </a:t>
            </a:r>
            <a:r>
              <a:rPr lang="en-US" sz="2400" b="1" dirty="0"/>
              <a:t>MYP funds allow WDAs to offer standalone summer youth employment, where WIOA Youth does not</a:t>
            </a:r>
            <a:r>
              <a:rPr lang="en-US" sz="2400" dirty="0"/>
              <a:t>.  </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43293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Minnesota </a:t>
            </a:r>
            <a:r>
              <a:rPr lang="en-US" dirty="0" err="1"/>
              <a:t>Youthbuild</a:t>
            </a:r>
            <a:r>
              <a:rPr lang="en-US" dirty="0"/>
              <a:t> Program</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a:bodyPr>
          <a:lstStyle/>
          <a:p>
            <a:r>
              <a:rPr lang="en-US" sz="2400" b="1" dirty="0"/>
              <a:t>SFY 23 Funding Level: </a:t>
            </a:r>
            <a:r>
              <a:rPr lang="en-US" sz="2400" dirty="0"/>
              <a:t>$1.0M</a:t>
            </a:r>
          </a:p>
          <a:p>
            <a:r>
              <a:rPr lang="en-US" sz="2400" b="1" dirty="0"/>
              <a:t>Relationship to federal </a:t>
            </a:r>
            <a:r>
              <a:rPr lang="en-US" sz="2400" b="1" dirty="0" err="1"/>
              <a:t>YouthBuild</a:t>
            </a:r>
            <a:r>
              <a:rPr lang="en-US" sz="2400" b="1" dirty="0"/>
              <a:t> funding: </a:t>
            </a:r>
            <a:r>
              <a:rPr lang="en-US" sz="2400" dirty="0"/>
              <a:t>Minnesota’s $1M investment leverages $4M/year in federal funding</a:t>
            </a:r>
          </a:p>
          <a:p>
            <a:r>
              <a:rPr lang="en-US" sz="2400" b="1" dirty="0"/>
              <a:t>How Performance is Measured: </a:t>
            </a:r>
            <a:r>
              <a:rPr lang="en-US" sz="2400" dirty="0"/>
              <a:t>Youth enter registered apprenticeship, post-secondary education and employment while </a:t>
            </a:r>
            <a:r>
              <a:rPr lang="en-US" sz="2400" b="1" dirty="0"/>
              <a:t>earning industry recognized credentials</a:t>
            </a:r>
            <a:r>
              <a:rPr lang="en-US" sz="2400" dirty="0"/>
              <a:t>.</a:t>
            </a:r>
          </a:p>
          <a:p>
            <a:r>
              <a:rPr lang="en-US" sz="2400" b="1" dirty="0"/>
              <a:t>What Makes </a:t>
            </a:r>
            <a:r>
              <a:rPr lang="en-US" sz="2400" b="1" dirty="0" err="1"/>
              <a:t>Youthbuild</a:t>
            </a:r>
            <a:r>
              <a:rPr lang="en-US" sz="2400" b="1" dirty="0"/>
              <a:t> Unique: </a:t>
            </a:r>
            <a:r>
              <a:rPr lang="en-US" sz="2400" dirty="0" err="1"/>
              <a:t>Youthbuild</a:t>
            </a:r>
            <a:r>
              <a:rPr lang="en-US" sz="2400" dirty="0"/>
              <a:t> is recognized by DOL/federal partners as a </a:t>
            </a:r>
            <a:r>
              <a:rPr lang="en-US" sz="2400" b="1" dirty="0"/>
              <a:t>“pre-apprenticeship” training model</a:t>
            </a:r>
            <a:r>
              <a:rPr lang="en-US" sz="2400" dirty="0"/>
              <a:t>.  </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30679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Youth at Work Program</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lnSpcReduction="10000"/>
          </a:bodyPr>
          <a:lstStyle/>
          <a:p>
            <a:r>
              <a:rPr lang="en-US" sz="2200" b="1" dirty="0"/>
              <a:t>SFY 23 Funding Level: </a:t>
            </a:r>
            <a:r>
              <a:rPr lang="en-US" sz="2200" dirty="0"/>
              <a:t>$3.8M</a:t>
            </a:r>
          </a:p>
          <a:p>
            <a:r>
              <a:rPr lang="en-US" sz="2200" b="1" dirty="0"/>
              <a:t>How Funding is Distributed: </a:t>
            </a:r>
            <a:r>
              <a:rPr lang="en-US" sz="2200" dirty="0"/>
              <a:t>SFY22-23 Youth at Work RFP was released in January of 2021: </a:t>
            </a:r>
            <a:r>
              <a:rPr lang="en-US" sz="2200" b="1" dirty="0"/>
              <a:t>40 grantees </a:t>
            </a:r>
            <a:r>
              <a:rPr lang="en-US" sz="2200" dirty="0"/>
              <a:t>were selected for funding. Received $17.75M in funding requests; only $3.8M available to award.</a:t>
            </a:r>
          </a:p>
          <a:p>
            <a:r>
              <a:rPr lang="en-US" sz="2200" b="1" dirty="0"/>
              <a:t>Program Priorities:</a:t>
            </a:r>
          </a:p>
          <a:p>
            <a:pPr marL="800100" lvl="1"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Serve youth from communities of color and indigenous communities who are underrepresented in the workforce;</a:t>
            </a:r>
          </a:p>
          <a:p>
            <a:pPr marL="800100" lvl="1"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Serve youth with disabilities;</a:t>
            </a:r>
          </a:p>
          <a:p>
            <a:pPr marL="800100" lvl="1"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Provide youth with information about education and training requirements for careers in high-growth, in-demand occupations </a:t>
            </a:r>
          </a:p>
          <a:p>
            <a:r>
              <a:rPr lang="en-US" sz="2200" b="1" dirty="0"/>
              <a:t>Accomplishments:</a:t>
            </a:r>
          </a:p>
          <a:p>
            <a:pPr lvl="1"/>
            <a:r>
              <a:rPr lang="en-US" dirty="0"/>
              <a:t>Over 7,000 youth served in SFY21</a:t>
            </a:r>
          </a:p>
          <a:p>
            <a:pPr lvl="1"/>
            <a:r>
              <a:rPr lang="en-US" dirty="0"/>
              <a:t>77% of youth served from communities of color</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85658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Youth Support Services Program</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fontScale="92500" lnSpcReduction="20000"/>
          </a:bodyPr>
          <a:lstStyle/>
          <a:p>
            <a:r>
              <a:rPr lang="en-US" b="1" dirty="0"/>
              <a:t>SFY 23 Funding Level: </a:t>
            </a:r>
            <a:r>
              <a:rPr lang="en-US" dirty="0"/>
              <a:t>$475,000</a:t>
            </a:r>
          </a:p>
          <a:p>
            <a:r>
              <a:rPr lang="en-US" b="1" dirty="0"/>
              <a:t>How Funding is Distributed: </a:t>
            </a:r>
            <a:r>
              <a:rPr lang="en-US" dirty="0"/>
              <a:t>SFY22-23 Youth Support Service RFP was released in August of 2021 and received 45 applications serving youth. </a:t>
            </a:r>
          </a:p>
          <a:p>
            <a:pPr lvl="1"/>
            <a:r>
              <a:rPr lang="en-US" b="1" dirty="0"/>
              <a:t>13 grantees </a:t>
            </a:r>
            <a:r>
              <a:rPr lang="en-US" dirty="0"/>
              <a:t>selected for funding </a:t>
            </a:r>
          </a:p>
          <a:p>
            <a:pPr lvl="1"/>
            <a:r>
              <a:rPr lang="en-US" dirty="0"/>
              <a:t>72% of funds allocated to the metro area, 22% allocated to Greater Minnesota, and 6% for a statewide project</a:t>
            </a:r>
          </a:p>
          <a:p>
            <a:r>
              <a:rPr lang="en-US" b="1" dirty="0"/>
              <a:t>Program Activities:</a:t>
            </a:r>
            <a:r>
              <a:rPr lang="en-US" sz="2000" b="1" dirty="0"/>
              <a:t> </a:t>
            </a:r>
            <a:r>
              <a:rPr lang="en-US" sz="2000" dirty="0"/>
              <a:t>Job training, Employment preparation, Internships, Job assistance to fathers, Financial literacy, Academic and behavioral interventions for low-performing students, and/or Youth intervention activities</a:t>
            </a:r>
          </a:p>
          <a:p>
            <a:r>
              <a:rPr lang="en-US" b="1" dirty="0"/>
              <a:t>Program Accomplishments:</a:t>
            </a:r>
          </a:p>
          <a:p>
            <a:pPr lvl="1"/>
            <a:r>
              <a:rPr lang="en-US" dirty="0"/>
              <a:t>In SFY21, 797 participants received individual services and 2,229 participants received group services</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56762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TANF Youth Project</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fontScale="85000" lnSpcReduction="20000"/>
          </a:bodyPr>
          <a:lstStyle/>
          <a:p>
            <a:r>
              <a:rPr lang="en-US" sz="2400" dirty="0">
                <a:solidFill>
                  <a:schemeClr val="accent5">
                    <a:lumMod val="50000"/>
                  </a:schemeClr>
                </a:solidFill>
                <a:latin typeface="+mn-lt"/>
              </a:rPr>
              <a:t>Funding level for 2022: </a:t>
            </a:r>
            <a:r>
              <a:rPr lang="en-US" sz="2400" b="1" dirty="0">
                <a:solidFill>
                  <a:schemeClr val="accent5">
                    <a:lumMod val="50000"/>
                  </a:schemeClr>
                </a:solidFill>
                <a:latin typeface="+mn-lt"/>
              </a:rPr>
              <a:t>$</a:t>
            </a:r>
            <a:r>
              <a:rPr lang="en-US" sz="2400" b="1" dirty="0">
                <a:solidFill>
                  <a:schemeClr val="accent5">
                    <a:lumMod val="50000"/>
                  </a:schemeClr>
                </a:solidFill>
              </a:rPr>
              <a:t>3</a:t>
            </a:r>
            <a:r>
              <a:rPr lang="en-US" sz="2400" b="1" dirty="0">
                <a:solidFill>
                  <a:schemeClr val="accent5">
                    <a:lumMod val="50000"/>
                  </a:schemeClr>
                </a:solidFill>
                <a:latin typeface="+mn-lt"/>
              </a:rPr>
              <a:t>00,000 </a:t>
            </a:r>
            <a:r>
              <a:rPr lang="en-US" sz="2400" dirty="0">
                <a:solidFill>
                  <a:schemeClr val="accent5">
                    <a:lumMod val="50000"/>
                  </a:schemeClr>
                </a:solidFill>
                <a:latin typeface="+mn-lt"/>
              </a:rPr>
              <a:t>through an Interagency Agreement with DHS</a:t>
            </a:r>
          </a:p>
          <a:p>
            <a:r>
              <a:rPr lang="en-US" sz="2400" dirty="0">
                <a:solidFill>
                  <a:schemeClr val="accent5">
                    <a:lumMod val="50000"/>
                  </a:schemeClr>
                </a:solidFill>
                <a:latin typeface="+mn-lt"/>
              </a:rPr>
              <a:t>Provides services to teen parents, ages 16-24, or younger youth, ages 14-18, receiving MFIP cash assistance</a:t>
            </a:r>
          </a:p>
          <a:p>
            <a:r>
              <a:rPr lang="en-US" sz="2400" dirty="0"/>
              <a:t>186 participants served in 2021; 58% teen parents and 42% younger youth receiving MFIP </a:t>
            </a:r>
          </a:p>
          <a:p>
            <a:r>
              <a:rPr lang="en-US" sz="2400" dirty="0"/>
              <a:t>Activities include: </a:t>
            </a:r>
          </a:p>
          <a:p>
            <a:pPr lvl="1">
              <a:lnSpc>
                <a:spcPct val="120000"/>
              </a:lnSpc>
              <a:spcBef>
                <a:spcPts val="0"/>
              </a:spcBef>
              <a:spcAft>
                <a:spcPts val="0"/>
              </a:spcAft>
            </a:pPr>
            <a:r>
              <a:rPr lang="en-US" sz="2400" dirty="0"/>
              <a:t>Career counseling/labor market information</a:t>
            </a:r>
          </a:p>
          <a:p>
            <a:pPr lvl="1">
              <a:lnSpc>
                <a:spcPct val="120000"/>
              </a:lnSpc>
              <a:spcBef>
                <a:spcPts val="0"/>
              </a:spcBef>
              <a:spcAft>
                <a:spcPts val="0"/>
              </a:spcAft>
            </a:pPr>
            <a:r>
              <a:rPr lang="en-US" sz="2400" dirty="0"/>
              <a:t>Work readiness training</a:t>
            </a:r>
          </a:p>
          <a:p>
            <a:pPr lvl="1">
              <a:lnSpc>
                <a:spcPct val="120000"/>
              </a:lnSpc>
              <a:spcBef>
                <a:spcPts val="0"/>
              </a:spcBef>
              <a:spcAft>
                <a:spcPts val="0"/>
              </a:spcAft>
            </a:pPr>
            <a:r>
              <a:rPr lang="en-US" sz="2400" dirty="0"/>
              <a:t>Work experience (uses employer pre- and post-assessment of work readiness skills on the work site)</a:t>
            </a:r>
          </a:p>
          <a:p>
            <a:pPr lvl="1">
              <a:lnSpc>
                <a:spcPct val="120000"/>
              </a:lnSpc>
              <a:spcBef>
                <a:spcPts val="0"/>
              </a:spcBef>
              <a:spcAft>
                <a:spcPts val="0"/>
              </a:spcAft>
            </a:pPr>
            <a:r>
              <a:rPr lang="en-US" sz="2400" dirty="0"/>
              <a:t>Introduction to career pathways</a:t>
            </a:r>
          </a:p>
          <a:p>
            <a:pPr lvl="1">
              <a:lnSpc>
                <a:spcPct val="120000"/>
              </a:lnSpc>
              <a:spcBef>
                <a:spcPts val="0"/>
              </a:spcBef>
              <a:spcAft>
                <a:spcPts val="0"/>
              </a:spcAft>
            </a:pPr>
            <a:r>
              <a:rPr lang="en-US" sz="2400" dirty="0"/>
              <a:t>Preparation for post-secondary education and long-term employment opportunities</a:t>
            </a:r>
          </a:p>
          <a:p>
            <a:pPr lvl="1">
              <a:lnSpc>
                <a:spcPct val="120000"/>
              </a:lnSpc>
              <a:spcBef>
                <a:spcPts val="0"/>
              </a:spcBef>
              <a:spcAft>
                <a:spcPts val="0"/>
              </a:spcAft>
            </a:pPr>
            <a:r>
              <a:rPr lang="en-US" sz="2400" dirty="0"/>
              <a:t>Financial literacy training</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20218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Co-enrollment Strategies</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a:bodyPr>
          <a:lstStyle/>
          <a:p>
            <a:r>
              <a:rPr lang="en-US" sz="2400" dirty="0"/>
              <a:t>Co-enrollment allows limited resources to be used in the most effective way possible and serve the individual needs of participants</a:t>
            </a:r>
          </a:p>
          <a:p>
            <a:r>
              <a:rPr lang="en-US" sz="2400" dirty="0"/>
              <a:t>Example from TANF Youth in 2022 (151 served to date)</a:t>
            </a:r>
          </a:p>
          <a:p>
            <a:pPr lvl="1"/>
            <a:r>
              <a:rPr lang="en-US" sz="2000" dirty="0"/>
              <a:t>20% co-enrolled in WIOA Youth Program (either in-school or out-of-school)</a:t>
            </a:r>
          </a:p>
          <a:p>
            <a:pPr lvl="1"/>
            <a:r>
              <a:rPr lang="en-US" sz="2000" dirty="0"/>
              <a:t>40% co-enrolled in Minnesota Youth Program</a:t>
            </a:r>
          </a:p>
          <a:p>
            <a:pPr lvl="1"/>
            <a:r>
              <a:rPr lang="en-US" sz="2000" dirty="0"/>
              <a:t>12% co-enrolled in Youth at Work Program</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38593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Anoka County Job Training Center</a:t>
            </a:r>
          </a:p>
        </p:txBody>
      </p:sp>
      <p:sp>
        <p:nvSpPr>
          <p:cNvPr id="9" name="Text Placeholder 8"/>
          <p:cNvSpPr>
            <a:spLocks noGrp="1"/>
          </p:cNvSpPr>
          <p:nvPr>
            <p:ph type="body" sz="quarter" idx="18"/>
          </p:nvPr>
        </p:nvSpPr>
        <p:spPr>
          <a:xfrm>
            <a:off x="838200" y="5644884"/>
            <a:ext cx="10515600" cy="968352"/>
          </a:xfrm>
        </p:spPr>
        <p:txBody>
          <a:bodyPr>
            <a:normAutofit fontScale="85000" lnSpcReduction="10000"/>
          </a:bodyPr>
          <a:lstStyle/>
          <a:p>
            <a:r>
              <a:rPr lang="en-US" dirty="0"/>
              <a:t>Bridgett Backman| Employment Services Manager and Darcy </a:t>
            </a:r>
            <a:r>
              <a:rPr lang="en-US" dirty="0" err="1"/>
              <a:t>Hokkanen</a:t>
            </a:r>
            <a:r>
              <a:rPr lang="en-US" dirty="0"/>
              <a:t> | Program Coordinator</a:t>
            </a:r>
          </a:p>
          <a:p>
            <a:r>
              <a:rPr lang="en-US" dirty="0">
                <a:hlinkClick r:id="rId3"/>
              </a:rPr>
              <a:t>Bridgett.Backman@co.anoka.mn.us</a:t>
            </a:r>
            <a:r>
              <a:rPr lang="en-US" dirty="0"/>
              <a:t> | </a:t>
            </a:r>
            <a:r>
              <a:rPr lang="en-US" dirty="0">
                <a:hlinkClick r:id="rId4"/>
              </a:rPr>
              <a:t>Darcy.Hokkanen@co.anoka.mn.us</a:t>
            </a:r>
            <a:r>
              <a:rPr lang="en-US" dirty="0"/>
              <a:t> </a:t>
            </a:r>
          </a:p>
        </p:txBody>
      </p:sp>
      <p:pic>
        <p:nvPicPr>
          <p:cNvPr id="4" name="Picture Placeholder 3" descr="Silhouette of three people with a sunset in the background&#10;&#10;">
            <a:extLst>
              <a:ext uri="{FF2B5EF4-FFF2-40B4-BE49-F238E27FC236}">
                <a16:creationId xmlns:a16="http://schemas.microsoft.com/office/drawing/2014/main" id="{5150AFAD-D4B0-4A7F-A2E9-966959E145E7}"/>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3002" b="33002"/>
          <a:stretch>
            <a:fillRect/>
          </a:stretch>
        </p:blipFill>
        <p:spPr/>
      </p:pic>
    </p:spTree>
    <p:extLst>
      <p:ext uri="{BB962C8B-B14F-4D97-AF65-F5344CB8AC3E}">
        <p14:creationId xmlns:p14="http://schemas.microsoft.com/office/powerpoint/2010/main" val="71641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0647-54DF-4BCB-B89F-D47DA23EBC68}"/>
              </a:ext>
              <a:ext uri="{C183D7F6-B498-43B3-948B-1728B52AA6E4}">
                <adec:decorative xmlns:adec="http://schemas.microsoft.com/office/drawing/2017/decorative" val="0"/>
              </a:ext>
            </a:extLst>
          </p:cNvPr>
          <p:cNvSpPr>
            <a:spLocks noGrp="1"/>
          </p:cNvSpPr>
          <p:nvPr>
            <p:ph type="title"/>
          </p:nvPr>
        </p:nvSpPr>
        <p:spPr/>
        <p:txBody>
          <a:bodyPr/>
          <a:lstStyle/>
          <a:p>
            <a:r>
              <a:rPr lang="en-US" dirty="0"/>
              <a:t>Anoka County Job Training Center: Empowers </a:t>
            </a:r>
          </a:p>
        </p:txBody>
      </p:sp>
      <p:sp>
        <p:nvSpPr>
          <p:cNvPr id="3" name="Content Placeholder 2">
            <a:extLst>
              <a:ext uri="{FF2B5EF4-FFF2-40B4-BE49-F238E27FC236}">
                <a16:creationId xmlns:a16="http://schemas.microsoft.com/office/drawing/2014/main" id="{9F46AD7B-E501-4BC0-9A6D-481B2EAF7EB3}"/>
              </a:ext>
              <a:ext uri="{C183D7F6-B498-43B3-948B-1728B52AA6E4}">
                <adec:decorative xmlns:adec="http://schemas.microsoft.com/office/drawing/2017/decorative" val="0"/>
              </a:ext>
            </a:extLst>
          </p:cNvPr>
          <p:cNvSpPr>
            <a:spLocks noGrp="1"/>
          </p:cNvSpPr>
          <p:nvPr>
            <p:ph idx="1"/>
          </p:nvPr>
        </p:nvSpPr>
        <p:spPr/>
        <p:txBody>
          <a:bodyPr/>
          <a:lstStyle/>
          <a:p>
            <a:r>
              <a:rPr lang="en-US" dirty="0"/>
              <a:t>Empowers Program at Anoka County serves all of Anoka County as well referrals from local Partners serving youth experiencing homelessness.</a:t>
            </a:r>
          </a:p>
          <a:p>
            <a:pPr marL="0" indent="0">
              <a:buNone/>
            </a:pPr>
            <a:endParaRPr lang="en-US" dirty="0"/>
          </a:p>
          <a:p>
            <a:r>
              <a:rPr lang="en-US" dirty="0"/>
              <a:t>Our Team is small but mighty! Manager, Program Coordinator and 2 Senior Vocational Counselors.</a:t>
            </a:r>
          </a:p>
          <a:p>
            <a:pPr marL="0" indent="0">
              <a:buNone/>
            </a:pPr>
            <a:endParaRPr lang="en-US" dirty="0"/>
          </a:p>
        </p:txBody>
      </p:sp>
      <p:pic>
        <p:nvPicPr>
          <p:cNvPr id="9" name="Picture 8" descr="Picture of group of students">
            <a:extLst>
              <a:ext uri="{FF2B5EF4-FFF2-40B4-BE49-F238E27FC236}">
                <a16:creationId xmlns:a16="http://schemas.microsoft.com/office/drawing/2014/main" id="{B457AC09-F02F-417E-98F2-05146E66FB3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074594" y="4171381"/>
            <a:ext cx="3757586" cy="2316098"/>
          </a:xfrm>
          <a:prstGeom prst="rect">
            <a:avLst/>
          </a:prstGeom>
        </p:spPr>
      </p:pic>
      <p:pic>
        <p:nvPicPr>
          <p:cNvPr id="14" name="Picture 13" descr="Logo for Hope 4 Youth: Providing Pathways to End Youth Homelessness">
            <a:extLst>
              <a:ext uri="{FF2B5EF4-FFF2-40B4-BE49-F238E27FC236}">
                <a16:creationId xmlns:a16="http://schemas.microsoft.com/office/drawing/2014/main" id="{C872D39E-8E04-4910-9F66-8754158517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91382" y="2100103"/>
            <a:ext cx="1819650" cy="1249829"/>
          </a:xfrm>
          <a:prstGeom prst="rect">
            <a:avLst/>
          </a:prstGeom>
        </p:spPr>
      </p:pic>
      <p:pic>
        <p:nvPicPr>
          <p:cNvPr id="12" name="Picture 11" descr="Anoka County Job Training Center Logo">
            <a:extLst>
              <a:ext uri="{FF2B5EF4-FFF2-40B4-BE49-F238E27FC236}">
                <a16:creationId xmlns:a16="http://schemas.microsoft.com/office/drawing/2014/main" id="{DEA357D5-D94E-4D5C-BC0E-A77FB6A25A8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631" y="5167618"/>
            <a:ext cx="3014246" cy="425741"/>
          </a:xfrm>
          <a:prstGeom prst="rect">
            <a:avLst/>
          </a:prstGeom>
          <a:noFill/>
          <a:ln>
            <a:noFill/>
          </a:ln>
        </p:spPr>
      </p:pic>
      <p:pic>
        <p:nvPicPr>
          <p:cNvPr id="6" name="Picture 5" descr="CareerForce logo">
            <a:extLst>
              <a:ext uri="{FF2B5EF4-FFF2-40B4-BE49-F238E27FC236}">
                <a16:creationId xmlns:a16="http://schemas.microsoft.com/office/drawing/2014/main" id="{12A16E09-1C7E-46AF-84F6-BA6E83035A16}"/>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5453" y="5329430"/>
            <a:ext cx="2211185" cy="527858"/>
          </a:xfrm>
          <a:prstGeom prst="rect">
            <a:avLst/>
          </a:prstGeom>
        </p:spPr>
      </p:pic>
      <p:sp>
        <p:nvSpPr>
          <p:cNvPr id="4" name="Footer Placeholder 3">
            <a:extLst>
              <a:ext uri="{FF2B5EF4-FFF2-40B4-BE49-F238E27FC236}">
                <a16:creationId xmlns:a16="http://schemas.microsoft.com/office/drawing/2014/main" id="{010C9AC2-33BA-4AFB-B644-CEAE30BC27EE}"/>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t>mn.gov/deed</a:t>
            </a:r>
          </a:p>
        </p:txBody>
      </p:sp>
    </p:spTree>
    <p:extLst>
      <p:ext uri="{BB962C8B-B14F-4D97-AF65-F5344CB8AC3E}">
        <p14:creationId xmlns:p14="http://schemas.microsoft.com/office/powerpoint/2010/main" val="311288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DB04-6515-40D9-9225-B1DA23C2E0DA}"/>
              </a:ext>
              <a:ext uri="{C183D7F6-B498-43B3-948B-1728B52AA6E4}">
                <adec:decorative xmlns:adec="http://schemas.microsoft.com/office/drawing/2017/decorative" val="0"/>
              </a:ext>
            </a:extLst>
          </p:cNvPr>
          <p:cNvSpPr>
            <a:spLocks noGrp="1"/>
          </p:cNvSpPr>
          <p:nvPr>
            <p:ph type="title"/>
          </p:nvPr>
        </p:nvSpPr>
        <p:spPr/>
        <p:txBody>
          <a:bodyPr/>
          <a:lstStyle/>
          <a:p>
            <a:r>
              <a:rPr lang="en-US" dirty="0"/>
              <a:t>Program Highlights</a:t>
            </a:r>
          </a:p>
        </p:txBody>
      </p:sp>
      <p:sp>
        <p:nvSpPr>
          <p:cNvPr id="3" name="Content Placeholder 2">
            <a:extLst>
              <a:ext uri="{FF2B5EF4-FFF2-40B4-BE49-F238E27FC236}">
                <a16:creationId xmlns:a16="http://schemas.microsoft.com/office/drawing/2014/main" id="{59E02CD4-E331-431E-A8D5-4FA50E2F00AA}"/>
              </a:ext>
              <a:ext uri="{C183D7F6-B498-43B3-948B-1728B52AA6E4}">
                <adec:decorative xmlns:adec="http://schemas.microsoft.com/office/drawing/2017/decorative" val="0"/>
              </a:ext>
            </a:extLst>
          </p:cNvPr>
          <p:cNvSpPr>
            <a:spLocks noGrp="1"/>
          </p:cNvSpPr>
          <p:nvPr>
            <p:ph idx="1"/>
          </p:nvPr>
        </p:nvSpPr>
        <p:spPr>
          <a:xfrm>
            <a:off x="838200" y="1594624"/>
            <a:ext cx="10515600" cy="4582339"/>
          </a:xfrm>
        </p:spPr>
        <p:txBody>
          <a:bodyPr>
            <a:normAutofit fontScale="92500" lnSpcReduction="20000"/>
          </a:bodyPr>
          <a:lstStyle/>
          <a:p>
            <a:pPr marL="0" indent="0">
              <a:buNone/>
            </a:pPr>
            <a:r>
              <a:rPr lang="en-US" dirty="0"/>
              <a:t>Empowers Youth:</a:t>
            </a:r>
          </a:p>
          <a:p>
            <a:pPr>
              <a:spcBef>
                <a:spcPts val="0"/>
              </a:spcBef>
            </a:pPr>
            <a:r>
              <a:rPr lang="en-US" dirty="0"/>
              <a:t>We focus on younger youth referrals from our MFIP</a:t>
            </a:r>
          </a:p>
          <a:p>
            <a:pPr marL="0" indent="0">
              <a:spcBef>
                <a:spcPts val="0"/>
              </a:spcBef>
              <a:buNone/>
            </a:pPr>
            <a:r>
              <a:rPr lang="en-US" dirty="0"/>
              <a:t>    Team– age 14+.</a:t>
            </a:r>
          </a:p>
          <a:p>
            <a:pPr>
              <a:spcBef>
                <a:spcPts val="0"/>
              </a:spcBef>
            </a:pPr>
            <a:r>
              <a:rPr lang="en-US" dirty="0"/>
              <a:t>Prepare youth with work readiness. Handbooks for the</a:t>
            </a:r>
          </a:p>
          <a:p>
            <a:pPr marL="0" indent="0">
              <a:spcBef>
                <a:spcPts val="0"/>
              </a:spcBef>
              <a:buNone/>
            </a:pPr>
            <a:r>
              <a:rPr lang="en-US" dirty="0"/>
              <a:t>    youth and their worksite to use as guides for common</a:t>
            </a:r>
          </a:p>
          <a:p>
            <a:pPr marL="0" indent="0">
              <a:spcBef>
                <a:spcPts val="0"/>
              </a:spcBef>
              <a:buNone/>
            </a:pPr>
            <a:r>
              <a:rPr lang="en-US" dirty="0"/>
              <a:t>    topics and reference.</a:t>
            </a:r>
          </a:p>
          <a:p>
            <a:r>
              <a:rPr lang="en-US" dirty="0"/>
              <a:t>First work experiences for most youth and their parent/parents.</a:t>
            </a:r>
          </a:p>
          <a:p>
            <a:r>
              <a:rPr lang="en-US" dirty="0"/>
              <a:t>Financial Literacy conversations and resources. Link to our website:  </a:t>
            </a:r>
            <a:r>
              <a:rPr lang="en-US" dirty="0">
                <a:hlinkClick r:id="rId2"/>
              </a:rPr>
              <a:t>https://www.anokacountymn.gov/3956/Money-Matters-Spending-Saving-Tips</a:t>
            </a:r>
            <a:endParaRPr lang="en-US" dirty="0"/>
          </a:p>
          <a:p>
            <a:r>
              <a:rPr lang="en-US" dirty="0"/>
              <a:t>Full family strategy with new immigrants through Project Focus.</a:t>
            </a:r>
          </a:p>
          <a:p>
            <a:endParaRPr lang="en-US" dirty="0"/>
          </a:p>
        </p:txBody>
      </p:sp>
      <p:pic>
        <p:nvPicPr>
          <p:cNvPr id="4102" name="Picture 6" descr="Free Close-up of Woman Counting Dollar Bills Stock Photo">
            <a:extLst>
              <a:ext uri="{FF2B5EF4-FFF2-40B4-BE49-F238E27FC236}">
                <a16:creationId xmlns:a16="http://schemas.microsoft.com/office/drawing/2014/main" id="{FD5E814B-60AE-4C27-868B-76FDE0F328AF}"/>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3281" y="1769104"/>
            <a:ext cx="3490519" cy="232701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C255B4E-BDB3-436A-9217-363F1ED2416C}"/>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t>mn.gov/deed</a:t>
            </a:r>
          </a:p>
        </p:txBody>
      </p:sp>
    </p:spTree>
    <p:extLst>
      <p:ext uri="{BB962C8B-B14F-4D97-AF65-F5344CB8AC3E}">
        <p14:creationId xmlns:p14="http://schemas.microsoft.com/office/powerpoint/2010/main" val="392570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6BA3-AC1D-4262-BC00-0EE816EFB165}"/>
              </a:ext>
            </a:extLst>
          </p:cNvPr>
          <p:cNvSpPr>
            <a:spLocks noGrp="1"/>
          </p:cNvSpPr>
          <p:nvPr>
            <p:ph type="title"/>
          </p:nvPr>
        </p:nvSpPr>
        <p:spPr/>
        <p:txBody>
          <a:bodyPr/>
          <a:lstStyle/>
          <a:p>
            <a:r>
              <a:rPr lang="en-US" dirty="0"/>
              <a:t>Objectives of Today’s Session</a:t>
            </a:r>
          </a:p>
        </p:txBody>
      </p:sp>
      <p:sp>
        <p:nvSpPr>
          <p:cNvPr id="3" name="Content Placeholder 2">
            <a:extLst>
              <a:ext uri="{FF2B5EF4-FFF2-40B4-BE49-F238E27FC236}">
                <a16:creationId xmlns:a16="http://schemas.microsoft.com/office/drawing/2014/main" id="{274BC6EC-6C5D-497E-A07A-01D04E9F4E5F}"/>
              </a:ext>
            </a:extLst>
          </p:cNvPr>
          <p:cNvSpPr>
            <a:spLocks noGrp="1"/>
          </p:cNvSpPr>
          <p:nvPr>
            <p:ph idx="1"/>
          </p:nvPr>
        </p:nvSpPr>
        <p:spPr/>
        <p:txBody>
          <a:bodyPr/>
          <a:lstStyle/>
          <a:p>
            <a:r>
              <a:rPr lang="en-US" dirty="0"/>
              <a:t>Learn more about structure of Minnesota’s Youth Workforce System</a:t>
            </a:r>
          </a:p>
          <a:p>
            <a:r>
              <a:rPr lang="en-US" dirty="0"/>
              <a:t>Learn about the programming available for youth facing barriers to self-sufficiency</a:t>
            </a:r>
          </a:p>
          <a:p>
            <a:r>
              <a:rPr lang="en-US" dirty="0"/>
              <a:t>Learn how two local Workforce Development Areas provide opportunities for youth from families receiving public assistance to build skills and experience through their programming</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9926A209-4387-476F-A353-BE01E1CFDD12}"/>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5120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3C66-BF9A-4732-AF48-4FBEB68EE8C9}"/>
              </a:ext>
            </a:extLst>
          </p:cNvPr>
          <p:cNvSpPr>
            <a:spLocks noGrp="1"/>
          </p:cNvSpPr>
          <p:nvPr>
            <p:ph type="title"/>
          </p:nvPr>
        </p:nvSpPr>
        <p:spPr/>
        <p:txBody>
          <a:bodyPr/>
          <a:lstStyle/>
          <a:p>
            <a:r>
              <a:rPr lang="en-US" dirty="0"/>
              <a:t>Success Stories</a:t>
            </a:r>
          </a:p>
        </p:txBody>
      </p:sp>
      <p:sp>
        <p:nvSpPr>
          <p:cNvPr id="3" name="Content Placeholder 2">
            <a:extLst>
              <a:ext uri="{FF2B5EF4-FFF2-40B4-BE49-F238E27FC236}">
                <a16:creationId xmlns:a16="http://schemas.microsoft.com/office/drawing/2014/main" id="{69806F80-B081-4E44-A5EF-3396EA4F4796}"/>
              </a:ext>
            </a:extLst>
          </p:cNvPr>
          <p:cNvSpPr>
            <a:spLocks noGrp="1"/>
          </p:cNvSpPr>
          <p:nvPr>
            <p:ph idx="1"/>
          </p:nvPr>
        </p:nvSpPr>
        <p:spPr/>
        <p:txBody>
          <a:bodyPr>
            <a:noAutofit/>
          </a:bodyPr>
          <a:lstStyle/>
          <a:p>
            <a:pPr marL="0" indent="0">
              <a:lnSpc>
                <a:spcPct val="120000"/>
              </a:lnSpc>
              <a:buNone/>
            </a:pPr>
            <a:r>
              <a:rPr lang="en-US" dirty="0"/>
              <a:t>Individual success story:  One youth (age 18) was placed at Mercy Hospital as a Dietary Aide/Messenger. After his placement ended, he was hired by the hospital as a Dietary Aide earning $ 17 an hour.</a:t>
            </a:r>
          </a:p>
          <a:p>
            <a:endParaRPr lang="en-US" dirty="0"/>
          </a:p>
          <a:p>
            <a:pPr marL="0" indent="0">
              <a:spcBef>
                <a:spcPts val="0"/>
              </a:spcBef>
              <a:spcAft>
                <a:spcPts val="0"/>
              </a:spcAft>
              <a:buNone/>
            </a:pPr>
            <a:r>
              <a:rPr lang="en-US" dirty="0"/>
              <a:t>Siblings:  We have experienced this with families</a:t>
            </a:r>
          </a:p>
          <a:p>
            <a:pPr marL="0" indent="0">
              <a:spcBef>
                <a:spcPts val="0"/>
              </a:spcBef>
              <a:spcAft>
                <a:spcPts val="0"/>
              </a:spcAft>
              <a:buNone/>
            </a:pPr>
            <a:r>
              <a:rPr lang="en-US" dirty="0"/>
              <a:t>where we have served a youth and then the following</a:t>
            </a:r>
          </a:p>
          <a:p>
            <a:pPr marL="0" indent="0">
              <a:spcBef>
                <a:spcPts val="0"/>
              </a:spcBef>
              <a:spcAft>
                <a:spcPts val="0"/>
              </a:spcAft>
              <a:buNone/>
            </a:pPr>
            <a:r>
              <a:rPr lang="en-US" dirty="0"/>
              <a:t>summer, we are seeing applications from siblings.</a:t>
            </a:r>
          </a:p>
          <a:p>
            <a:endParaRPr lang="en-US" dirty="0"/>
          </a:p>
          <a:p>
            <a:pPr marL="0" indent="0">
              <a:buNone/>
            </a:pPr>
            <a:r>
              <a:rPr lang="en-US" dirty="0"/>
              <a:t>Project Focus</a:t>
            </a:r>
          </a:p>
        </p:txBody>
      </p:sp>
      <p:pic>
        <p:nvPicPr>
          <p:cNvPr id="1026" name="Picture 2" descr="Mercy Hospital in Coon Rapids expanding ambulance bay | Coon Rapids |  hometownsource.com">
            <a:extLst>
              <a:ext uri="{FF2B5EF4-FFF2-40B4-BE49-F238E27FC236}">
                <a16:creationId xmlns:a16="http://schemas.microsoft.com/office/drawing/2014/main" id="{E357CD33-EDAD-4A82-822B-94670A992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455" y="2684305"/>
            <a:ext cx="3322885" cy="17448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D6FBDDA-16DB-46E7-870B-D44238B3DCCA}"/>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86706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D8D7-B8C1-4876-B0C6-86F494AC90A1}"/>
              </a:ext>
            </a:extLst>
          </p:cNvPr>
          <p:cNvSpPr>
            <a:spLocks noGrp="1"/>
          </p:cNvSpPr>
          <p:nvPr>
            <p:ph type="title"/>
          </p:nvPr>
        </p:nvSpPr>
        <p:spPr/>
        <p:txBody>
          <a:bodyPr/>
          <a:lstStyle/>
          <a:p>
            <a:r>
              <a:rPr lang="en-US" dirty="0"/>
              <a:t>Empowers Sample Worksites</a:t>
            </a:r>
          </a:p>
        </p:txBody>
      </p:sp>
      <p:sp>
        <p:nvSpPr>
          <p:cNvPr id="3" name="Content Placeholder 2">
            <a:extLst>
              <a:ext uri="{FF2B5EF4-FFF2-40B4-BE49-F238E27FC236}">
                <a16:creationId xmlns:a16="http://schemas.microsoft.com/office/drawing/2014/main" id="{8D152F2A-B4C1-47A7-9A2F-42826D19A3D7}"/>
              </a:ext>
            </a:extLst>
          </p:cNvPr>
          <p:cNvSpPr>
            <a:spLocks noGrp="1"/>
          </p:cNvSpPr>
          <p:nvPr>
            <p:ph idx="1"/>
          </p:nvPr>
        </p:nvSpPr>
        <p:spPr>
          <a:xfrm>
            <a:off x="838200" y="1495017"/>
            <a:ext cx="10515600" cy="4582339"/>
          </a:xfrm>
        </p:spPr>
        <p:txBody>
          <a:bodyPr>
            <a:normAutofit fontScale="92500" lnSpcReduction="10000"/>
          </a:bodyPr>
          <a:lstStyle/>
          <a:p>
            <a:r>
              <a:rPr lang="en-US" dirty="0"/>
              <a:t>Sample of our worksites and tips to developing new sites:  Mercy Hospital, Urban Air, SACA Food Shelf, Haven for Heroes, YMCA, Morris Bye Elementary, Savers, Mississippi Library, Little Voyagers Daycare.  Several were hired by their site at the end of their placement.</a:t>
            </a:r>
            <a:endParaRPr lang="en-US" dirty="0">
              <a:highlight>
                <a:srgbClr val="FFFF00"/>
              </a:highlight>
            </a:endParaRPr>
          </a:p>
          <a:p>
            <a:pPr>
              <a:spcBef>
                <a:spcPts val="0"/>
              </a:spcBef>
              <a:spcAft>
                <a:spcPts val="0"/>
              </a:spcAft>
            </a:pPr>
            <a:r>
              <a:rPr lang="en-US" dirty="0"/>
              <a:t>Walk the Talk…we try to find positions within the County. We</a:t>
            </a:r>
          </a:p>
          <a:p>
            <a:pPr marL="0" indent="0">
              <a:spcBef>
                <a:spcPts val="0"/>
              </a:spcBef>
              <a:spcAft>
                <a:spcPts val="0"/>
              </a:spcAft>
              <a:buNone/>
            </a:pPr>
            <a:r>
              <a:rPr lang="en-US" dirty="0"/>
              <a:t>    have worked with the Library, Parks &amp; Recreation – including</a:t>
            </a:r>
          </a:p>
          <a:p>
            <a:pPr marL="0" indent="0">
              <a:spcBef>
                <a:spcPts val="0"/>
              </a:spcBef>
              <a:spcAft>
                <a:spcPts val="0"/>
              </a:spcAft>
              <a:buNone/>
            </a:pPr>
            <a:r>
              <a:rPr lang="en-US" dirty="0"/>
              <a:t>    Bunker Beach Water Park, the Career Lab (our office in Blaine),</a:t>
            </a:r>
          </a:p>
          <a:p>
            <a:pPr marL="0" indent="0">
              <a:spcBef>
                <a:spcPts val="0"/>
              </a:spcBef>
              <a:spcAft>
                <a:spcPts val="0"/>
              </a:spcAft>
              <a:buNone/>
            </a:pPr>
            <a:r>
              <a:rPr lang="en-US" dirty="0"/>
              <a:t>    the Medical Examiners Office, and facilities across the County.</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We are continually working on site development.  We want to make sure the site works for the client.  Younger youth sometimes select sites based on geographics and schedules that work around school commitments. Our goal is always to help them develop work skills that includes personal responsibility, communication skills and time management skills.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p:pic>
        <p:nvPicPr>
          <p:cNvPr id="2050" name="Picture 2" descr="Facilities • Anoka County, MN • CivicEngage">
            <a:extLst>
              <a:ext uri="{FF2B5EF4-FFF2-40B4-BE49-F238E27FC236}">
                <a16:creationId xmlns:a16="http://schemas.microsoft.com/office/drawing/2014/main" id="{13D91E16-88D7-4FAF-AAB7-265223BD93D4}"/>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900" y="2483981"/>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EA35EF3-9AC3-431B-B073-8088DD2A02C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44736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DFB4-B0A6-4FD5-BA3A-1739EE51FBEE}"/>
              </a:ext>
            </a:extLst>
          </p:cNvPr>
          <p:cNvSpPr>
            <a:spLocks noGrp="1"/>
          </p:cNvSpPr>
          <p:nvPr>
            <p:ph type="title"/>
          </p:nvPr>
        </p:nvSpPr>
        <p:spPr/>
        <p:txBody>
          <a:bodyPr/>
          <a:lstStyle/>
          <a:p>
            <a:r>
              <a:rPr lang="en-US" dirty="0"/>
              <a:t>Challenging conversations</a:t>
            </a:r>
          </a:p>
        </p:txBody>
      </p:sp>
      <p:sp>
        <p:nvSpPr>
          <p:cNvPr id="3" name="Content Placeholder 2">
            <a:extLst>
              <a:ext uri="{FF2B5EF4-FFF2-40B4-BE49-F238E27FC236}">
                <a16:creationId xmlns:a16="http://schemas.microsoft.com/office/drawing/2014/main" id="{81EE83C5-2732-4E6D-B581-21CD03D1421F}"/>
              </a:ext>
            </a:extLst>
          </p:cNvPr>
          <p:cNvSpPr>
            <a:spLocks noGrp="1"/>
          </p:cNvSpPr>
          <p:nvPr>
            <p:ph idx="1"/>
          </p:nvPr>
        </p:nvSpPr>
        <p:spPr/>
        <p:txBody>
          <a:bodyPr/>
          <a:lstStyle/>
          <a:p>
            <a:r>
              <a:rPr lang="en-US" dirty="0"/>
              <a:t>Self advocating</a:t>
            </a:r>
          </a:p>
          <a:p>
            <a:r>
              <a:rPr lang="en-US" dirty="0"/>
              <a:t>Identifying possible conflicts (i.e. culturally appropriate considerations such as gender roles, food, and holidays).</a:t>
            </a:r>
          </a:p>
          <a:p>
            <a:r>
              <a:rPr lang="en-US" dirty="0"/>
              <a:t>Dress Code: clothing/uniform care, personal space and hygiene.</a:t>
            </a:r>
          </a:p>
          <a:p>
            <a:r>
              <a:rPr lang="en-US" dirty="0"/>
              <a:t>Job Retention: when the youth wants to quit or when the site has concerns.</a:t>
            </a:r>
          </a:p>
          <a:p>
            <a:pPr marL="0" indent="0">
              <a:buNone/>
            </a:pPr>
            <a:endParaRPr lang="en-US" dirty="0"/>
          </a:p>
          <a:p>
            <a:endParaRPr lang="en-US" dirty="0"/>
          </a:p>
        </p:txBody>
      </p:sp>
      <p:sp>
        <p:nvSpPr>
          <p:cNvPr id="5" name="TextBox 4">
            <a:extLst>
              <a:ext uri="{FF2B5EF4-FFF2-40B4-BE49-F238E27FC236}">
                <a16:creationId xmlns:a16="http://schemas.microsoft.com/office/drawing/2014/main" id="{297E6BE9-B318-4FEC-8CF6-7CCB13E61E84}"/>
              </a:ext>
            </a:extLst>
          </p:cNvPr>
          <p:cNvSpPr txBox="1"/>
          <p:nvPr/>
        </p:nvSpPr>
        <p:spPr>
          <a:xfrm>
            <a:off x="2397375" y="4848074"/>
            <a:ext cx="2318751" cy="1200329"/>
          </a:xfrm>
          <a:prstGeom prst="rect">
            <a:avLst/>
          </a:prstGeom>
          <a:noFill/>
        </p:spPr>
        <p:txBody>
          <a:bodyPr wrap="square" rtlCol="0">
            <a:spAutoFit/>
          </a:bodyPr>
          <a:lstStyle/>
          <a:p>
            <a:pPr algn="ctr"/>
            <a:r>
              <a:rPr lang="en-US" dirty="0"/>
              <a:t>Fun Fact</a:t>
            </a:r>
          </a:p>
          <a:p>
            <a:pPr algn="ctr"/>
            <a:r>
              <a:rPr lang="en-US" dirty="0"/>
              <a:t> Over 78% of the funding goes directly to youth wages</a:t>
            </a:r>
          </a:p>
        </p:txBody>
      </p:sp>
      <p:graphicFrame>
        <p:nvGraphicFramePr>
          <p:cNvPr id="8" name="Chart 7" descr="Pie chart showing how TANF Youth funds in Anoka County are used. $32,000 used for youth wages, $6,275 used for staffing, $2,125 used for administration, $1,500 used for youth stipends.">
            <a:extLst>
              <a:ext uri="{FF2B5EF4-FFF2-40B4-BE49-F238E27FC236}">
                <a16:creationId xmlns:a16="http://schemas.microsoft.com/office/drawing/2014/main" id="{8362FD6D-0259-49B7-9327-EB703CFEB900}"/>
              </a:ext>
            </a:extLst>
          </p:cNvPr>
          <p:cNvGraphicFramePr/>
          <p:nvPr>
            <p:extLst>
              <p:ext uri="{D42A27DB-BD31-4B8C-83A1-F6EECF244321}">
                <p14:modId xmlns:p14="http://schemas.microsoft.com/office/powerpoint/2010/main" val="663315076"/>
              </p:ext>
            </p:extLst>
          </p:nvPr>
        </p:nvGraphicFramePr>
        <p:xfrm>
          <a:off x="5172726" y="4412383"/>
          <a:ext cx="3927224" cy="2309091"/>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E209AE1-A421-4500-85B1-312A41EC9F2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39638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South Central Workforce Council</a:t>
            </a:r>
          </a:p>
        </p:txBody>
      </p:sp>
      <p:sp>
        <p:nvSpPr>
          <p:cNvPr id="9" name="Text Placeholder 8"/>
          <p:cNvSpPr>
            <a:spLocks noGrp="1"/>
          </p:cNvSpPr>
          <p:nvPr>
            <p:ph type="body" sz="quarter" idx="18"/>
          </p:nvPr>
        </p:nvSpPr>
        <p:spPr>
          <a:xfrm>
            <a:off x="838200" y="5644884"/>
            <a:ext cx="10515600" cy="986825"/>
          </a:xfrm>
        </p:spPr>
        <p:txBody>
          <a:bodyPr>
            <a:normAutofit fontScale="92500" lnSpcReduction="10000"/>
          </a:bodyPr>
          <a:lstStyle/>
          <a:p>
            <a:r>
              <a:rPr lang="en-US" dirty="0"/>
              <a:t>Sara Carrigan| Assistant Director</a:t>
            </a:r>
          </a:p>
          <a:p>
            <a:r>
              <a:rPr lang="en-US" dirty="0">
                <a:hlinkClick r:id="rId3"/>
              </a:rPr>
              <a:t>sara@workforcecouncil.org</a:t>
            </a:r>
            <a:r>
              <a:rPr lang="en-US" dirty="0"/>
              <a:t> </a:t>
            </a:r>
          </a:p>
        </p:txBody>
      </p:sp>
      <p:pic>
        <p:nvPicPr>
          <p:cNvPr id="7" name="Picture Placeholder 6" descr="A group of people on a beach&#10;&#10;">
            <a:extLst>
              <a:ext uri="{FF2B5EF4-FFF2-40B4-BE49-F238E27FC236}">
                <a16:creationId xmlns:a16="http://schemas.microsoft.com/office/drawing/2014/main" id="{A66AA70A-1CDA-4EC0-9D70-09087156ED5F}"/>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5859" b="35859"/>
          <a:stretch>
            <a:fillRect/>
          </a:stretch>
        </p:blipFill>
        <p:spPr/>
      </p:pic>
    </p:spTree>
    <p:extLst>
      <p:ext uri="{BB962C8B-B14F-4D97-AF65-F5344CB8AC3E}">
        <p14:creationId xmlns:p14="http://schemas.microsoft.com/office/powerpoint/2010/main" val="89800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South Central Young Adult Programs</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ea typeface="Times New Roman" panose="02020603050405020304" pitchFamily="18" charset="0"/>
              </a:rPr>
              <a:t>Minnesota Valley Action Council is the youth provider in the 9 counties of South Central MN</a:t>
            </a:r>
          </a:p>
          <a:p>
            <a:pPr marL="800100" lvl="1" indent="-342900">
              <a:buFont typeface="Symbol" panose="05050102010706020507" pitchFamily="18" charset="2"/>
              <a:buChar char=""/>
            </a:pPr>
            <a:r>
              <a:rPr lang="en-US" sz="2400" dirty="0">
                <a:effectLst/>
                <a:ea typeface="Times New Roman" panose="02020603050405020304" pitchFamily="18" charset="0"/>
              </a:rPr>
              <a:t>Blue Earth, Brown, Faribault, Le Sueur, Nicollet, Martin, Sibley, Waseca &amp; Watonwan</a:t>
            </a:r>
          </a:p>
          <a:p>
            <a:pPr marL="457200" lvl="1" indent="0">
              <a:buNone/>
            </a:pPr>
            <a:endParaRPr lang="en-US" sz="24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ea typeface="Times New Roman" panose="02020603050405020304" pitchFamily="18" charset="0"/>
              </a:rPr>
              <a:t> WIOA Youth, MYP, TANF Youth, Youth at Work, Youth Intervention Program and Martin &amp; Waseca Internship Program</a:t>
            </a:r>
          </a:p>
        </p:txBody>
      </p:sp>
      <p:pic>
        <p:nvPicPr>
          <p:cNvPr id="5" name="Picture 4" descr="South Central Workforce Council logo&#10;&#10;">
            <a:extLst>
              <a:ext uri="{FF2B5EF4-FFF2-40B4-BE49-F238E27FC236}">
                <a16:creationId xmlns:a16="http://schemas.microsoft.com/office/drawing/2014/main" id="{804007A5-45EC-8FC9-58DB-325FED4131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176" y="5263376"/>
            <a:ext cx="3044031" cy="650204"/>
          </a:xfrm>
          <a:prstGeom prst="rect">
            <a:avLst/>
          </a:prstGeom>
        </p:spPr>
      </p:pic>
      <p:pic>
        <p:nvPicPr>
          <p:cNvPr id="6" name="Picture 5" descr="Minnesota Valley Action Council logo&#10;&#10;">
            <a:extLst>
              <a:ext uri="{FF2B5EF4-FFF2-40B4-BE49-F238E27FC236}">
                <a16:creationId xmlns:a16="http://schemas.microsoft.com/office/drawing/2014/main" id="{00B4A665-BD5D-817A-9A72-D163D7DE1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503" y="4983054"/>
            <a:ext cx="1976157" cy="1283602"/>
          </a:xfrm>
          <a:prstGeom prst="rect">
            <a:avLst/>
          </a:prstGeom>
        </p:spPr>
      </p:pic>
      <p:pic>
        <p:nvPicPr>
          <p:cNvPr id="8" name="Picture 7" descr="Career Force logo&#10;&#10;">
            <a:extLst>
              <a:ext uri="{FF2B5EF4-FFF2-40B4-BE49-F238E27FC236}">
                <a16:creationId xmlns:a16="http://schemas.microsoft.com/office/drawing/2014/main" id="{6F727458-7C01-ACFA-269F-B29889B0C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3295" y="5120812"/>
            <a:ext cx="3186970" cy="763896"/>
          </a:xfrm>
          <a:prstGeom prst="rect">
            <a:avLst/>
          </a:prstGeom>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52151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Work Experiences</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2400" dirty="0"/>
              <a:t>Youth placed in a career interest area</a:t>
            </a:r>
          </a:p>
          <a:p>
            <a:pPr marL="285750" indent="-285750">
              <a:buFont typeface="Arial" panose="020B0604020202020204" pitchFamily="34" charset="0"/>
              <a:buChar char="•"/>
            </a:pPr>
            <a:r>
              <a:rPr lang="en-US" sz="2400" dirty="0"/>
              <a:t>Financial literacy</a:t>
            </a:r>
          </a:p>
          <a:p>
            <a:pPr marL="285750" indent="-285750">
              <a:buFont typeface="Arial" panose="020B0604020202020204" pitchFamily="34" charset="0"/>
              <a:buChar char="•"/>
            </a:pPr>
            <a:r>
              <a:rPr lang="en-US" sz="2400" dirty="0"/>
              <a:t>Focus on demand industries</a:t>
            </a:r>
          </a:p>
          <a:p>
            <a:pPr marL="285750" indent="-285750">
              <a:buFont typeface="Arial" panose="020B0604020202020204" pitchFamily="34" charset="0"/>
              <a:buChar char="•"/>
            </a:pPr>
            <a:r>
              <a:rPr lang="en-US" sz="2400" dirty="0"/>
              <a:t>Youth learn essential workplace skills (soft skills)</a:t>
            </a:r>
          </a:p>
          <a:p>
            <a:pPr marL="285750" indent="-285750">
              <a:buFont typeface="Arial" panose="020B0604020202020204" pitchFamily="34" charset="0"/>
              <a:buChar char="•"/>
            </a:pPr>
            <a:r>
              <a:rPr lang="en-US" sz="2400" dirty="0"/>
              <a:t>Career exploration, leadership skills and mentoring</a:t>
            </a:r>
          </a:p>
          <a:p>
            <a:pPr marL="285750" indent="-285750">
              <a:buFont typeface="Arial" panose="020B0604020202020204" pitchFamily="34" charset="0"/>
              <a:buChar char="•"/>
            </a:pPr>
            <a:r>
              <a:rPr lang="en-US" sz="2400" dirty="0"/>
              <a:t>Internships</a:t>
            </a:r>
          </a:p>
          <a:p>
            <a:pPr marL="285750" indent="-285750">
              <a:buFont typeface="Arial" panose="020B0604020202020204" pitchFamily="34" charset="0"/>
              <a:buChar char="•"/>
            </a:pPr>
            <a:r>
              <a:rPr lang="en-US" sz="2400" dirty="0"/>
              <a:t>131 worksites in 2021</a:t>
            </a:r>
          </a:p>
          <a:p>
            <a:pPr marL="285750" indent="-285750">
              <a:buFont typeface="Arial" panose="020B0604020202020204" pitchFamily="34" charset="0"/>
              <a:buChar char="•"/>
            </a:pPr>
            <a:r>
              <a:rPr lang="en-US" sz="2400" dirty="0"/>
              <a:t>Academic credit </a:t>
            </a:r>
          </a:p>
          <a:p>
            <a:pPr marL="285750" indent="-285750">
              <a:buFont typeface="Arial" panose="020B0604020202020204" pitchFamily="34" charset="0"/>
              <a:buChar char="•"/>
            </a:pPr>
            <a:r>
              <a:rPr lang="en-US" sz="2400" dirty="0"/>
              <a:t>Cultural awareness training for worksite supervisors</a:t>
            </a:r>
          </a:p>
        </p:txBody>
      </p:sp>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8093" y="5718969"/>
            <a:ext cx="1523300" cy="365125"/>
          </a:xfrm>
          <a:prstGeom prst="rect">
            <a:avLst/>
          </a:prstGeom>
        </p:spPr>
      </p:pic>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093" y="6334263"/>
            <a:ext cx="1370330" cy="292702"/>
          </a:xfrm>
          <a:prstGeom prst="rect">
            <a:avLst/>
          </a:prstGeom>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533" y="5999453"/>
            <a:ext cx="1109420" cy="720618"/>
          </a:xfrm>
          <a:prstGeom prst="rect">
            <a:avLst/>
          </a:prstGeom>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420504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Get Started</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a:xfrm>
            <a:off x="0" y="1557185"/>
            <a:ext cx="10515600" cy="4582339"/>
          </a:xfrm>
        </p:spPr>
        <p:txBody>
          <a:bodyPr>
            <a:normAutofit/>
          </a:bodyPr>
          <a:lstStyle/>
          <a:p>
            <a:r>
              <a:rPr lang="en-US" sz="2400" dirty="0">
                <a:latin typeface="Calibri" panose="020F0502020204030204" pitchFamily="34" charset="0"/>
                <a:ea typeface="Calibri" panose="020F0502020204030204" pitchFamily="34" charset="0"/>
              </a:rPr>
              <a:t>V</a:t>
            </a:r>
            <a:r>
              <a:rPr lang="en-US" sz="2400" dirty="0">
                <a:effectLst/>
                <a:latin typeface="Calibri" panose="020F0502020204030204" pitchFamily="34" charset="0"/>
                <a:ea typeface="Calibri" panose="020F0502020204030204" pitchFamily="34" charset="0"/>
              </a:rPr>
              <a:t>irtual four-week program focused on preparing youth for the world of work</a:t>
            </a:r>
          </a:p>
          <a:p>
            <a:r>
              <a:rPr lang="en-US" sz="2400" dirty="0">
                <a:latin typeface="Calibri" panose="020F0502020204030204" pitchFamily="34" charset="0"/>
                <a:ea typeface="Calibri" panose="020F0502020204030204" pitchFamily="34" charset="0"/>
              </a:rPr>
              <a:t>T</a:t>
            </a:r>
            <a:r>
              <a:rPr lang="en-US" sz="2400" dirty="0">
                <a:effectLst/>
                <a:latin typeface="Calibri" panose="020F0502020204030204" pitchFamily="34" charset="0"/>
                <a:ea typeface="Calibri" panose="020F0502020204030204" pitchFamily="34" charset="0"/>
              </a:rPr>
              <a:t>raining in communication skills, budgeting, health and wellness, and community resources</a:t>
            </a:r>
          </a:p>
          <a:p>
            <a:r>
              <a:rPr lang="en-US" sz="2400" dirty="0">
                <a:latin typeface="Calibri" panose="020F0502020204030204" pitchFamily="34" charset="0"/>
              </a:rPr>
              <a:t>Youth received a $50 stipend for each week of completed assignments, earning up to $200</a:t>
            </a:r>
          </a:p>
          <a:p>
            <a:r>
              <a:rPr lang="en-US" sz="2400" dirty="0">
                <a:latin typeface="Calibri" panose="020F0502020204030204" pitchFamily="34" charset="0"/>
              </a:rPr>
              <a:t>Youth also learn technology skills, dependability, time management skills &amp; build self-confidence</a:t>
            </a:r>
          </a:p>
        </p:txBody>
      </p:sp>
      <p:pic>
        <p:nvPicPr>
          <p:cNvPr id="7" name="Picture 6" descr="Picture of a flyer promoting the Get Started program.&#10;&#10;">
            <a:extLst>
              <a:ext uri="{FF2B5EF4-FFF2-40B4-BE49-F238E27FC236}">
                <a16:creationId xmlns:a16="http://schemas.microsoft.com/office/drawing/2014/main" id="{FF9BECDD-D9AD-F0BB-C9A9-07F7BB570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629" y="3796447"/>
            <a:ext cx="1626080" cy="2199593"/>
          </a:xfrm>
          <a:prstGeom prst="rect">
            <a:avLst/>
          </a:prstGeom>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775" y="6318969"/>
            <a:ext cx="1370330" cy="292702"/>
          </a:xfrm>
          <a:prstGeom prst="rect">
            <a:avLst/>
          </a:prstGeom>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7311" y="6046713"/>
            <a:ext cx="1109420" cy="720618"/>
          </a:xfrm>
          <a:prstGeom prst="rect">
            <a:avLst/>
          </a:prstGeom>
        </p:spPr>
      </p:pic>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2560" y="6224460"/>
            <a:ext cx="1523300" cy="365125"/>
          </a:xfrm>
          <a:prstGeom prst="rect">
            <a:avLst/>
          </a:prstGeom>
        </p:spPr>
      </p:pic>
    </p:spTree>
    <p:extLst>
      <p:ext uri="{BB962C8B-B14F-4D97-AF65-F5344CB8AC3E}">
        <p14:creationId xmlns:p14="http://schemas.microsoft.com/office/powerpoint/2010/main" val="420470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Success Story - Matt</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a:xfrm>
            <a:off x="2521528" y="1445684"/>
            <a:ext cx="10515600" cy="4582339"/>
          </a:xfrm>
        </p:spPr>
        <p:txBody>
          <a:bodyPr>
            <a:normAutofit/>
          </a:bodyPr>
          <a:lstStyle/>
          <a:p>
            <a:r>
              <a:rPr lang="en-US" sz="2000" dirty="0"/>
              <a:t>Foster care starting at the age of 3</a:t>
            </a:r>
          </a:p>
          <a:p>
            <a:r>
              <a:rPr lang="en-US" sz="2000" dirty="0"/>
              <a:t>Moved around a lot</a:t>
            </a:r>
          </a:p>
          <a:p>
            <a:r>
              <a:rPr lang="en-US" sz="2000" dirty="0"/>
              <a:t>Entered a group home prior to turning 18</a:t>
            </a:r>
          </a:p>
          <a:p>
            <a:r>
              <a:rPr lang="en-US" sz="2000" dirty="0"/>
              <a:t>Young Adult Program </a:t>
            </a:r>
          </a:p>
          <a:p>
            <a:pPr lvl="1"/>
            <a:r>
              <a:rPr lang="en-US" sz="2000" dirty="0"/>
              <a:t>Employment to save money to move in with his brother</a:t>
            </a:r>
          </a:p>
          <a:p>
            <a:pPr lvl="2"/>
            <a:r>
              <a:rPr lang="en-US" sz="2000" dirty="0"/>
              <a:t>Get Started Course/Work experience</a:t>
            </a:r>
          </a:p>
          <a:p>
            <a:pPr lvl="1"/>
            <a:r>
              <a:rPr lang="en-US" sz="2000" dirty="0"/>
              <a:t>Driver’s License</a:t>
            </a:r>
          </a:p>
          <a:p>
            <a:pPr lvl="1"/>
            <a:r>
              <a:rPr lang="en-US" sz="2000" dirty="0"/>
              <a:t>GED</a:t>
            </a:r>
          </a:p>
          <a:p>
            <a:pPr marL="457200" lvl="1" indent="0">
              <a:buNone/>
            </a:pPr>
            <a:r>
              <a:rPr lang="en-US" sz="20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2"/>
              </a:rPr>
              <a:t>https://flipgrid.com/s/EqcRP75W1ujj</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9" name="Picture 8" descr="Picture of Matt in graduation cap and gown">
            <a:extLst>
              <a:ext uri="{FF2B5EF4-FFF2-40B4-BE49-F238E27FC236}">
                <a16:creationId xmlns:a16="http://schemas.microsoft.com/office/drawing/2014/main" id="{D7429FD7-3CB7-4211-7881-082D6E6A5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8837" y="1445684"/>
            <a:ext cx="3153410" cy="2278380"/>
          </a:xfrm>
          <a:prstGeom prst="rect">
            <a:avLst/>
          </a:prstGeom>
        </p:spPr>
      </p:pic>
      <p:pic>
        <p:nvPicPr>
          <p:cNvPr id="10" name="Picture 9" descr="Picture of Matt and unidentified female adult">
            <a:extLst>
              <a:ext uri="{FF2B5EF4-FFF2-40B4-BE49-F238E27FC236}">
                <a16:creationId xmlns:a16="http://schemas.microsoft.com/office/drawing/2014/main" id="{6D35C7BB-3A8B-2501-1676-CAA4C00DA9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7955" y="1746705"/>
            <a:ext cx="2354839" cy="1765678"/>
          </a:xfrm>
          <a:prstGeom prst="rect">
            <a:avLst/>
          </a:prstGeom>
          <a:noFill/>
          <a:ln>
            <a:noFill/>
          </a:ln>
        </p:spPr>
      </p:pic>
      <p:pic>
        <p:nvPicPr>
          <p:cNvPr id="11" name="Picture 10" descr="Picture of Matt and unidentified male adult">
            <a:extLst>
              <a:ext uri="{FF2B5EF4-FFF2-40B4-BE49-F238E27FC236}">
                <a16:creationId xmlns:a16="http://schemas.microsoft.com/office/drawing/2014/main" id="{635B8291-2A18-B8C9-74BD-5C29B252E8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8009" y="4096939"/>
            <a:ext cx="2319277" cy="1739328"/>
          </a:xfrm>
          <a:prstGeom prst="rect">
            <a:avLst/>
          </a:prstGeom>
          <a:noFill/>
          <a:ln>
            <a:noFill/>
          </a:ln>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1648" y="6329182"/>
            <a:ext cx="1370330" cy="292702"/>
          </a:xfrm>
          <a:prstGeom prst="rect">
            <a:avLst/>
          </a:prstGeom>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0472" y="6028023"/>
            <a:ext cx="1109420" cy="720618"/>
          </a:xfrm>
          <a:prstGeom prst="rect">
            <a:avLst/>
          </a:prstGeom>
        </p:spPr>
      </p:pic>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9854" y="6248365"/>
            <a:ext cx="1523300" cy="365125"/>
          </a:xfrm>
          <a:prstGeom prst="rect">
            <a:avLst/>
          </a:prstGeom>
        </p:spPr>
      </p:pic>
    </p:spTree>
    <p:extLst>
      <p:ext uri="{BB962C8B-B14F-4D97-AF65-F5344CB8AC3E}">
        <p14:creationId xmlns:p14="http://schemas.microsoft.com/office/powerpoint/2010/main" val="389226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Strategies for serving at risk youth</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a:xfrm>
            <a:off x="264292" y="1471465"/>
            <a:ext cx="10515600" cy="4582339"/>
          </a:xfrm>
        </p:spPr>
        <p:txBody>
          <a:bodyPr>
            <a:normAutofit/>
          </a:bodyPr>
          <a:lstStyle/>
          <a:p>
            <a:r>
              <a:rPr lang="en-US" sz="2400" dirty="0"/>
              <a:t>Youth at Work (BIPOC focus)</a:t>
            </a:r>
          </a:p>
          <a:p>
            <a:pPr lvl="1"/>
            <a:r>
              <a:rPr lang="en-US" sz="2400" dirty="0"/>
              <a:t>Invite families to meetings and events, importance of family involvement.  </a:t>
            </a:r>
          </a:p>
          <a:p>
            <a:pPr lvl="1"/>
            <a:r>
              <a:rPr lang="en-US" sz="2400" dirty="0"/>
              <a:t>Youth &amp; family event  -inspirational story from BIPOC presenter</a:t>
            </a:r>
          </a:p>
          <a:p>
            <a:pPr lvl="1"/>
            <a:r>
              <a:rPr lang="en-US" sz="2400" dirty="0"/>
              <a:t>Worksite – Cultural Awareness training</a:t>
            </a:r>
          </a:p>
          <a:p>
            <a:pPr lvl="1"/>
            <a:r>
              <a:rPr lang="en-US" sz="2400" dirty="0"/>
              <a:t>Social justice component</a:t>
            </a:r>
          </a:p>
          <a:p>
            <a:pPr lvl="1"/>
            <a:r>
              <a:rPr lang="en-US" sz="2400" dirty="0"/>
              <a:t>Promote leadership opportunities</a:t>
            </a:r>
          </a:p>
        </p:txBody>
      </p:sp>
      <p:pic>
        <p:nvPicPr>
          <p:cNvPr id="15" name="Picture 14" descr="A picture containing a wooden picnic table with a pizza sitting on it&#10;&#10;">
            <a:extLst>
              <a:ext uri="{FF2B5EF4-FFF2-40B4-BE49-F238E27FC236}">
                <a16:creationId xmlns:a16="http://schemas.microsoft.com/office/drawing/2014/main" id="{B85C4055-CA00-CAFA-B34D-C31C9CE12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12638" y="5025097"/>
            <a:ext cx="1827110" cy="1370332"/>
          </a:xfrm>
          <a:prstGeom prst="rect">
            <a:avLst/>
          </a:prstGeom>
        </p:spPr>
      </p:pic>
      <p:pic>
        <p:nvPicPr>
          <p:cNvPr id="13" name="Picture 12" descr="People working in a farm&#10;&#10;">
            <a:extLst>
              <a:ext uri="{FF2B5EF4-FFF2-40B4-BE49-F238E27FC236}">
                <a16:creationId xmlns:a16="http://schemas.microsoft.com/office/drawing/2014/main" id="{2DBCDC65-5931-E78A-3A6A-B5435AC19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158096"/>
            <a:ext cx="2442772" cy="2895708"/>
          </a:xfrm>
          <a:prstGeom prst="rect">
            <a:avLst/>
          </a:prstGeom>
        </p:spPr>
      </p:pic>
      <p:pic>
        <p:nvPicPr>
          <p:cNvPr id="7" name="Picture 3" descr="Picture of 2 young men operating a screen printing machine">
            <a:extLst>
              <a:ext uri="{FF2B5EF4-FFF2-40B4-BE49-F238E27FC236}">
                <a16:creationId xmlns:a16="http://schemas.microsoft.com/office/drawing/2014/main" id="{C026245E-607E-4480-3845-01EC42CA6F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8922" y="3237890"/>
            <a:ext cx="2012520" cy="269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Picture of 4 young women displaying screen printed t-shirts">
            <a:extLst>
              <a:ext uri="{FF2B5EF4-FFF2-40B4-BE49-F238E27FC236}">
                <a16:creationId xmlns:a16="http://schemas.microsoft.com/office/drawing/2014/main" id="{78FF46D3-E820-FC89-4DC8-8EAC8DBC74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82" y="1452736"/>
            <a:ext cx="1733135" cy="230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0472" y="6028023"/>
            <a:ext cx="1109420" cy="720618"/>
          </a:xfrm>
          <a:prstGeom prst="rect">
            <a:avLst/>
          </a:prstGeom>
        </p:spPr>
      </p:pic>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9854" y="6248365"/>
            <a:ext cx="1523300" cy="365125"/>
          </a:xfrm>
          <a:prstGeom prst="rect">
            <a:avLst/>
          </a:prstGeom>
        </p:spPr>
      </p:pic>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1648" y="6329182"/>
            <a:ext cx="1370330" cy="292702"/>
          </a:xfrm>
          <a:prstGeom prst="rect">
            <a:avLst/>
          </a:prstGeom>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4002482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Strategies for serving at risk youth</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a:xfrm>
            <a:off x="264292" y="1471465"/>
            <a:ext cx="10515600" cy="4582339"/>
          </a:xfrm>
        </p:spPr>
        <p:txBody>
          <a:bodyPr>
            <a:normAutofit/>
          </a:bodyPr>
          <a:lstStyle/>
          <a:p>
            <a:r>
              <a:rPr lang="en-US" sz="3600" dirty="0"/>
              <a:t>Foster care youth</a:t>
            </a:r>
          </a:p>
          <a:p>
            <a:pPr lvl="1"/>
            <a:r>
              <a:rPr lang="en-US" sz="3200" dirty="0"/>
              <a:t> Youth in foster care event</a:t>
            </a:r>
          </a:p>
          <a:p>
            <a:pPr lvl="2"/>
            <a:r>
              <a:rPr lang="en-US" sz="2800" dirty="0"/>
              <a:t>Connecting with other youth</a:t>
            </a:r>
          </a:p>
          <a:p>
            <a:pPr lvl="2"/>
            <a:r>
              <a:rPr lang="en-US" sz="2800" dirty="0"/>
              <a:t>Sharing experiences </a:t>
            </a:r>
          </a:p>
          <a:p>
            <a:pPr lvl="2"/>
            <a:r>
              <a:rPr lang="en-US" sz="2800" dirty="0"/>
              <a:t>Team building</a:t>
            </a:r>
          </a:p>
          <a:p>
            <a:pPr lvl="2"/>
            <a:r>
              <a:rPr lang="en-US" sz="2800" dirty="0"/>
              <a:t>Leadership skills</a:t>
            </a:r>
          </a:p>
        </p:txBody>
      </p:sp>
      <p:pic>
        <p:nvPicPr>
          <p:cNvPr id="13" name="Picture 12" descr="A group of people posing for a photo at an escape room&#10;&#10;">
            <a:extLst>
              <a:ext uri="{FF2B5EF4-FFF2-40B4-BE49-F238E27FC236}">
                <a16:creationId xmlns:a16="http://schemas.microsoft.com/office/drawing/2014/main" id="{FFA1B315-2F7F-F49E-50E8-26821D560D87}"/>
              </a:ext>
            </a:extLst>
          </p:cNvPr>
          <p:cNvPicPr>
            <a:picLocks noChangeAspect="1"/>
          </p:cNvPicPr>
          <p:nvPr/>
        </p:nvPicPr>
        <p:blipFill>
          <a:blip r:embed="rId2"/>
          <a:stretch>
            <a:fillRect/>
          </a:stretch>
        </p:blipFill>
        <p:spPr>
          <a:xfrm>
            <a:off x="5957455" y="3316044"/>
            <a:ext cx="3971925" cy="2574290"/>
          </a:xfrm>
          <a:prstGeom prst="rect">
            <a:avLst/>
          </a:prstGeom>
        </p:spPr>
      </p:pic>
      <p:pic>
        <p:nvPicPr>
          <p:cNvPr id="11" name="Picture 10" descr="Picture of 6 people at escape room activity">
            <a:extLst>
              <a:ext uri="{FF2B5EF4-FFF2-40B4-BE49-F238E27FC236}">
                <a16:creationId xmlns:a16="http://schemas.microsoft.com/office/drawing/2014/main" id="{DABB9ED8-8567-8CA9-52A7-810D949D4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2270" y="1544350"/>
            <a:ext cx="2408006" cy="2574290"/>
          </a:xfrm>
          <a:prstGeom prst="rect">
            <a:avLst/>
          </a:prstGeom>
        </p:spPr>
      </p:pic>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1648" y="6329182"/>
            <a:ext cx="1370330" cy="292702"/>
          </a:xfrm>
          <a:prstGeom prst="rect">
            <a:avLst/>
          </a:prstGeom>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0472" y="6028023"/>
            <a:ext cx="1109420" cy="720618"/>
          </a:xfrm>
          <a:prstGeom prst="rect">
            <a:avLst/>
          </a:prstGeom>
        </p:spPr>
      </p:pic>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9854" y="6248365"/>
            <a:ext cx="1523300" cy="365125"/>
          </a:xfrm>
          <a:prstGeom prst="rect">
            <a:avLst/>
          </a:prstGeom>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60704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F6E0-57DD-4569-B1A1-88936D224C8A}"/>
              </a:ext>
            </a:extLst>
          </p:cNvPr>
          <p:cNvSpPr>
            <a:spLocks noGrp="1"/>
          </p:cNvSpPr>
          <p:nvPr>
            <p:ph type="title"/>
          </p:nvPr>
        </p:nvSpPr>
        <p:spPr/>
        <p:txBody>
          <a:bodyPr/>
          <a:lstStyle/>
          <a:p>
            <a:r>
              <a:rPr lang="en-US" dirty="0"/>
              <a:t>Today’s Presenters</a:t>
            </a:r>
          </a:p>
        </p:txBody>
      </p:sp>
      <p:sp>
        <p:nvSpPr>
          <p:cNvPr id="5" name="Content Placeholder 4">
            <a:extLst>
              <a:ext uri="{FF2B5EF4-FFF2-40B4-BE49-F238E27FC236}">
                <a16:creationId xmlns:a16="http://schemas.microsoft.com/office/drawing/2014/main" id="{DB23C78C-9C31-4D86-AE0C-FC33CCAA68C5}"/>
              </a:ext>
            </a:extLst>
          </p:cNvPr>
          <p:cNvSpPr>
            <a:spLocks noGrp="1"/>
          </p:cNvSpPr>
          <p:nvPr>
            <p:ph idx="1"/>
          </p:nvPr>
        </p:nvSpPr>
        <p:spPr/>
        <p:txBody>
          <a:bodyPr/>
          <a:lstStyle/>
          <a:p>
            <a:r>
              <a:rPr lang="en-US" dirty="0"/>
              <a:t>Lynn Douma, Youth Program Coordinator, Minnesota Department of Employment and Economic Development (DEED)</a:t>
            </a:r>
          </a:p>
          <a:p>
            <a:r>
              <a:rPr lang="en-US" dirty="0"/>
              <a:t>Bridgett Backman, Employment Services Manager, Anoka County Job Training Center</a:t>
            </a:r>
          </a:p>
          <a:p>
            <a:r>
              <a:rPr lang="en-US" dirty="0"/>
              <a:t>Darcy </a:t>
            </a:r>
            <a:r>
              <a:rPr lang="en-US" dirty="0" err="1"/>
              <a:t>Hokkanen</a:t>
            </a:r>
            <a:r>
              <a:rPr lang="en-US" dirty="0"/>
              <a:t>, Program Coordinator, Anoka County Job Training Center</a:t>
            </a:r>
          </a:p>
          <a:p>
            <a:r>
              <a:rPr lang="en-US" dirty="0"/>
              <a:t>Sara Carrigan, Assistant Director, South Central Workforce Council</a:t>
            </a:r>
          </a:p>
          <a:p>
            <a:endParaRPr lang="en-US" dirty="0"/>
          </a:p>
        </p:txBody>
      </p:sp>
      <p:sp>
        <p:nvSpPr>
          <p:cNvPr id="4" name="Footer Placeholder 3">
            <a:extLst>
              <a:ext uri="{FF2B5EF4-FFF2-40B4-BE49-F238E27FC236}">
                <a16:creationId xmlns:a16="http://schemas.microsoft.com/office/drawing/2014/main" id="{F1E6886A-374A-4572-8C7D-DFBD4124058B}"/>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863917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Youth Services</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a:xfrm>
            <a:off x="0" y="1531449"/>
            <a:ext cx="10515600" cy="4582339"/>
          </a:xfrm>
        </p:spPr>
        <p:txBody>
          <a:bodyPr>
            <a:noAutofit/>
          </a:bodyPr>
          <a:lstStyle/>
          <a:p>
            <a:r>
              <a:rPr lang="en-US" sz="2000" dirty="0"/>
              <a:t>Assessment</a:t>
            </a:r>
          </a:p>
          <a:p>
            <a:pPr lvl="1"/>
            <a:r>
              <a:rPr lang="en-US" sz="2000" dirty="0"/>
              <a:t>Assess education, employment, transportation, childcare, health care, legal and housing  </a:t>
            </a:r>
          </a:p>
          <a:p>
            <a:r>
              <a:rPr lang="en-US" sz="2000" dirty="0"/>
              <a:t>Career Assessments: MN Careers, Vision, Dreams and Future, CAPS, COPES, COPS, MCIS/Naviance, Occupational Research Packet for post secondary training </a:t>
            </a:r>
          </a:p>
          <a:p>
            <a:r>
              <a:rPr lang="en-US" sz="2000" dirty="0"/>
              <a:t>Youth Competency System</a:t>
            </a:r>
          </a:p>
          <a:p>
            <a:pPr lvl="1"/>
            <a:r>
              <a:rPr lang="en-US" sz="2000" dirty="0"/>
              <a:t>Basic Skills</a:t>
            </a:r>
          </a:p>
          <a:p>
            <a:pPr lvl="1"/>
            <a:r>
              <a:rPr lang="en-US" sz="2000" dirty="0"/>
              <a:t>Work Readiness Skills – career exploration, job search, work habits, daily skills</a:t>
            </a:r>
          </a:p>
          <a:p>
            <a:pPr lvl="1"/>
            <a:r>
              <a:rPr lang="en-US" sz="2000" dirty="0"/>
              <a:t>Occupational Skills</a:t>
            </a:r>
          </a:p>
        </p:txBody>
      </p:sp>
      <p:sp>
        <p:nvSpPr>
          <p:cNvPr id="9" name="TextBox 8">
            <a:extLst>
              <a:ext uri="{FF2B5EF4-FFF2-40B4-BE49-F238E27FC236}">
                <a16:creationId xmlns:a16="http://schemas.microsoft.com/office/drawing/2014/main" id="{6889087A-9A41-7F5A-F5E4-2CE81B98E874}"/>
              </a:ext>
            </a:extLst>
          </p:cNvPr>
          <p:cNvSpPr txBox="1"/>
          <p:nvPr/>
        </p:nvSpPr>
        <p:spPr>
          <a:xfrm>
            <a:off x="9728500" y="4523769"/>
            <a:ext cx="2279772" cy="1754326"/>
          </a:xfrm>
          <a:prstGeom prst="rect">
            <a:avLst/>
          </a:prstGeom>
          <a:noFill/>
        </p:spPr>
        <p:txBody>
          <a:bodyPr wrap="square" rtlCol="0">
            <a:spAutoFit/>
          </a:bodyPr>
          <a:lstStyle/>
          <a:p>
            <a:r>
              <a:rPr lang="en-US" b="1" dirty="0"/>
              <a:t>Cesar</a:t>
            </a:r>
          </a:p>
          <a:p>
            <a:pPr marL="285750" indent="-285750">
              <a:buFont typeface="Arial" panose="020B0604020202020204" pitchFamily="34" charset="0"/>
              <a:buChar char="•"/>
            </a:pPr>
            <a:r>
              <a:rPr lang="en-US" dirty="0"/>
              <a:t>Work Experience</a:t>
            </a:r>
          </a:p>
          <a:p>
            <a:pPr marL="285750" indent="-285750">
              <a:buFont typeface="Arial" panose="020B0604020202020204" pitchFamily="34" charset="0"/>
              <a:buChar char="•"/>
            </a:pPr>
            <a:r>
              <a:rPr lang="en-US" dirty="0"/>
              <a:t>GED</a:t>
            </a:r>
          </a:p>
          <a:p>
            <a:pPr marL="285750" indent="-285750">
              <a:buFont typeface="Arial" panose="020B0604020202020204" pitchFamily="34" charset="0"/>
              <a:buChar char="•"/>
            </a:pPr>
            <a:r>
              <a:rPr lang="en-US" dirty="0"/>
              <a:t>Exploring post-secondary options</a:t>
            </a:r>
          </a:p>
          <a:p>
            <a:endParaRPr lang="en-US" dirty="0"/>
          </a:p>
        </p:txBody>
      </p:sp>
      <p:pic>
        <p:nvPicPr>
          <p:cNvPr id="7" name="Picture 6" descr="A picture of Cesar in a graduation cap and gown holding a sign that says &quot;I just earned my GED.&quot; &#10;&#10;">
            <a:extLst>
              <a:ext uri="{FF2B5EF4-FFF2-40B4-BE49-F238E27FC236}">
                <a16:creationId xmlns:a16="http://schemas.microsoft.com/office/drawing/2014/main" id="{0EC0463D-932D-00DE-E797-B310D9E705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8494" y="1654574"/>
            <a:ext cx="2089778" cy="2842028"/>
          </a:xfrm>
          <a:prstGeom prst="rect">
            <a:avLst/>
          </a:prstGeom>
          <a:noFill/>
          <a:ln>
            <a:noFill/>
          </a:ln>
        </p:spPr>
      </p:pic>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648" y="6329182"/>
            <a:ext cx="1370330" cy="292702"/>
          </a:xfrm>
          <a:prstGeom prst="rect">
            <a:avLst/>
          </a:prstGeom>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0472" y="6028023"/>
            <a:ext cx="1109420" cy="720618"/>
          </a:xfrm>
          <a:prstGeom prst="rect">
            <a:avLst/>
          </a:prstGeom>
        </p:spPr>
      </p:pic>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854" y="6248365"/>
            <a:ext cx="1523300" cy="365125"/>
          </a:xfrm>
          <a:prstGeom prst="rect">
            <a:avLst/>
          </a:prstGeom>
        </p:spPr>
      </p:pic>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98039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Partnerships</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a:xfrm>
            <a:off x="305327" y="1418517"/>
            <a:ext cx="11742981" cy="4582339"/>
          </a:xfrm>
        </p:spPr>
        <p:txBody>
          <a:bodyPr>
            <a:noAutofit/>
          </a:bodyPr>
          <a:lstStyle/>
          <a:p>
            <a:r>
              <a:rPr lang="en-US" sz="2400" dirty="0"/>
              <a:t>Cross Referrals</a:t>
            </a:r>
          </a:p>
          <a:p>
            <a:r>
              <a:rPr lang="en-US" sz="2400" dirty="0"/>
              <a:t>Developing and building relationships between agencies</a:t>
            </a:r>
          </a:p>
          <a:p>
            <a:r>
              <a:rPr lang="en-US" sz="2400" dirty="0"/>
              <a:t>CareerForce Partners Training Day</a:t>
            </a:r>
          </a:p>
          <a:p>
            <a:r>
              <a:rPr lang="en-US" sz="2400" dirty="0"/>
              <a:t>Adult Career Pathways Networking Event</a:t>
            </a:r>
          </a:p>
          <a:p>
            <a:r>
              <a:rPr lang="en-US" sz="2400" dirty="0"/>
              <a:t>Whole Family Approach </a:t>
            </a:r>
          </a:p>
          <a:p>
            <a:r>
              <a:rPr lang="en-US" sz="2400" dirty="0"/>
              <a:t>Email distribution list</a:t>
            </a:r>
          </a:p>
          <a:p>
            <a:pPr marL="0" indent="0">
              <a:buNone/>
            </a:pPr>
            <a:endParaRPr lang="en-US" sz="1800" dirty="0"/>
          </a:p>
          <a:p>
            <a:pPr marL="0" indent="0">
              <a:buNone/>
            </a:pPr>
            <a:r>
              <a:rPr lang="en-US" sz="1800" b="0" i="0" dirty="0">
                <a:solidFill>
                  <a:srgbClr val="202124"/>
                </a:solidFill>
                <a:effectLst/>
                <a:latin typeface="Roboto" panose="02000000000000000000" pitchFamily="2" charset="0"/>
              </a:rPr>
              <a:t>“</a:t>
            </a:r>
            <a:r>
              <a:rPr lang="en-US" sz="1800" b="1" i="0" dirty="0">
                <a:solidFill>
                  <a:srgbClr val="202124"/>
                </a:solidFill>
                <a:effectLst/>
                <a:latin typeface="Roboto" panose="02000000000000000000" pitchFamily="2" charset="0"/>
              </a:rPr>
              <a:t>Coming together is a beginning, staying together is progress, and working together is success</a:t>
            </a:r>
            <a:r>
              <a:rPr lang="en-US" sz="1800" b="0" i="0" dirty="0">
                <a:solidFill>
                  <a:srgbClr val="202124"/>
                </a:solidFill>
                <a:effectLst/>
                <a:latin typeface="Roboto" panose="02000000000000000000" pitchFamily="2" charset="0"/>
              </a:rPr>
              <a:t>.”  - Henry Ford</a:t>
            </a:r>
            <a:endParaRPr lang="en-US" sz="1800" dirty="0"/>
          </a:p>
        </p:txBody>
      </p:sp>
      <p:sp>
        <p:nvSpPr>
          <p:cNvPr id="4" name="Footer Placeholder 3">
            <a:extLst>
              <a:ext uri="{FF2B5EF4-FFF2-40B4-BE49-F238E27FC236}">
                <a16:creationId xmlns:a16="http://schemas.microsoft.com/office/drawing/2014/main" id="{FC178234-2CBE-4AA9-87EB-EA10F17D124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pic>
        <p:nvPicPr>
          <p:cNvPr id="5" name="Picture 4">
            <a:extLst>
              <a:ext uri="{FF2B5EF4-FFF2-40B4-BE49-F238E27FC236}">
                <a16:creationId xmlns:a16="http://schemas.microsoft.com/office/drawing/2014/main" id="{804007A5-45EC-8FC9-58DB-325FED41311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648" y="6329182"/>
            <a:ext cx="1370330" cy="292702"/>
          </a:xfrm>
          <a:prstGeom prst="rect">
            <a:avLst/>
          </a:prstGeom>
        </p:spPr>
      </p:pic>
      <p:pic>
        <p:nvPicPr>
          <p:cNvPr id="6" name="Picture 5">
            <a:extLst>
              <a:ext uri="{FF2B5EF4-FFF2-40B4-BE49-F238E27FC236}">
                <a16:creationId xmlns:a16="http://schemas.microsoft.com/office/drawing/2014/main" id="{00B4A665-BD5D-817A-9A72-D163D7DE1FD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0472" y="6028023"/>
            <a:ext cx="1109420" cy="720618"/>
          </a:xfrm>
          <a:prstGeom prst="rect">
            <a:avLst/>
          </a:prstGeom>
        </p:spPr>
      </p:pic>
      <p:pic>
        <p:nvPicPr>
          <p:cNvPr id="8" name="Picture 7">
            <a:extLst>
              <a:ext uri="{FF2B5EF4-FFF2-40B4-BE49-F238E27FC236}">
                <a16:creationId xmlns:a16="http://schemas.microsoft.com/office/drawing/2014/main" id="{6F727458-7C01-ACFA-269F-B29889B0C41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9854" y="6248365"/>
            <a:ext cx="1523300" cy="365125"/>
          </a:xfrm>
          <a:prstGeom prst="rect">
            <a:avLst/>
          </a:prstGeom>
        </p:spPr>
      </p:pic>
    </p:spTree>
    <p:extLst>
      <p:ext uri="{BB962C8B-B14F-4D97-AF65-F5344CB8AC3E}">
        <p14:creationId xmlns:p14="http://schemas.microsoft.com/office/powerpoint/2010/main" val="1285970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6150-E7A1-10C6-BD5B-F8A43ACE78FE}"/>
              </a:ext>
            </a:extLst>
          </p:cNvPr>
          <p:cNvSpPr>
            <a:spLocks noGrp="1"/>
          </p:cNvSpPr>
          <p:nvPr>
            <p:ph type="title"/>
          </p:nvPr>
        </p:nvSpPr>
        <p:spPr/>
        <p:txBody>
          <a:bodyPr/>
          <a:lstStyle/>
          <a:p>
            <a:r>
              <a:rPr lang="en-US" dirty="0"/>
              <a:t>TANF Youth Success Story</a:t>
            </a:r>
          </a:p>
        </p:txBody>
      </p:sp>
      <p:sp>
        <p:nvSpPr>
          <p:cNvPr id="3" name="Content Placeholder 2">
            <a:extLst>
              <a:ext uri="{FF2B5EF4-FFF2-40B4-BE49-F238E27FC236}">
                <a16:creationId xmlns:a16="http://schemas.microsoft.com/office/drawing/2014/main" id="{825EF6A1-86A2-2A77-4DE9-D317E9349570}"/>
              </a:ext>
            </a:extLst>
          </p:cNvPr>
          <p:cNvSpPr>
            <a:spLocks noGrp="1"/>
          </p:cNvSpPr>
          <p:nvPr>
            <p:ph idx="1"/>
          </p:nvPr>
        </p:nvSpPr>
        <p:spPr>
          <a:xfrm>
            <a:off x="650009" y="1501938"/>
            <a:ext cx="10515600" cy="4582339"/>
          </a:xfrm>
        </p:spPr>
        <p:txBody>
          <a:bodyPr>
            <a:normAutofit fontScale="25000" lnSpcReduction="20000"/>
          </a:bodyPr>
          <a:lstStyle/>
          <a:p>
            <a:r>
              <a:rPr lang="en-US" sz="7200" dirty="0"/>
              <a:t>Referred from county case manager in November 2020</a:t>
            </a:r>
          </a:p>
          <a:p>
            <a:r>
              <a:rPr lang="en-US" sz="7200" dirty="0"/>
              <a:t>Mother of two daughters</a:t>
            </a:r>
          </a:p>
          <a:p>
            <a:r>
              <a:rPr lang="en-US" sz="7200" dirty="0"/>
              <a:t>High school drop out</a:t>
            </a:r>
          </a:p>
          <a:p>
            <a:r>
              <a:rPr lang="en-US" sz="7200" dirty="0"/>
              <a:t>Interest in finding employment &amp; GED</a:t>
            </a:r>
          </a:p>
          <a:p>
            <a:r>
              <a:rPr lang="en-US" sz="7200" dirty="0"/>
              <a:t>Lost custody of her daughters</a:t>
            </a:r>
          </a:p>
          <a:p>
            <a:r>
              <a:rPr lang="en-US" sz="7200" dirty="0"/>
              <a:t>Chemical dependency</a:t>
            </a:r>
          </a:p>
          <a:p>
            <a:r>
              <a:rPr lang="en-US" sz="7200" dirty="0"/>
              <a:t>Attended treatment</a:t>
            </a:r>
          </a:p>
          <a:p>
            <a:r>
              <a:rPr lang="en-US" sz="7200" dirty="0"/>
              <a:t>Work experience followed by unsubsidized employment</a:t>
            </a:r>
          </a:p>
          <a:p>
            <a:r>
              <a:rPr lang="en-US" sz="7200" dirty="0"/>
              <a:t>Reunited with daughters</a:t>
            </a:r>
          </a:p>
          <a:p>
            <a:r>
              <a:rPr lang="en-US" sz="7200" dirty="0"/>
              <a:t>Earned GED in March 2022</a:t>
            </a:r>
          </a:p>
          <a:p>
            <a:pPr marL="0" indent="0">
              <a:buNone/>
            </a:pPr>
            <a:endParaRPr lang="en-US" dirty="0"/>
          </a:p>
        </p:txBody>
      </p:sp>
      <p:pic>
        <p:nvPicPr>
          <p:cNvPr id="9" name="Picture 8" descr="Picture of a young woman in a graduation cap and gown holding a sign that says &quot;I just earned my GED.&quot;">
            <a:extLst>
              <a:ext uri="{FF2B5EF4-FFF2-40B4-BE49-F238E27FC236}">
                <a16:creationId xmlns:a16="http://schemas.microsoft.com/office/drawing/2014/main" id="{270491CD-BB3B-FF06-365F-F22BED4F7B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 r="31309" b="3"/>
          <a:stretch/>
        </p:blipFill>
        <p:spPr>
          <a:xfrm rot="5400000">
            <a:off x="7788308" y="1429232"/>
            <a:ext cx="3587338" cy="3920027"/>
          </a:xfrm>
          <a:prstGeom prst="rect">
            <a:avLst/>
          </a:prstGeom>
          <a:noFill/>
        </p:spPr>
      </p:pic>
      <p:sp>
        <p:nvSpPr>
          <p:cNvPr id="4" name="Footer Placeholder 3">
            <a:extLst>
              <a:ext uri="{FF2B5EF4-FFF2-40B4-BE49-F238E27FC236}">
                <a16:creationId xmlns:a16="http://schemas.microsoft.com/office/drawing/2014/main" id="{7BAAEBC6-B7E3-8B00-DAB4-F31230E0E804}"/>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mn.gov/deed</a:t>
            </a:r>
            <a:endParaRPr lang="en-US" dirty="0"/>
          </a:p>
        </p:txBody>
      </p:sp>
      <p:pic>
        <p:nvPicPr>
          <p:cNvPr id="6" name="Picture 5">
            <a:extLst>
              <a:ext uri="{FF2B5EF4-FFF2-40B4-BE49-F238E27FC236}">
                <a16:creationId xmlns:a16="http://schemas.microsoft.com/office/drawing/2014/main" id="{539CDAFE-3D53-484E-F2BA-3BF2709E222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648" y="6329182"/>
            <a:ext cx="1370330" cy="292702"/>
          </a:xfrm>
          <a:prstGeom prst="rect">
            <a:avLst/>
          </a:prstGeom>
        </p:spPr>
      </p:pic>
      <p:pic>
        <p:nvPicPr>
          <p:cNvPr id="7" name="Picture 6">
            <a:extLst>
              <a:ext uri="{FF2B5EF4-FFF2-40B4-BE49-F238E27FC236}">
                <a16:creationId xmlns:a16="http://schemas.microsoft.com/office/drawing/2014/main" id="{8067FE3F-ACDF-0BE5-C8C4-7BDA672CC8A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0472" y="6028023"/>
            <a:ext cx="1109420" cy="720618"/>
          </a:xfrm>
          <a:prstGeom prst="rect">
            <a:avLst/>
          </a:prstGeom>
        </p:spPr>
      </p:pic>
      <p:pic>
        <p:nvPicPr>
          <p:cNvPr id="8" name="Picture 7">
            <a:extLst>
              <a:ext uri="{FF2B5EF4-FFF2-40B4-BE49-F238E27FC236}">
                <a16:creationId xmlns:a16="http://schemas.microsoft.com/office/drawing/2014/main" id="{2BC081B4-D360-2EB1-53B1-817E70CCBAF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854" y="6248365"/>
            <a:ext cx="1523300" cy="365125"/>
          </a:xfrm>
          <a:prstGeom prst="rect">
            <a:avLst/>
          </a:prstGeom>
        </p:spPr>
      </p:pic>
    </p:spTree>
    <p:extLst>
      <p:ext uri="{BB962C8B-B14F-4D97-AF65-F5344CB8AC3E}">
        <p14:creationId xmlns:p14="http://schemas.microsoft.com/office/powerpoint/2010/main" val="12051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How to Get Youth Connected</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a:bodyPr>
          <a:lstStyle/>
          <a:p>
            <a:r>
              <a:rPr lang="en-US" sz="2400" dirty="0"/>
              <a:t>Visit Office of Youth Development Website for contact information of program providers:  </a:t>
            </a:r>
            <a:r>
              <a:rPr lang="en-US" sz="2400" dirty="0">
                <a:hlinkClick r:id="rId2"/>
              </a:rPr>
              <a:t>https://mn.gov/deed/programs-services/office-youth-development/</a:t>
            </a:r>
            <a:r>
              <a:rPr lang="en-US" sz="2400" dirty="0"/>
              <a:t>  </a:t>
            </a:r>
          </a:p>
          <a:p>
            <a:r>
              <a:rPr lang="en-US" sz="2400" dirty="0"/>
              <a:t>Online directory of service providers: </a:t>
            </a:r>
            <a:r>
              <a:rPr lang="en-US" sz="2400" dirty="0">
                <a:hlinkClick r:id="rId3"/>
              </a:rPr>
              <a:t>http://apps.deed.state.mn.us/assets/youth/services/mypproviders.shtml</a:t>
            </a:r>
            <a:r>
              <a:rPr lang="en-US" sz="2400" dirty="0"/>
              <a:t> (MN Youth Program) or </a:t>
            </a:r>
            <a:r>
              <a:rPr lang="en-US" sz="2400" dirty="0">
                <a:hlinkClick r:id="rId4"/>
              </a:rPr>
              <a:t>http://apps.deed.state.mn.us/assets/youth/services/providers.shtml</a:t>
            </a:r>
            <a:r>
              <a:rPr lang="en-US" sz="2400" dirty="0"/>
              <a:t> (WIOA Young Adult)</a:t>
            </a:r>
          </a:p>
          <a:p>
            <a:r>
              <a:rPr lang="en-US" sz="2400" dirty="0"/>
              <a:t>Contact DEED for assistance in locating a service provider – Lynn Douma, Youth Program Coordinator, </a:t>
            </a:r>
            <a:r>
              <a:rPr lang="en-US" sz="2400" dirty="0">
                <a:hlinkClick r:id="rId5"/>
              </a:rPr>
              <a:t>Lynn.Douma@state.mn.us</a:t>
            </a:r>
            <a:r>
              <a:rPr lang="en-US" sz="2400" dirty="0"/>
              <a:t> </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62898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A0EF00-CD2A-4AA8-B325-42C289E35EBF}"/>
              </a:ext>
              <a:ext uri="{C183D7F6-B498-43B3-948B-1728B52AA6E4}">
                <adec:decorative xmlns:adec="http://schemas.microsoft.com/office/drawing/2017/decorative" val="1"/>
              </a:ext>
            </a:extLst>
          </p:cNvPr>
          <p:cNvSpPr>
            <a:spLocks noGrp="1"/>
          </p:cNvSpPr>
          <p:nvPr>
            <p:ph type="pic" sz="quarter" idx="13"/>
          </p:nvPr>
        </p:nvSpPr>
        <p:spPr/>
      </p:sp>
      <p:sp>
        <p:nvSpPr>
          <p:cNvPr id="3" name="Title 2" descr="Graphic inviting questions from the audience">
            <a:extLst>
              <a:ext uri="{FF2B5EF4-FFF2-40B4-BE49-F238E27FC236}">
                <a16:creationId xmlns:a16="http://schemas.microsoft.com/office/drawing/2014/main" id="{D5C5C812-75C4-4E83-BB10-25F9A3B6863A}"/>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237353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Lynn Douma, Program Coordinator</a:t>
            </a:r>
          </a:p>
          <a:p>
            <a:r>
              <a:rPr lang="en-US" sz="2800" dirty="0">
                <a:hlinkClick r:id="rId3"/>
              </a:rPr>
              <a:t>Lynn.Douma@state.mn.us</a:t>
            </a:r>
            <a:r>
              <a:rPr lang="en-US" sz="2800" dirty="0"/>
              <a:t> </a:t>
            </a:r>
          </a:p>
          <a:p>
            <a:r>
              <a:rPr lang="en-US" sz="2800" dirty="0"/>
              <a:t>651-259-7536</a:t>
            </a:r>
          </a:p>
          <a:p>
            <a:r>
              <a:rPr lang="en-US" sz="2800" dirty="0">
                <a:hlinkClick r:id="rId4"/>
              </a:rPr>
              <a:t>mn.gov/deed/youth</a:t>
            </a:r>
            <a:r>
              <a:rPr lang="en-US" sz="2800" dirty="0"/>
              <a:t> </a:t>
            </a:r>
          </a:p>
        </p:txBody>
      </p:sp>
    </p:spTree>
    <p:extLst>
      <p:ext uri="{BB962C8B-B14F-4D97-AF65-F5344CB8AC3E}">
        <p14:creationId xmlns:p14="http://schemas.microsoft.com/office/powerpoint/2010/main" val="24291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Minnesota’s Workforce System</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normAutofit lnSpcReduction="10000"/>
          </a:bodyPr>
          <a:lstStyle/>
          <a:p>
            <a:r>
              <a:rPr lang="en-US" dirty="0"/>
              <a:t>State divided into 16 Local Workforce Development Areas (LWDAs) as directed by federal Workforce Innovation and Opportunity Act (WIOA)</a:t>
            </a:r>
          </a:p>
          <a:p>
            <a:r>
              <a:rPr lang="en-US" dirty="0"/>
              <a:t>Map of LWDAs can be viewed at: </a:t>
            </a:r>
            <a:r>
              <a:rPr lang="en-US" dirty="0">
                <a:hlinkClick r:id="rId2"/>
              </a:rPr>
              <a:t>https://mawb-mn.org/workforce-development-areas</a:t>
            </a:r>
            <a:r>
              <a:rPr lang="en-US" dirty="0"/>
              <a:t> </a:t>
            </a:r>
          </a:p>
          <a:p>
            <a:r>
              <a:rPr lang="en-US" dirty="0"/>
              <a:t>A Local Workforce Development Board (LWDB) in each area oversees programming and provides direction for meeting workforce development goals outlined in state and federal statute</a:t>
            </a:r>
          </a:p>
          <a:p>
            <a:r>
              <a:rPr lang="en-US" dirty="0"/>
              <a:t>LWDB chair and a majority of members from private sector – other members from labor, education, economic development, community-based organizations, adult or juvenile justice system, etc.</a:t>
            </a:r>
          </a:p>
          <a:p>
            <a:endParaRPr lang="en-US" dirty="0"/>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59755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1C5B-9ABE-41AB-A611-93F5693CC1BC}"/>
              </a:ext>
            </a:extLst>
          </p:cNvPr>
          <p:cNvSpPr>
            <a:spLocks noGrp="1"/>
          </p:cNvSpPr>
          <p:nvPr>
            <p:ph type="title"/>
          </p:nvPr>
        </p:nvSpPr>
        <p:spPr/>
        <p:txBody>
          <a:bodyPr/>
          <a:lstStyle/>
          <a:p>
            <a:r>
              <a:rPr lang="en-US" dirty="0"/>
              <a:t>Overarching Goals of Youth Programs</a:t>
            </a:r>
          </a:p>
        </p:txBody>
      </p:sp>
      <p:sp>
        <p:nvSpPr>
          <p:cNvPr id="3" name="Content Placeholder 2">
            <a:extLst>
              <a:ext uri="{FF2B5EF4-FFF2-40B4-BE49-F238E27FC236}">
                <a16:creationId xmlns:a16="http://schemas.microsoft.com/office/drawing/2014/main" id="{BBB28C77-6CE9-4B22-BE44-BD7EB00FBB86}"/>
              </a:ext>
            </a:extLst>
          </p:cNvPr>
          <p:cNvSpPr>
            <a:spLocks noGrp="1"/>
          </p:cNvSpPr>
          <p:nvPr>
            <p:ph idx="1"/>
          </p:nvPr>
        </p:nvSpPr>
        <p:spPr/>
        <p:txBody>
          <a:bodyPr/>
          <a:lstStyle/>
          <a:p>
            <a:r>
              <a:rPr lang="en-US" sz="2400" b="1" dirty="0"/>
              <a:t>Work Readiness: </a:t>
            </a:r>
            <a:r>
              <a:rPr lang="en-US" sz="2400" dirty="0"/>
              <a:t>Helping youth understand and develop “soft skills” they will need at any job</a:t>
            </a:r>
          </a:p>
          <a:p>
            <a:r>
              <a:rPr lang="en-US" sz="2400" b="1" dirty="0"/>
              <a:t>Providing Quality Work Experience Opportunities: </a:t>
            </a:r>
            <a:r>
              <a:rPr lang="en-US" sz="2400" dirty="0"/>
              <a:t>For many youth, this is their first job outside the home—especially for those with multiple barriers to employment. </a:t>
            </a:r>
          </a:p>
          <a:p>
            <a:r>
              <a:rPr lang="en-US" sz="2400" b="1" dirty="0"/>
              <a:t>Dropout Prevention: </a:t>
            </a:r>
            <a:r>
              <a:rPr lang="en-US" sz="2400" dirty="0"/>
              <a:t>Many participants learn first-hand the importance of not only finishing high school, but also realizing that virtually any career pathway requires post-secondary education.</a:t>
            </a:r>
          </a:p>
          <a:p>
            <a:r>
              <a:rPr lang="en-US" sz="2400" b="1" dirty="0"/>
              <a:t>Identifying and Pursuing a Career Pathway Towards Self-Sufficiency</a:t>
            </a:r>
          </a:p>
          <a:p>
            <a:endParaRPr lang="en-US" dirty="0"/>
          </a:p>
        </p:txBody>
      </p:sp>
      <p:sp>
        <p:nvSpPr>
          <p:cNvPr id="4" name="Footer Placeholder 3">
            <a:extLst>
              <a:ext uri="{FF2B5EF4-FFF2-40B4-BE49-F238E27FC236}">
                <a16:creationId xmlns:a16="http://schemas.microsoft.com/office/drawing/2014/main" id="{239A46A6-C9F9-45B0-8C96-2CBB8C452B0C}"/>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08291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FFA4-1BD1-4AF7-B843-82C836181BC2}"/>
              </a:ext>
            </a:extLst>
          </p:cNvPr>
          <p:cNvSpPr>
            <a:spLocks noGrp="1"/>
          </p:cNvSpPr>
          <p:nvPr>
            <p:ph type="title"/>
          </p:nvPr>
        </p:nvSpPr>
        <p:spPr/>
        <p:txBody>
          <a:bodyPr/>
          <a:lstStyle/>
          <a:p>
            <a:r>
              <a:rPr lang="en-US" dirty="0"/>
              <a:t>Barriers to Self-Sufficiency</a:t>
            </a:r>
          </a:p>
        </p:txBody>
      </p:sp>
      <p:sp>
        <p:nvSpPr>
          <p:cNvPr id="3" name="Content Placeholder 2">
            <a:extLst>
              <a:ext uri="{FF2B5EF4-FFF2-40B4-BE49-F238E27FC236}">
                <a16:creationId xmlns:a16="http://schemas.microsoft.com/office/drawing/2014/main" id="{4DD199CE-F474-4245-82B8-1DF687C91FCC}"/>
              </a:ext>
            </a:extLst>
          </p:cNvPr>
          <p:cNvSpPr>
            <a:spLocks noGrp="1"/>
          </p:cNvSpPr>
          <p:nvPr>
            <p:ph idx="1"/>
          </p:nvPr>
        </p:nvSpPr>
        <p:spPr/>
        <p:txBody>
          <a:bodyPr>
            <a:normAutofit fontScale="92500" lnSpcReduction="20000"/>
          </a:bodyPr>
          <a:lstStyle/>
          <a:p>
            <a:pPr marL="0" indent="0">
              <a:buNone/>
            </a:pPr>
            <a:r>
              <a:rPr lang="en-US" sz="2400" b="1" dirty="0"/>
              <a:t>All youth served in both Federal and State funded youth programs at DEED often face multiple barriers to self-sufficiency including: </a:t>
            </a:r>
          </a:p>
          <a:p>
            <a:r>
              <a:rPr lang="en-US" sz="2400" dirty="0"/>
              <a:t>Economically disadvantaged;</a:t>
            </a:r>
          </a:p>
          <a:p>
            <a:r>
              <a:rPr lang="en-US" sz="2400" dirty="0"/>
              <a:t>Pregnant or parenting youth;</a:t>
            </a:r>
          </a:p>
          <a:p>
            <a:r>
              <a:rPr lang="en-US" sz="2400" dirty="0"/>
              <a:t>Youth with limited English proficiency;</a:t>
            </a:r>
          </a:p>
          <a:p>
            <a:r>
              <a:rPr lang="en-US" sz="2400" dirty="0"/>
              <a:t>Potential (or actual) secondary school dropouts;</a:t>
            </a:r>
          </a:p>
          <a:p>
            <a:r>
              <a:rPr lang="en-US" sz="2400" dirty="0"/>
              <a:t>Youth offenders;</a:t>
            </a:r>
          </a:p>
          <a:p>
            <a:r>
              <a:rPr lang="en-US" sz="2400" dirty="0"/>
              <a:t>Public assistance recipients;</a:t>
            </a:r>
          </a:p>
          <a:p>
            <a:r>
              <a:rPr lang="en-US" sz="2400" dirty="0"/>
              <a:t>Youth with disabilities (including learning disabilities);</a:t>
            </a:r>
            <a:endParaRPr lang="en-US" sz="2000" b="1" dirty="0"/>
          </a:p>
          <a:p>
            <a:endParaRPr lang="en-US" dirty="0"/>
          </a:p>
        </p:txBody>
      </p:sp>
      <p:sp>
        <p:nvSpPr>
          <p:cNvPr id="4" name="Footer Placeholder 3">
            <a:extLst>
              <a:ext uri="{FF2B5EF4-FFF2-40B4-BE49-F238E27FC236}">
                <a16:creationId xmlns:a16="http://schemas.microsoft.com/office/drawing/2014/main" id="{2DE42B1E-BE5F-4F16-A208-8834CED7B69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18790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FFA4-1BD1-4AF7-B843-82C836181BC2}"/>
              </a:ext>
            </a:extLst>
          </p:cNvPr>
          <p:cNvSpPr>
            <a:spLocks noGrp="1"/>
          </p:cNvSpPr>
          <p:nvPr>
            <p:ph type="title"/>
          </p:nvPr>
        </p:nvSpPr>
        <p:spPr/>
        <p:txBody>
          <a:bodyPr/>
          <a:lstStyle/>
          <a:p>
            <a:r>
              <a:rPr lang="en-US" dirty="0"/>
              <a:t>Barriers to Self-Sufficiency, continued</a:t>
            </a:r>
          </a:p>
        </p:txBody>
      </p:sp>
      <p:sp>
        <p:nvSpPr>
          <p:cNvPr id="3" name="Content Placeholder 2">
            <a:extLst>
              <a:ext uri="{FF2B5EF4-FFF2-40B4-BE49-F238E27FC236}">
                <a16:creationId xmlns:a16="http://schemas.microsoft.com/office/drawing/2014/main" id="{4DD199CE-F474-4245-82B8-1DF687C91FCC}"/>
              </a:ext>
            </a:extLst>
          </p:cNvPr>
          <p:cNvSpPr>
            <a:spLocks noGrp="1"/>
          </p:cNvSpPr>
          <p:nvPr>
            <p:ph idx="1"/>
          </p:nvPr>
        </p:nvSpPr>
        <p:spPr/>
        <p:txBody>
          <a:bodyPr>
            <a:normAutofit/>
          </a:bodyPr>
          <a:lstStyle/>
          <a:p>
            <a:pPr marL="0" indent="0">
              <a:buNone/>
            </a:pPr>
            <a:r>
              <a:rPr lang="en-US" sz="2400" b="1" dirty="0"/>
              <a:t>All youth served in both Federal and State funded youth programs at DEED often face multiple barriers to self-sufficiency including: </a:t>
            </a:r>
          </a:p>
          <a:p>
            <a:r>
              <a:rPr lang="en-US" sz="2400" dirty="0"/>
              <a:t>Chemically dependent youth or children of drug or alcohol abusers;</a:t>
            </a:r>
          </a:p>
          <a:p>
            <a:r>
              <a:rPr lang="en-US" sz="2400" dirty="0"/>
              <a:t>Homeless or runaway youth;</a:t>
            </a:r>
          </a:p>
          <a:p>
            <a:r>
              <a:rPr lang="en-US" sz="2400" dirty="0"/>
              <a:t>Youth with basic skills deficiency;</a:t>
            </a:r>
          </a:p>
          <a:p>
            <a:r>
              <a:rPr lang="en-US" sz="2400" dirty="0"/>
              <a:t>Youth with an educational attainment of one or more levels below grade level appropriate to age; or</a:t>
            </a:r>
          </a:p>
          <a:p>
            <a:r>
              <a:rPr lang="en-US" sz="2400" dirty="0"/>
              <a:t>Foster child/aged out of foster care</a:t>
            </a:r>
          </a:p>
          <a:p>
            <a:endParaRPr lang="en-US" dirty="0"/>
          </a:p>
        </p:txBody>
      </p:sp>
      <p:sp>
        <p:nvSpPr>
          <p:cNvPr id="4" name="Footer Placeholder 3">
            <a:extLst>
              <a:ext uri="{FF2B5EF4-FFF2-40B4-BE49-F238E27FC236}">
                <a16:creationId xmlns:a16="http://schemas.microsoft.com/office/drawing/2014/main" id="{2DE42B1E-BE5F-4F16-A208-8834CED7B69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80153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FFA4-1BD1-4AF7-B843-82C836181BC2}"/>
              </a:ext>
            </a:extLst>
          </p:cNvPr>
          <p:cNvSpPr>
            <a:spLocks noGrp="1"/>
          </p:cNvSpPr>
          <p:nvPr>
            <p:ph type="title"/>
          </p:nvPr>
        </p:nvSpPr>
        <p:spPr/>
        <p:txBody>
          <a:bodyPr/>
          <a:lstStyle/>
          <a:p>
            <a:r>
              <a:rPr lang="en-US" dirty="0"/>
              <a:t>Who Is Served?</a:t>
            </a:r>
          </a:p>
        </p:txBody>
      </p:sp>
      <p:sp>
        <p:nvSpPr>
          <p:cNvPr id="3" name="Content Placeholder 2">
            <a:extLst>
              <a:ext uri="{FF2B5EF4-FFF2-40B4-BE49-F238E27FC236}">
                <a16:creationId xmlns:a16="http://schemas.microsoft.com/office/drawing/2014/main" id="{4DD199CE-F474-4245-82B8-1DF687C91FCC}"/>
              </a:ext>
            </a:extLst>
          </p:cNvPr>
          <p:cNvSpPr>
            <a:spLocks noGrp="1"/>
          </p:cNvSpPr>
          <p:nvPr>
            <p:ph idx="1"/>
          </p:nvPr>
        </p:nvSpPr>
        <p:spPr/>
        <p:txBody>
          <a:bodyPr>
            <a:normAutofit lnSpcReduction="10000"/>
          </a:bodyPr>
          <a:lstStyle/>
          <a:p>
            <a:pPr marL="0" indent="0">
              <a:buNone/>
            </a:pPr>
            <a:r>
              <a:rPr lang="en-US" sz="3200" b="1" dirty="0"/>
              <a:t>Across the major programs administered by DEED’s Youth Team:</a:t>
            </a:r>
          </a:p>
          <a:p>
            <a:r>
              <a:rPr lang="en-US" sz="2400" dirty="0"/>
              <a:t>Over 13,500 case-managed youth and young adults between the ages of 14 and 24+ served in SFY 21</a:t>
            </a:r>
          </a:p>
          <a:p>
            <a:r>
              <a:rPr lang="en-US" sz="2400" dirty="0"/>
              <a:t>7 of 10 youth served identify as BIPOC</a:t>
            </a:r>
          </a:p>
          <a:p>
            <a:r>
              <a:rPr lang="en-US" sz="2400" dirty="0"/>
              <a:t>7 of 10 youth are economically disadvantaged at enrollment</a:t>
            </a:r>
          </a:p>
          <a:p>
            <a:r>
              <a:rPr lang="en-US" sz="2400" dirty="0"/>
              <a:t>4 of 10 are basic skills deficient at enrollment</a:t>
            </a:r>
          </a:p>
          <a:p>
            <a:r>
              <a:rPr lang="en-US" sz="2400" dirty="0"/>
              <a:t>1 of 4 identify as a youth with a disability</a:t>
            </a:r>
          </a:p>
          <a:p>
            <a:endParaRPr lang="en-US" dirty="0"/>
          </a:p>
        </p:txBody>
      </p:sp>
      <p:sp>
        <p:nvSpPr>
          <p:cNvPr id="4" name="Footer Placeholder 3">
            <a:extLst>
              <a:ext uri="{FF2B5EF4-FFF2-40B4-BE49-F238E27FC236}">
                <a16:creationId xmlns:a16="http://schemas.microsoft.com/office/drawing/2014/main" id="{2DE42B1E-BE5F-4F16-A208-8834CED7B69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72176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Youth Workforce Programs</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lstStyle/>
          <a:p>
            <a:r>
              <a:rPr lang="en-US" dirty="0"/>
              <a:t>Workforce Innovation and Opportunity Act (WIOA)</a:t>
            </a:r>
          </a:p>
          <a:p>
            <a:r>
              <a:rPr lang="en-US" dirty="0"/>
              <a:t>Minnesota Youth Program</a:t>
            </a:r>
          </a:p>
          <a:p>
            <a:r>
              <a:rPr lang="en-US" dirty="0"/>
              <a:t>Minnesota </a:t>
            </a:r>
            <a:r>
              <a:rPr lang="en-US" dirty="0" err="1"/>
              <a:t>Youthbuild</a:t>
            </a:r>
            <a:r>
              <a:rPr lang="en-US" dirty="0"/>
              <a:t> Program</a:t>
            </a:r>
          </a:p>
          <a:p>
            <a:r>
              <a:rPr lang="en-US" dirty="0"/>
              <a:t>Youth at Work </a:t>
            </a:r>
          </a:p>
          <a:p>
            <a:r>
              <a:rPr lang="en-US" dirty="0"/>
              <a:t>Youth Support Services</a:t>
            </a:r>
          </a:p>
          <a:p>
            <a:r>
              <a:rPr lang="en-US" dirty="0"/>
              <a:t>TANF Youth Project</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600258235"/>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2" ma:contentTypeDescription="Create a new document." ma:contentTypeScope="" ma:versionID="f898ad89bf71ced6359d71250effdaca">
  <xsd:schema xmlns:xsd="http://www.w3.org/2001/XMLSchema" xmlns:xs="http://www.w3.org/2001/XMLSchema" xmlns:p="http://schemas.microsoft.com/office/2006/metadata/properties" xmlns:ns3="ec5ffc2c-0589-4753-b34a-4c035d4e7b7e" targetNamespace="http://schemas.microsoft.com/office/2006/metadata/properties" ma:root="true" ma:fieldsID="5bc6ae547dafb556761e6af153889da5" ns3:_="">
    <xsd:import namespace="ec5ffc2c-0589-4753-b34a-4c035d4e7b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ec5ffc2c-0589-4753-b34a-4c035d4e7b7e"/>
    <ds:schemaRef ds:uri="http://www.w3.org/XML/1998/namespace"/>
  </ds:schemaRefs>
</ds:datastoreItem>
</file>

<file path=customXml/itemProps3.xml><?xml version="1.0" encoding="utf-8"?>
<ds:datastoreItem xmlns:ds="http://schemas.openxmlformats.org/officeDocument/2006/customXml" ds:itemID="{BEADEDB4-1B07-4BCC-80B7-52C9FA8D3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 of Minnesota</Template>
  <TotalTime>1043</TotalTime>
  <Words>2478</Words>
  <Application>Microsoft Office PowerPoint</Application>
  <PresentationFormat>Widescreen</PresentationFormat>
  <Paragraphs>271</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Comic Sans MS</vt:lpstr>
      <vt:lpstr>Roboto</vt:lpstr>
      <vt:lpstr>Symbol</vt:lpstr>
      <vt:lpstr>Minnesota</vt:lpstr>
      <vt:lpstr>Partnering with Minnesota’s Youth Workforce System to Enhance Participant Success</vt:lpstr>
      <vt:lpstr>Objectives of Today’s Session</vt:lpstr>
      <vt:lpstr>Today’s Presenters</vt:lpstr>
      <vt:lpstr>Minnesota’s Workforce System</vt:lpstr>
      <vt:lpstr>Overarching Goals of Youth Programs</vt:lpstr>
      <vt:lpstr>Barriers to Self-Sufficiency</vt:lpstr>
      <vt:lpstr>Barriers to Self-Sufficiency, continued</vt:lpstr>
      <vt:lpstr>Who Is Served?</vt:lpstr>
      <vt:lpstr>Youth Workforce Programs</vt:lpstr>
      <vt:lpstr>WIOA Young Adult Program</vt:lpstr>
      <vt:lpstr>Minnesota Youth Program</vt:lpstr>
      <vt:lpstr>Minnesota Youthbuild Program</vt:lpstr>
      <vt:lpstr>Youth at Work Program</vt:lpstr>
      <vt:lpstr>Youth Support Services Program</vt:lpstr>
      <vt:lpstr>TANF Youth Project</vt:lpstr>
      <vt:lpstr>Co-enrollment Strategies</vt:lpstr>
      <vt:lpstr>Anoka County Job Training Center</vt:lpstr>
      <vt:lpstr>Anoka County Job Training Center: Empowers </vt:lpstr>
      <vt:lpstr>Program Highlights</vt:lpstr>
      <vt:lpstr>Success Stories</vt:lpstr>
      <vt:lpstr>Empowers Sample Worksites</vt:lpstr>
      <vt:lpstr>Challenging conversations</vt:lpstr>
      <vt:lpstr>South Central Workforce Council</vt:lpstr>
      <vt:lpstr>South Central Young Adult Programs</vt:lpstr>
      <vt:lpstr>Work Experiences</vt:lpstr>
      <vt:lpstr>Get Started</vt:lpstr>
      <vt:lpstr>Success Story - Matt</vt:lpstr>
      <vt:lpstr>Strategies for serving at risk youth</vt:lpstr>
      <vt:lpstr>Strategies for serving at risk youth</vt:lpstr>
      <vt:lpstr>Youth Services</vt:lpstr>
      <vt:lpstr>Partnerships</vt:lpstr>
      <vt:lpstr>TANF Youth Success Story</vt:lpstr>
      <vt:lpstr>How to Get Youth Connected</vt:lpstr>
      <vt:lpstr>Questions?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Minnesota's Youth Workforce System to Enhance Participant Success</dc:title>
  <dc:subject>Workforce programs for MN youth</dc:subject>
  <dc:creator>Douma, Lynn (DEED)</dc:creator>
  <cp:keywords>youth programs, WIOA, TANF Youth, MN Youth Program, Youthbuild, Youth at Work, Youth Support Services</cp:keywords>
  <dc:description/>
  <cp:lastModifiedBy>Douma, Lynn (DEED)</cp:lastModifiedBy>
  <cp:revision>58</cp:revision>
  <cp:lastPrinted>2017-03-14T16:27:36Z</cp:lastPrinted>
  <dcterms:created xsi:type="dcterms:W3CDTF">2019-08-09T15:36:59Z</dcterms:created>
  <dcterms:modified xsi:type="dcterms:W3CDTF">2022-10-17T19:32:10Z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0x0101005284D9526CAB864C9DC248A6AA2C129E</vt:lpwstr>
  </property>
</Properties>
</file>