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259" r:id="rId3"/>
    <p:sldId id="260" r:id="rId4"/>
    <p:sldId id="261" r:id="rId5"/>
    <p:sldId id="262" r:id="rId6"/>
    <p:sldId id="263" r:id="rId7"/>
    <p:sldId id="271" r:id="rId8"/>
    <p:sldId id="279" r:id="rId9"/>
    <p:sldId id="264" r:id="rId10"/>
    <p:sldId id="265" r:id="rId11"/>
    <p:sldId id="266" r:id="rId12"/>
    <p:sldId id="267" r:id="rId13"/>
    <p:sldId id="274" r:id="rId14"/>
    <p:sldId id="275" r:id="rId15"/>
    <p:sldId id="269" r:id="rId16"/>
    <p:sldId id="276" r:id="rId17"/>
    <p:sldId id="270" r:id="rId18"/>
    <p:sldId id="286" r:id="rId19"/>
    <p:sldId id="284" r:id="rId20"/>
    <p:sldId id="280" r:id="rId21"/>
    <p:sldId id="281" r:id="rId22"/>
    <p:sldId id="285" r:id="rId23"/>
    <p:sldId id="287" r:id="rId24"/>
    <p:sldId id="272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cy Smetana" initials="TMBS" lastIdx="4" clrIdx="0">
    <p:extLst>
      <p:ext uri="{19B8F6BF-5375-455C-9EA6-DF929625EA0E}">
        <p15:presenceInfo xmlns:p15="http://schemas.microsoft.com/office/powerpoint/2012/main" userId="Tracy Smet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D29"/>
    <a:srgbClr val="003DA6"/>
    <a:srgbClr val="795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7B0ECE-F103-4471-879E-88D0235121B5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5BC5B2-F31B-4CBC-A9F3-9269E672BB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3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AEBE58-B93F-436E-BAAC-62511B9D5001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FCE45D-C439-47D9-BA9D-85B6553EC6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7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CE45D-C439-47D9-BA9D-85B6553EC67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22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/>
          <a:p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32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3DA6"/>
              </a:buClr>
              <a:buFont typeface="Wingdings" pitchFamily="2" charset="2"/>
              <a:buChar char="Ø"/>
              <a:defRPr/>
            </a:lvl1pPr>
            <a:lvl2pPr marL="742950" indent="-285750">
              <a:buClr>
                <a:srgbClr val="FA8D29"/>
              </a:buClr>
              <a:buFont typeface="Wingdings" pitchFamily="2" charset="2"/>
              <a:buChar char="§"/>
              <a:defRPr/>
            </a:lvl2pPr>
            <a:lvl3pPr>
              <a:buClr>
                <a:schemeClr val="accent3"/>
              </a:buClr>
              <a:defRPr/>
            </a:lvl3pPr>
            <a:lvl4pPr marL="1600200" indent="-228600">
              <a:buClr>
                <a:schemeClr val="accent4"/>
              </a:buClr>
              <a:buFont typeface="Courier New" pitchFamily="49" charset="0"/>
              <a:buChar char="o"/>
              <a:defRPr/>
            </a:lvl4pPr>
            <a:lvl5pPr marL="2057400" indent="-228600">
              <a:buClr>
                <a:schemeClr val="accent5"/>
              </a:buClr>
              <a:buFont typeface="Calibri" pitchFamily="34" charset="0"/>
              <a:buChar char="‒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1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99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40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48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35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4164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2800" y="228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2800" y="49831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427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6200" y="6324600"/>
            <a:ext cx="8991600" cy="381000"/>
          </a:xfrm>
          <a:prstGeom prst="rect">
            <a:avLst/>
          </a:prstGeom>
          <a:solidFill>
            <a:srgbClr val="003DA6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200" y="5867400"/>
            <a:ext cx="8991600" cy="381000"/>
          </a:xfrm>
          <a:prstGeom prst="rect">
            <a:avLst/>
          </a:prstGeom>
          <a:solidFill>
            <a:srgbClr val="FA8D29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mn.gov/puc     651-296-0406     1-800-657-3782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84B7-2F2B-4A1E-9293-C71F6273101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573371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2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003DA6"/>
        </a:buClr>
        <a:buFont typeface="Wingdings" panose="05000000000000000000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A8D29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Calibri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Tracy.Smetana@state.mn.us" TargetMode="External"/><Relationship Id="rId2" Type="http://schemas.openxmlformats.org/officeDocument/2006/relationships/hyperlink" Target="mailto:Michael.McCarthy@state.mn.us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8720"/>
            <a:ext cx="8229600" cy="16002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Minnesota Telephone Assistance Plan (TAP) &amp; Federal Lifeline Program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2097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February 21, 2017</a:t>
            </a:r>
          </a:p>
          <a:p>
            <a:pPr marL="0" indent="0" algn="ctr">
              <a:buNone/>
            </a:pPr>
            <a:r>
              <a:rPr lang="en-US" sz="2400" b="1" dirty="0"/>
              <a:t>Before the </a:t>
            </a:r>
            <a:r>
              <a:rPr lang="en-US" sz="2400" b="1" dirty="0" smtClean="0"/>
              <a:t>Governor’s Task Force on Broadband</a:t>
            </a: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Presented by</a:t>
            </a:r>
          </a:p>
          <a:p>
            <a:pPr marL="0" indent="0" algn="ctr">
              <a:buNone/>
            </a:pPr>
            <a:r>
              <a:rPr lang="en-US" sz="2400" b="1" dirty="0"/>
              <a:t>Minnesota Public Utilities Commission</a:t>
            </a:r>
          </a:p>
        </p:txBody>
      </p:sp>
    </p:spTree>
    <p:extLst>
      <p:ext uri="{BB962C8B-B14F-4D97-AF65-F5344CB8AC3E}">
        <p14:creationId xmlns:p14="http://schemas.microsoft.com/office/powerpoint/2010/main" val="148792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Telephone Assistance Plan (TAP)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7976731" cy="3581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Established in </a:t>
            </a:r>
            <a:r>
              <a:rPr lang="en-US" b="1" dirty="0" smtClean="0"/>
              <a:t>1988</a:t>
            </a:r>
          </a:p>
          <a:p>
            <a:pPr marL="0" indent="0">
              <a:buNone/>
            </a:pPr>
            <a:endParaRPr lang="en-US" sz="600" b="1" dirty="0" smtClean="0"/>
          </a:p>
          <a:p>
            <a:r>
              <a:rPr lang="en-US" b="1" dirty="0" smtClean="0"/>
              <a:t>TAP offers a monthly credit for eligible </a:t>
            </a:r>
            <a:r>
              <a:rPr lang="en-US" b="1" dirty="0"/>
              <a:t>telephone </a:t>
            </a:r>
            <a:r>
              <a:rPr lang="en-US" b="1" dirty="0" smtClean="0"/>
              <a:t>subscribers, </a:t>
            </a:r>
            <a:r>
              <a:rPr lang="en-US" b="1" dirty="0"/>
              <a:t>currently </a:t>
            </a:r>
            <a:r>
              <a:rPr lang="en-US" b="1" dirty="0" smtClean="0"/>
              <a:t>$</a:t>
            </a:r>
            <a:r>
              <a:rPr lang="en-US" b="1" dirty="0"/>
              <a:t>3.50 per </a:t>
            </a:r>
            <a:r>
              <a:rPr lang="en-US" b="1" dirty="0" smtClean="0"/>
              <a:t>month</a:t>
            </a:r>
          </a:p>
          <a:p>
            <a:pPr marL="0" indent="0">
              <a:buNone/>
            </a:pPr>
            <a:endParaRPr lang="en-US" sz="600" b="1" dirty="0" smtClean="0"/>
          </a:p>
          <a:p>
            <a:pPr marL="0" indent="0">
              <a:buNone/>
            </a:pPr>
            <a:endParaRPr lang="en-US" sz="900" b="1" dirty="0"/>
          </a:p>
          <a:p>
            <a:pPr>
              <a:spcBef>
                <a:spcPts val="0"/>
              </a:spcBef>
            </a:pPr>
            <a:r>
              <a:rPr lang="en-US" b="1" dirty="0" smtClean="0"/>
              <a:t>The monthly TAP credit </a:t>
            </a:r>
            <a:r>
              <a:rPr lang="en-US" b="1" i="1" dirty="0"/>
              <a:t>may not exceed </a:t>
            </a:r>
            <a:r>
              <a:rPr lang="en-US" b="1" i="1" dirty="0" smtClean="0"/>
              <a:t>the Federal Lifeline Program credit </a:t>
            </a:r>
            <a:r>
              <a:rPr lang="en-US" b="1" dirty="0" smtClean="0"/>
              <a:t>or exceed </a:t>
            </a:r>
            <a:r>
              <a:rPr lang="en-US" b="1" dirty="0"/>
              <a:t>50 percent of the local exchange rate </a:t>
            </a:r>
            <a:r>
              <a:rPr lang="en-US" b="1" dirty="0" smtClean="0"/>
              <a:t>charged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ctr"/>
            <a:r>
              <a:rPr lang="en-US" b="1" dirty="0"/>
              <a:t>Telephone Assistance Plan (TAP)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038600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endParaRPr lang="en-US" sz="600" b="1" dirty="0"/>
          </a:p>
          <a:p>
            <a:r>
              <a:rPr lang="en-US" b="1" dirty="0"/>
              <a:t>TAP is funded through a monthly surcharge, </a:t>
            </a:r>
            <a:r>
              <a:rPr lang="en-US" b="1" dirty="0" smtClean="0"/>
              <a:t>currently $</a:t>
            </a:r>
            <a:r>
              <a:rPr lang="en-US" b="1" dirty="0"/>
              <a:t>0.03 per month per access </a:t>
            </a:r>
            <a:r>
              <a:rPr lang="en-US" b="1" dirty="0" smtClean="0"/>
              <a:t>line</a:t>
            </a:r>
          </a:p>
          <a:p>
            <a:r>
              <a:rPr lang="en-US" b="1" dirty="0" smtClean="0"/>
              <a:t>Surcharge has a statutory maximum of $0.10 per access line</a:t>
            </a:r>
            <a:r>
              <a:rPr lang="en-US" b="1" dirty="0"/>
              <a:t> </a:t>
            </a:r>
            <a:r>
              <a:rPr lang="en-US" b="1" dirty="0" smtClean="0"/>
              <a:t>(Minn</a:t>
            </a:r>
            <a:r>
              <a:rPr lang="en-US" b="1" dirty="0"/>
              <a:t>. Stat. </a:t>
            </a:r>
            <a:r>
              <a:rPr lang="en-US" b="1" dirty="0" smtClean="0"/>
              <a:t>§ 237.70, Subd. 6)</a:t>
            </a:r>
            <a:endParaRPr lang="en-US" b="1" dirty="0"/>
          </a:p>
          <a:p>
            <a:pPr marL="0" indent="0">
              <a:buNone/>
            </a:pPr>
            <a:endParaRPr lang="en-US" sz="600" b="1" dirty="0"/>
          </a:p>
          <a:p>
            <a:r>
              <a:rPr lang="en-US" b="1" dirty="0"/>
              <a:t>Local service providers remit surcharge revenues to the Department of Public </a:t>
            </a:r>
            <a:r>
              <a:rPr lang="en-US" b="1" dirty="0" smtClean="0"/>
              <a:t>Safety, along with </a:t>
            </a:r>
            <a:r>
              <a:rPr lang="en-US" b="1" dirty="0"/>
              <a:t>911 and Telecommunications Access Minnesota </a:t>
            </a:r>
            <a:r>
              <a:rPr lang="en-US" b="1" dirty="0" smtClean="0"/>
              <a:t>(TAM) fees</a:t>
            </a:r>
          </a:p>
          <a:p>
            <a:r>
              <a:rPr lang="en-US" b="1" dirty="0" smtClean="0"/>
              <a:t>DPS deposits </a:t>
            </a:r>
            <a:r>
              <a:rPr lang="en-US" b="1" dirty="0"/>
              <a:t>the </a:t>
            </a:r>
            <a:r>
              <a:rPr lang="en-US" b="1" smtClean="0"/>
              <a:t>TAP surcharges </a:t>
            </a:r>
            <a:r>
              <a:rPr lang="en-US" b="1" dirty="0"/>
              <a:t>into the state TAP </a:t>
            </a:r>
            <a:r>
              <a:rPr lang="en-US" b="1" dirty="0" smtClean="0"/>
              <a:t>Fund </a:t>
            </a:r>
          </a:p>
          <a:p>
            <a:pPr marL="0" indent="0">
              <a:buNone/>
            </a:pPr>
            <a:endParaRPr lang="en-US" sz="900" b="1" dirty="0"/>
          </a:p>
          <a:p>
            <a:r>
              <a:rPr lang="en-US" b="1" dirty="0" smtClean="0"/>
              <a:t>The </a:t>
            </a:r>
            <a:r>
              <a:rPr lang="en-US" b="1" dirty="0"/>
              <a:t>TAP </a:t>
            </a:r>
            <a:r>
              <a:rPr lang="en-US" b="1" dirty="0" smtClean="0"/>
              <a:t>Fund’s target operating balance is $395K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78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ctr"/>
            <a:r>
              <a:rPr lang="en-US" b="1" dirty="0"/>
              <a:t>Telephone Assistance Plan (TAP)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36" y="1905000"/>
            <a:ext cx="8229600" cy="3886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Unlike </a:t>
            </a:r>
            <a:r>
              <a:rPr lang="en-US" b="1" dirty="0"/>
              <a:t>the Federal Lifeline Program, statutes do not allow TAP to support broadband </a:t>
            </a:r>
            <a:r>
              <a:rPr lang="en-US" b="1" dirty="0" smtClean="0"/>
              <a:t>services - it </a:t>
            </a:r>
            <a:r>
              <a:rPr lang="en-US" b="1" dirty="0"/>
              <a:t>is a voice-only </a:t>
            </a:r>
            <a:r>
              <a:rPr lang="en-US" b="1" dirty="0" smtClean="0"/>
              <a:t>program </a:t>
            </a:r>
          </a:p>
          <a:p>
            <a:pPr marL="0" indent="0">
              <a:buNone/>
            </a:pPr>
            <a:endParaRPr lang="en-US" sz="900" b="1" dirty="0"/>
          </a:p>
          <a:p>
            <a:r>
              <a:rPr lang="en-US" b="1" dirty="0" smtClean="0"/>
              <a:t>Under the previous administration, the FCC planned to lower the </a:t>
            </a:r>
            <a:r>
              <a:rPr lang="en-US" b="1" dirty="0"/>
              <a:t>voice-only </a:t>
            </a:r>
            <a:r>
              <a:rPr lang="en-US" b="1" dirty="0" smtClean="0"/>
              <a:t>Lifeline discount </a:t>
            </a:r>
            <a:r>
              <a:rPr lang="en-US" b="1" dirty="0"/>
              <a:t>each of 5 years until it </a:t>
            </a:r>
            <a:r>
              <a:rPr lang="en-US" b="1" dirty="0" smtClean="0"/>
              <a:t>was zero, effectively lowering the TAP credits allowed</a:t>
            </a:r>
          </a:p>
          <a:p>
            <a:pPr marL="0" indent="0">
              <a:buNone/>
            </a:pPr>
            <a:endParaRPr lang="en-US" sz="900" b="1" dirty="0" smtClean="0"/>
          </a:p>
          <a:p>
            <a:r>
              <a:rPr lang="en-US" b="1" dirty="0" smtClean="0"/>
              <a:t>The new FCC chair has indicated his intent to revisit recent Lifeline program changes but offered no further guidance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TAP Fund Oversight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581400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smtClean="0"/>
              <a:t>234</a:t>
            </a:r>
            <a:r>
              <a:rPr lang="en-US" b="1" dirty="0" smtClean="0"/>
              <a:t> telephone companies submit reports regarding </a:t>
            </a:r>
            <a:r>
              <a:rPr lang="en-US" b="1" i="1" dirty="0"/>
              <a:t>1,727,935</a:t>
            </a:r>
            <a:r>
              <a:rPr lang="en-US" b="1" dirty="0"/>
              <a:t> </a:t>
            </a:r>
            <a:r>
              <a:rPr lang="en-US" b="1" dirty="0" smtClean="0"/>
              <a:t>lines (June 2016)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b="1" i="1" dirty="0" smtClean="0"/>
              <a:t>26,913</a:t>
            </a:r>
            <a:r>
              <a:rPr lang="en-US" b="1" dirty="0" smtClean="0"/>
              <a:t> telephone subscribers receive TAP credits (June 2016)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b="1" dirty="0" smtClean="0"/>
              <a:t>Service providers with 100 subscribers or more submit TAP reports on a monthly or quarterly basis (93 % of lines; 98% of subscribers)</a:t>
            </a:r>
          </a:p>
          <a:p>
            <a:pPr marL="0" indent="0">
              <a:buNone/>
            </a:pPr>
            <a:endParaRPr lang="en-US" sz="1100" b="1" dirty="0" smtClean="0"/>
          </a:p>
          <a:p>
            <a:r>
              <a:rPr lang="en-US" b="1" dirty="0" smtClean="0"/>
              <a:t>Others report annually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8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TAP Administrator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62400"/>
          </a:xfrm>
        </p:spPr>
        <p:txBody>
          <a:bodyPr anchor="ctr">
            <a:normAutofit fontScale="70000" lnSpcReduction="20000"/>
          </a:bodyPr>
          <a:lstStyle/>
          <a:p>
            <a:r>
              <a:rPr lang="en-US" b="1" dirty="0" smtClean="0"/>
              <a:t>Administers operations </a:t>
            </a:r>
            <a:r>
              <a:rPr lang="en-US" b="1" dirty="0"/>
              <a:t>including </a:t>
            </a:r>
            <a:r>
              <a:rPr lang="en-US" b="1" dirty="0" smtClean="0"/>
              <a:t>program compliance </a:t>
            </a:r>
            <a:r>
              <a:rPr lang="en-US" b="1" dirty="0"/>
              <a:t>with governing </a:t>
            </a:r>
            <a:r>
              <a:rPr lang="en-US" b="1" dirty="0" smtClean="0"/>
              <a:t>law and the </a:t>
            </a:r>
            <a:r>
              <a:rPr lang="en-US" b="1" dirty="0"/>
              <a:t>creation </a:t>
            </a:r>
            <a:r>
              <a:rPr lang="en-US" b="1" dirty="0" smtClean="0"/>
              <a:t>and update of program web content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b="1" dirty="0" smtClean="0"/>
              <a:t>Ensures filing compliance by 234 companies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b="1" dirty="0" smtClean="0"/>
              <a:t>Compiles company reports of subscriber lines, surcharge payments, and credit reimbursement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b="1" dirty="0" smtClean="0"/>
              <a:t>Tracks revenue transfer from DPS to the TAP Fund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b="1" dirty="0" smtClean="0"/>
              <a:t>Tracks disbursements to companies from the TAP Fund</a:t>
            </a:r>
          </a:p>
          <a:p>
            <a:endParaRPr lang="en-US" sz="1000" b="1" dirty="0" smtClean="0"/>
          </a:p>
          <a:p>
            <a:r>
              <a:rPr lang="en-US" b="1" dirty="0" smtClean="0"/>
              <a:t>Helps present fund activity, fund balance and surcharge/credit recommendations to the Commissioners for review and decision at least annually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14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Consumer Affairs </a:t>
            </a:r>
            <a:r>
              <a:rPr lang="en-US" sz="4800" dirty="0"/>
              <a:t>O</a:t>
            </a:r>
            <a:r>
              <a:rPr lang="en-US" sz="4800" b="1" dirty="0" smtClean="0"/>
              <a:t>ffice (CAO)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3810000"/>
          </a:xfrm>
        </p:spPr>
        <p:txBody>
          <a:bodyPr anchor="ctr"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b="1" dirty="0" smtClean="0"/>
              <a:t>Part of the Minnesota Public Utilities Commission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Prepares web and printed program information 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Conducts outreach activities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Responds to phone and email inquiries from the public, service providers and other agencies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109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Collaborative Hub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54444" cy="381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 CAO is a collaborative hub among: </a:t>
            </a:r>
            <a:endParaRPr lang="en-US" b="1" dirty="0"/>
          </a:p>
          <a:p>
            <a:pPr lvl="1"/>
            <a:r>
              <a:rPr lang="en-US" b="1" dirty="0" smtClean="0"/>
              <a:t>Staff </a:t>
            </a:r>
            <a:r>
              <a:rPr lang="en-US" b="1" dirty="0"/>
              <a:t>at the PUC and at the Department of </a:t>
            </a:r>
            <a:r>
              <a:rPr lang="en-US" b="1" dirty="0" smtClean="0"/>
              <a:t>Commerce </a:t>
            </a:r>
            <a:endParaRPr lang="en-US" b="1" dirty="0"/>
          </a:p>
          <a:p>
            <a:pPr lvl="1"/>
            <a:r>
              <a:rPr lang="en-US" b="1" dirty="0"/>
              <a:t>O</a:t>
            </a:r>
            <a:r>
              <a:rPr lang="en-US" b="1" dirty="0" smtClean="0"/>
              <a:t>ther </a:t>
            </a:r>
            <a:r>
              <a:rPr lang="en-US" b="1" dirty="0"/>
              <a:t>state agencies working with potentially eligible </a:t>
            </a:r>
            <a:r>
              <a:rPr lang="en-US" b="1" dirty="0" smtClean="0"/>
              <a:t>households (</a:t>
            </a:r>
            <a:r>
              <a:rPr lang="en-US" b="1" dirty="0"/>
              <a:t>such as Human Services</a:t>
            </a:r>
            <a:r>
              <a:rPr lang="en-US" b="1" dirty="0" smtClean="0"/>
              <a:t>) </a:t>
            </a:r>
            <a:endParaRPr lang="en-US" b="1" dirty="0"/>
          </a:p>
          <a:p>
            <a:pPr lvl="1"/>
            <a:r>
              <a:rPr lang="en-US" b="1" dirty="0" smtClean="0"/>
              <a:t>Federal entities, </a:t>
            </a:r>
            <a:r>
              <a:rPr lang="en-US" b="1" dirty="0"/>
              <a:t>such as the FCC and </a:t>
            </a:r>
            <a:r>
              <a:rPr lang="en-US" b="1" dirty="0" smtClean="0"/>
              <a:t>USAC</a:t>
            </a:r>
            <a:endParaRPr lang="en-US" b="1" dirty="0"/>
          </a:p>
          <a:p>
            <a:pPr lvl="1"/>
            <a:r>
              <a:rPr lang="en-US" b="1" dirty="0" smtClean="0"/>
              <a:t>Service providers, </a:t>
            </a:r>
            <a:r>
              <a:rPr lang="en-US" b="1" dirty="0"/>
              <a:t>such as the </a:t>
            </a:r>
            <a:r>
              <a:rPr lang="en-US" b="1" dirty="0" smtClean="0"/>
              <a:t>Minnesota Telecom Alliance and </a:t>
            </a:r>
            <a:r>
              <a:rPr lang="en-US" b="1" dirty="0"/>
              <a:t>individual </a:t>
            </a:r>
            <a:r>
              <a:rPr lang="en-US" b="1" dirty="0" smtClean="0"/>
              <a:t>companies 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1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109" y="9906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Outreach Activities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54444" cy="3657600"/>
          </a:xfrm>
        </p:spPr>
        <p:txBody>
          <a:bodyPr>
            <a:normAutofit/>
          </a:bodyPr>
          <a:lstStyle/>
          <a:p>
            <a:r>
              <a:rPr lang="en-US" b="1" dirty="0" smtClean="0"/>
              <a:t>TAP and Lifeline</a:t>
            </a:r>
          </a:p>
          <a:p>
            <a:r>
              <a:rPr lang="en-US" b="1" dirty="0" smtClean="0"/>
              <a:t>Cold Weather Rule</a:t>
            </a:r>
          </a:p>
          <a:p>
            <a:r>
              <a:rPr lang="en-US" b="1" dirty="0" smtClean="0"/>
              <a:t>Gas Affordability Programs</a:t>
            </a:r>
          </a:p>
          <a:p>
            <a:r>
              <a:rPr lang="en-US" b="1" dirty="0" smtClean="0"/>
              <a:t>Low Income Electric Discount Programs</a:t>
            </a:r>
          </a:p>
          <a:p>
            <a:r>
              <a:rPr lang="en-US" b="1" dirty="0" smtClean="0"/>
              <a:t>Utility Customer Protections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109" y="9906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Outreach Activities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54444" cy="3657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State and federal elected officials (211)</a:t>
            </a:r>
          </a:p>
          <a:p>
            <a:pPr marL="0" indent="0">
              <a:buNone/>
            </a:pPr>
            <a:endParaRPr lang="en-US" sz="600" b="1" dirty="0" smtClean="0"/>
          </a:p>
          <a:p>
            <a:r>
              <a:rPr lang="en-US" b="1" dirty="0" smtClean="0"/>
              <a:t>County Human Services Departments (87)</a:t>
            </a:r>
          </a:p>
          <a:p>
            <a:pPr marL="0" indent="0">
              <a:buNone/>
            </a:pPr>
            <a:endParaRPr lang="en-US" sz="700" b="1" dirty="0" smtClean="0"/>
          </a:p>
          <a:p>
            <a:r>
              <a:rPr lang="en-US" b="1" dirty="0" smtClean="0"/>
              <a:t>Community Action Agencies (24)</a:t>
            </a:r>
          </a:p>
          <a:p>
            <a:pPr marL="0" indent="0">
              <a:buNone/>
            </a:pPr>
            <a:endParaRPr lang="en-US" sz="700" b="1" dirty="0" smtClean="0"/>
          </a:p>
          <a:p>
            <a:r>
              <a:rPr lang="en-US" b="1" dirty="0" smtClean="0"/>
              <a:t>Long term care facilities (400)</a:t>
            </a:r>
          </a:p>
          <a:p>
            <a:pPr marL="0" indent="0">
              <a:buNone/>
            </a:pPr>
            <a:endParaRPr lang="en-US" sz="700" b="1" dirty="0" smtClean="0"/>
          </a:p>
          <a:p>
            <a:r>
              <a:rPr lang="en-US" b="1" dirty="0" smtClean="0"/>
              <a:t>Industry groups (telecom, energy)</a:t>
            </a:r>
          </a:p>
          <a:p>
            <a:pPr marL="0" indent="0">
              <a:buNone/>
            </a:pPr>
            <a:endParaRPr lang="en-US" sz="700" b="1" dirty="0" smtClean="0"/>
          </a:p>
          <a:p>
            <a:r>
              <a:rPr lang="en-US" b="1" dirty="0" smtClean="0"/>
              <a:t>Salvation Army</a:t>
            </a:r>
          </a:p>
          <a:p>
            <a:pPr marL="0" indent="0">
              <a:buNone/>
            </a:pPr>
            <a:endParaRPr lang="en-US" sz="800" b="1" dirty="0" smtClean="0"/>
          </a:p>
          <a:p>
            <a:r>
              <a:rPr lang="en-US" b="1" dirty="0" smtClean="0"/>
              <a:t>Distribute 20,000 brochures each year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 smtClean="0"/>
              <a:t>Lifeline Changes &amp;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690" y="2286000"/>
            <a:ext cx="8229600" cy="3886200"/>
          </a:xfrm>
        </p:spPr>
        <p:txBody>
          <a:bodyPr/>
          <a:lstStyle/>
          <a:p>
            <a:r>
              <a:rPr lang="en-US" b="1" dirty="0" smtClean="0"/>
              <a:t>The FCC anticipates revisiting the previous administration’s Lifeline orders but has provided no further clarification at this time</a:t>
            </a:r>
          </a:p>
          <a:p>
            <a:pPr marL="0" indent="0">
              <a:buNone/>
            </a:pPr>
            <a:endParaRPr lang="en-US" sz="1200" b="1" dirty="0" smtClean="0"/>
          </a:p>
          <a:p>
            <a:r>
              <a:rPr lang="en-US" b="1" dirty="0" smtClean="0"/>
              <a:t>The following highlights from </a:t>
            </a:r>
            <a:r>
              <a:rPr lang="en-US" b="1" smtClean="0"/>
              <a:t>the FCC’s 2016 order </a:t>
            </a:r>
            <a:r>
              <a:rPr lang="en-US" b="1" dirty="0" smtClean="0"/>
              <a:t>remain in place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Purpose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95936" cy="4038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Both the FCC’s Lifeline program and Minnesota’s Telephone Assistance Plan (TAP) provide </a:t>
            </a:r>
            <a:r>
              <a:rPr lang="en-US" b="1" dirty="0" smtClean="0"/>
              <a:t>a discount/credit to </a:t>
            </a:r>
            <a:r>
              <a:rPr lang="en-US" b="1" dirty="0"/>
              <a:t>the same pool of </a:t>
            </a:r>
            <a:r>
              <a:rPr lang="en-US" b="1" dirty="0" smtClean="0"/>
              <a:t>Minnesota households eligible for assistance </a:t>
            </a:r>
          </a:p>
          <a:p>
            <a:pPr marL="0" indent="0">
              <a:buNone/>
            </a:pPr>
            <a:endParaRPr lang="en-US" sz="900" b="1" dirty="0"/>
          </a:p>
          <a:p>
            <a:r>
              <a:rPr lang="en-US" b="1" dirty="0" smtClean="0"/>
              <a:t>The Public Utilities Commission (PUC) and the Department of Commerce work together, collaborating with other agencies to: </a:t>
            </a:r>
          </a:p>
          <a:p>
            <a:pPr lvl="1"/>
            <a:r>
              <a:rPr lang="en-US" b="1" dirty="0" smtClean="0"/>
              <a:t>Inform eligible households about TAP and Lifeline</a:t>
            </a:r>
          </a:p>
          <a:p>
            <a:pPr lvl="1"/>
            <a:r>
              <a:rPr lang="en-US" b="1" dirty="0" smtClean="0"/>
              <a:t>Facilitate application processing</a:t>
            </a:r>
          </a:p>
          <a:p>
            <a:pPr lvl="1"/>
            <a:r>
              <a:rPr lang="en-US" b="1" dirty="0" smtClean="0"/>
              <a:t>Provide administrative oversight of TAP &amp; the TAP Fund 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Support Level Phasedown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Lifeline Modernization Order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819400"/>
            <a:ext cx="8534400" cy="3429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443482"/>
              </p:ext>
            </p:extLst>
          </p:nvPr>
        </p:nvGraphicFramePr>
        <p:xfrm>
          <a:off x="76196" y="2209798"/>
          <a:ext cx="8991603" cy="3505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6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88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29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dirty="0">
                          <a:effectLst/>
                        </a:rPr>
                        <a:t>Date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dirty="0">
                          <a:effectLst/>
                        </a:rPr>
                        <a:t>Mobile 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Voice-Only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dirty="0">
                          <a:effectLst/>
                        </a:rPr>
                        <a:t>Fixed 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Voice-Only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dirty="0">
                          <a:effectLst/>
                        </a:rPr>
                        <a:t>Mobile 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Broadband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dirty="0">
                          <a:effectLst/>
                        </a:rPr>
                        <a:t>Fixed 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Broadband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98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dirty="0">
                          <a:effectLst/>
                        </a:rPr>
                        <a:t>December 2, 2016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98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dirty="0">
                          <a:effectLst/>
                        </a:rPr>
                        <a:t>December 1, 2017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98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dirty="0">
                          <a:effectLst/>
                        </a:rPr>
                        <a:t>December 1, 2018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98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dirty="0">
                          <a:effectLst/>
                        </a:rPr>
                        <a:t>December 1, 2019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$7.25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$7.25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98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dirty="0">
                          <a:effectLst/>
                        </a:rPr>
                        <a:t>December 1, 2020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$5.25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$5.25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98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dirty="0">
                          <a:effectLst/>
                        </a:rPr>
                        <a:t>December 1, 2021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0*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0*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600" b="1" dirty="0">
                          <a:effectLst/>
                        </a:rPr>
                        <a:t>$9.25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1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Minimum Service Standards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Lifeline Modernization Order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261383"/>
              </p:ext>
            </p:extLst>
          </p:nvPr>
        </p:nvGraphicFramePr>
        <p:xfrm>
          <a:off x="0" y="2286000"/>
          <a:ext cx="9144000" cy="4343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6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0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Date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Mobile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Voice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Mobile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Broadband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Fixed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Broadband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12/2/2016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500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Minutes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500 MB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Speed: 10/1 Mbps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Usage Allowance: 150 GB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12/1/2017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750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Minutes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1 GB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Speed: Updating Mechanism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Usage Allowance: CAF Standard or Bureau Determination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12/1/2018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1000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Minutes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2 GB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Speed: Updating Mechanism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Usage Allowance: CAF Standard or Bureau Determination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12/1/2019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1000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Minutes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Updating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Mechanism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Speed: Updating Mechanism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Usage Allowance: CAF Standard or Bureau Determination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12/1/2020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1000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Minutes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Updating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Mechanism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Speed: Updating Mechanism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Usage Allowance: CAF Standard or Bureau Determination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12/1/2021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1000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Minutes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Updating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Mechanism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effectLst/>
                        </a:rPr>
                        <a:t>Speed: Updating Mechanism </a:t>
                      </a:r>
                      <a:br>
                        <a:rPr lang="en-US" sz="1400" b="1" dirty="0">
                          <a:effectLst/>
                        </a:rPr>
                      </a:br>
                      <a:r>
                        <a:rPr lang="en-US" sz="1400" b="1" dirty="0">
                          <a:effectLst/>
                        </a:rPr>
                        <a:t>Usage Allowance: CAF Standard or Bureau Determination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47625" marB="476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54050"/>
          </a:xfrm>
        </p:spPr>
        <p:txBody>
          <a:bodyPr>
            <a:noAutofit/>
          </a:bodyPr>
          <a:lstStyle/>
          <a:p>
            <a:r>
              <a:rPr lang="en-US" sz="5400" dirty="0" smtClean="0"/>
              <a:t>National Verifier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0"/>
          </a:xfrm>
        </p:spPr>
        <p:txBody>
          <a:bodyPr>
            <a:normAutofit/>
          </a:bodyPr>
          <a:lstStyle/>
          <a:p>
            <a:r>
              <a:rPr lang="en-US" b="1" dirty="0" smtClean="0"/>
              <a:t>Envisions consolidating Lifeline application and recertification processes into one central organization for all 50 states</a:t>
            </a:r>
          </a:p>
          <a:p>
            <a:pPr marL="0" indent="0">
              <a:buNone/>
            </a:pPr>
            <a:endParaRPr lang="en-US" sz="1100" b="1" dirty="0" smtClean="0"/>
          </a:p>
          <a:p>
            <a:r>
              <a:rPr lang="en-US" b="1" dirty="0" smtClean="0"/>
              <a:t>Discussions on this large effort </a:t>
            </a:r>
            <a:r>
              <a:rPr lang="en-US" b="1" dirty="0"/>
              <a:t>are underway </a:t>
            </a:r>
            <a:endParaRPr lang="en-US" b="1" dirty="0" smtClean="0"/>
          </a:p>
          <a:p>
            <a:pPr marL="0" indent="0">
              <a:buNone/>
            </a:pPr>
            <a:endParaRPr lang="en-US" sz="1100" b="1" dirty="0" smtClean="0"/>
          </a:p>
          <a:p>
            <a:r>
              <a:rPr lang="en-US" b="1" dirty="0" smtClean="0"/>
              <a:t>The Commission and Department of Commerce are taking part in these discussions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9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685800"/>
          </a:xfrm>
        </p:spPr>
        <p:txBody>
          <a:bodyPr anchor="t">
            <a:noAutofit/>
          </a:bodyPr>
          <a:lstStyle/>
          <a:p>
            <a:pPr algn="ctr"/>
            <a:r>
              <a:rPr lang="en-US" sz="4000" b="1" dirty="0" smtClean="0"/>
              <a:t>Staff &amp; Resources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4572000"/>
          </a:xfrm>
        </p:spPr>
        <p:txBody>
          <a:bodyPr anchor="ctr">
            <a:normAutofit fontScale="70000" lnSpcReduction="20000"/>
          </a:bodyPr>
          <a:lstStyle/>
          <a:p>
            <a:r>
              <a:rPr lang="en-US" b="1" dirty="0" smtClean="0"/>
              <a:t>PUC Telecom </a:t>
            </a:r>
            <a:r>
              <a:rPr lang="en-US" b="1" dirty="0"/>
              <a:t>&amp; Energy </a:t>
            </a:r>
            <a:r>
              <a:rPr lang="en-US" b="1" dirty="0" smtClean="0"/>
              <a:t>Manager, </a:t>
            </a:r>
            <a:r>
              <a:rPr lang="en-US" b="1" i="1" dirty="0"/>
              <a:t>Michelle </a:t>
            </a:r>
            <a:r>
              <a:rPr lang="en-US" b="1" i="1" dirty="0" smtClean="0"/>
              <a:t>Rebholz</a:t>
            </a:r>
            <a:r>
              <a:rPr lang="en-US" b="1" dirty="0" smtClean="0"/>
              <a:t>, manages TAP administration and </a:t>
            </a:r>
            <a:r>
              <a:rPr lang="en-US" b="1" dirty="0"/>
              <a:t>support of customer applications for TAP and </a:t>
            </a:r>
            <a:r>
              <a:rPr lang="en-US" b="1" dirty="0" smtClean="0"/>
              <a:t>Lifeline</a:t>
            </a:r>
          </a:p>
          <a:p>
            <a:pPr marL="0" indent="0">
              <a:buNone/>
            </a:pPr>
            <a:endParaRPr lang="en-US" sz="1000" b="1" dirty="0"/>
          </a:p>
          <a:p>
            <a:r>
              <a:rPr lang="en-US" b="1" dirty="0" smtClean="0"/>
              <a:t>PUC TAP Administrator, </a:t>
            </a:r>
            <a:r>
              <a:rPr lang="en-US" b="1" i="1" dirty="0"/>
              <a:t>Theresa </a:t>
            </a:r>
            <a:r>
              <a:rPr lang="en-US" b="1" i="1" dirty="0" smtClean="0"/>
              <a:t>Staples</a:t>
            </a:r>
            <a:r>
              <a:rPr lang="en-US" b="1" dirty="0" smtClean="0"/>
              <a:t>, administers </a:t>
            </a:r>
            <a:r>
              <a:rPr lang="en-US" b="1" dirty="0"/>
              <a:t>programmatic and financial aspects of </a:t>
            </a:r>
            <a:r>
              <a:rPr lang="en-US" b="1" dirty="0" smtClean="0"/>
              <a:t>TAP</a:t>
            </a:r>
          </a:p>
          <a:p>
            <a:pPr marL="0" indent="0">
              <a:buNone/>
            </a:pPr>
            <a:r>
              <a:rPr lang="en-US" sz="1000" b="1" dirty="0" smtClean="0"/>
              <a:t>  </a:t>
            </a:r>
            <a:endParaRPr lang="en-US" sz="1000" b="1" dirty="0"/>
          </a:p>
          <a:p>
            <a:r>
              <a:rPr lang="en-US" b="1" dirty="0" smtClean="0"/>
              <a:t>PUC Utility Analyst, </a:t>
            </a:r>
            <a:r>
              <a:rPr lang="en-US" b="1" i="1" dirty="0"/>
              <a:t>Mike </a:t>
            </a:r>
            <a:r>
              <a:rPr lang="en-US" b="1" i="1" dirty="0" smtClean="0"/>
              <a:t>McCarthy</a:t>
            </a:r>
            <a:r>
              <a:rPr lang="en-US" b="1" dirty="0" smtClean="0"/>
              <a:t>, </a:t>
            </a:r>
            <a:r>
              <a:rPr lang="en-US" b="1" dirty="0"/>
              <a:t>administers TAP/Lifeline related dockets before the Commission, typically with supporting </a:t>
            </a:r>
            <a:r>
              <a:rPr lang="en-US" b="1" dirty="0" smtClean="0"/>
              <a:t>information </a:t>
            </a:r>
            <a:r>
              <a:rPr lang="en-US" b="1" dirty="0"/>
              <a:t>submitted by the Department of </a:t>
            </a:r>
            <a:r>
              <a:rPr lang="en-US" b="1" dirty="0" smtClean="0"/>
              <a:t>Commerce</a:t>
            </a:r>
          </a:p>
          <a:p>
            <a:pPr marL="0" indent="0">
              <a:buNone/>
            </a:pPr>
            <a:endParaRPr lang="en-US" sz="1000" b="1" dirty="0"/>
          </a:p>
          <a:p>
            <a:r>
              <a:rPr lang="en-US" b="1" dirty="0" smtClean="0"/>
              <a:t>PUC Programs Coordinator, </a:t>
            </a:r>
            <a:r>
              <a:rPr lang="en-US" b="1" i="1" dirty="0" smtClean="0"/>
              <a:t>Tracy Smetana</a:t>
            </a:r>
            <a:r>
              <a:rPr lang="en-US" b="1" dirty="0" smtClean="0"/>
              <a:t>, addresses customer and service provider inquiries, </a:t>
            </a:r>
            <a:r>
              <a:rPr lang="en-US" b="1" dirty="0"/>
              <a:t>creates outreach materials and coordinates with other </a:t>
            </a:r>
            <a:r>
              <a:rPr lang="en-US" b="1" dirty="0" smtClean="0"/>
              <a:t>agencies </a:t>
            </a:r>
            <a:endParaRPr lang="en-US" sz="600" b="1" dirty="0"/>
          </a:p>
          <a:p>
            <a:pPr marL="0" indent="0">
              <a:buNone/>
            </a:pPr>
            <a:r>
              <a:rPr lang="en-US" sz="1100" b="1" dirty="0" smtClean="0"/>
              <a:t> </a:t>
            </a:r>
          </a:p>
          <a:p>
            <a:r>
              <a:rPr lang="en-US" b="1" dirty="0" smtClean="0"/>
              <a:t>Department of Commerce Telecom Manager, </a:t>
            </a:r>
            <a:r>
              <a:rPr lang="en-US" b="1" i="1" dirty="0" smtClean="0"/>
              <a:t>Greg Doyle</a:t>
            </a:r>
            <a:r>
              <a:rPr lang="en-US" b="1" dirty="0" smtClean="0"/>
              <a:t>,</a:t>
            </a:r>
            <a:r>
              <a:rPr lang="en-US" b="1" i="1" dirty="0" smtClean="0"/>
              <a:t> </a:t>
            </a:r>
            <a:r>
              <a:rPr lang="en-US" b="1" dirty="0" smtClean="0"/>
              <a:t>supervises staff providing analysis and filings in Commission dockets and coordinates TAP/Lifeline issues with DHS and with NARUC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anchor="t">
            <a:noAutofit/>
          </a:bodyPr>
          <a:lstStyle/>
          <a:p>
            <a:pPr algn="ctr"/>
            <a:r>
              <a:rPr lang="en-US" sz="5400" b="1" dirty="0" smtClean="0"/>
              <a:t>Questions?</a:t>
            </a:r>
            <a:endParaRPr lang="en-US" sz="5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114800" cy="373380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Mike McCarthy</a:t>
            </a:r>
          </a:p>
          <a:p>
            <a:pPr marL="0" indent="0">
              <a:buNone/>
            </a:pPr>
            <a:r>
              <a:rPr lang="en-US" sz="2000" dirty="0" smtClean="0"/>
              <a:t>Utility Analyst</a:t>
            </a:r>
          </a:p>
          <a:p>
            <a:pPr marL="0" indent="0">
              <a:buNone/>
            </a:pPr>
            <a:r>
              <a:rPr lang="en-US" sz="2000" dirty="0" smtClean="0"/>
              <a:t>Public Utilities Commission</a:t>
            </a:r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Michael.McCarthy@state.mn.us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651-201-2208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2133601"/>
            <a:ext cx="4038600" cy="3733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Tracy Smetana</a:t>
            </a:r>
          </a:p>
          <a:p>
            <a:pPr marL="0" indent="0">
              <a:buNone/>
            </a:pPr>
            <a:r>
              <a:rPr lang="en-US" sz="2000" dirty="0" smtClean="0"/>
              <a:t>Programs Coordinator</a:t>
            </a:r>
          </a:p>
          <a:p>
            <a:pPr marL="0" indent="0">
              <a:buNone/>
            </a:pPr>
            <a:r>
              <a:rPr lang="en-US" sz="2000" dirty="0" smtClean="0"/>
              <a:t>Public Utilities Commission</a:t>
            </a:r>
          </a:p>
          <a:p>
            <a:pPr marL="0" indent="0">
              <a:buNone/>
            </a:pPr>
            <a:r>
              <a:rPr lang="en-US" sz="2000" dirty="0" smtClean="0">
                <a:hlinkClick r:id="rId3"/>
              </a:rPr>
              <a:t>Tracy.Smetana@state.mn.us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651-296-0406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Eligible Households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L</a:t>
            </a:r>
            <a:r>
              <a:rPr lang="en-US" b="1" dirty="0" smtClean="0"/>
              <a:t>ow-income threshold (135% of federal poverty guidelines) </a:t>
            </a:r>
            <a:r>
              <a:rPr lang="en-US" b="1" i="1" dirty="0" smtClean="0"/>
              <a:t>or</a:t>
            </a:r>
          </a:p>
          <a:p>
            <a:pPr marL="0" indent="0">
              <a:buNone/>
            </a:pPr>
            <a:endParaRPr lang="en-US" sz="1100" b="1" dirty="0" smtClean="0"/>
          </a:p>
          <a:p>
            <a:r>
              <a:rPr lang="en-US" b="1" dirty="0" smtClean="0"/>
              <a:t>A household member participating in one of several programs specified in law:</a:t>
            </a:r>
          </a:p>
          <a:p>
            <a:pPr lvl="1"/>
            <a:r>
              <a:rPr lang="en-US" sz="1800" b="1" dirty="0" smtClean="0"/>
              <a:t>Supplemental </a:t>
            </a:r>
            <a:r>
              <a:rPr lang="en-US" sz="1800" b="1" dirty="0"/>
              <a:t>Nutrition Assistance Program (SNAP), was Food </a:t>
            </a:r>
            <a:r>
              <a:rPr lang="en-US" sz="1800" b="1" dirty="0" smtClean="0"/>
              <a:t>Stamps</a:t>
            </a:r>
            <a:endParaRPr lang="en-US" sz="1800" b="1" dirty="0"/>
          </a:p>
          <a:p>
            <a:pPr lvl="1"/>
            <a:r>
              <a:rPr lang="en-US" sz="1800" b="1" dirty="0" smtClean="0"/>
              <a:t>Medicaid</a:t>
            </a:r>
            <a:endParaRPr lang="en-US" sz="1800" b="1" dirty="0"/>
          </a:p>
          <a:p>
            <a:pPr lvl="1"/>
            <a:r>
              <a:rPr lang="en-US" sz="1800" b="1" dirty="0" smtClean="0"/>
              <a:t>Supplemental </a:t>
            </a:r>
            <a:r>
              <a:rPr lang="en-US" sz="1800" b="1" dirty="0"/>
              <a:t>Security Income (SSI</a:t>
            </a:r>
            <a:r>
              <a:rPr lang="en-US" sz="1800" b="1" dirty="0" smtClean="0"/>
              <a:t>)</a:t>
            </a:r>
            <a:endParaRPr lang="en-US" sz="1800" b="1" dirty="0"/>
          </a:p>
          <a:p>
            <a:pPr lvl="1"/>
            <a:r>
              <a:rPr lang="en-US" sz="1800" b="1" dirty="0" smtClean="0"/>
              <a:t>Federal </a:t>
            </a:r>
            <a:r>
              <a:rPr lang="en-US" sz="1800" b="1" dirty="0"/>
              <a:t>Public Housing Assistance (FPHA) or Section </a:t>
            </a:r>
            <a:r>
              <a:rPr lang="en-US" sz="1800" b="1" dirty="0" smtClean="0"/>
              <a:t>8</a:t>
            </a:r>
            <a:endParaRPr lang="en-US" sz="1800" b="1" dirty="0"/>
          </a:p>
          <a:p>
            <a:pPr lvl="1"/>
            <a:r>
              <a:rPr lang="en-US" sz="1800" b="1" dirty="0" smtClean="0"/>
              <a:t>Veterans </a:t>
            </a:r>
            <a:r>
              <a:rPr lang="en-US" sz="1800" b="1" dirty="0"/>
              <a:t>Pension and Survivors Benefit – </a:t>
            </a:r>
            <a:r>
              <a:rPr lang="en-US" sz="1800" b="1" dirty="0" smtClean="0"/>
              <a:t>NEW</a:t>
            </a:r>
            <a:endParaRPr lang="en-US" sz="1800" b="1" dirty="0"/>
          </a:p>
          <a:p>
            <a:pPr lvl="1"/>
            <a:r>
              <a:rPr lang="en-US" sz="1800" b="1" dirty="0" smtClean="0"/>
              <a:t>Tribal </a:t>
            </a:r>
            <a:r>
              <a:rPr lang="en-US" sz="1800" b="1" dirty="0"/>
              <a:t>Programs </a:t>
            </a:r>
            <a:r>
              <a:rPr lang="en-US" sz="1800" b="1" dirty="0" smtClean="0"/>
              <a:t>(live </a:t>
            </a:r>
            <a:r>
              <a:rPr lang="en-US" sz="1800" b="1" dirty="0"/>
              <a:t>on federally-recognized Tribal lands)</a:t>
            </a:r>
            <a:endParaRPr lang="en-US" sz="7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6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One Application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62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900" b="1" dirty="0"/>
              <a:t> </a:t>
            </a:r>
          </a:p>
          <a:p>
            <a:r>
              <a:rPr lang="en-US" b="1" dirty="0" smtClean="0"/>
              <a:t>Households use a single application to apply for both programs</a:t>
            </a:r>
          </a:p>
          <a:p>
            <a:pPr marL="0" indent="0">
              <a:buNone/>
            </a:pPr>
            <a:endParaRPr lang="en-US" sz="900" b="1" dirty="0"/>
          </a:p>
          <a:p>
            <a:r>
              <a:rPr lang="en-US" b="1" dirty="0" smtClean="0"/>
              <a:t>Service providers process a single application to determine eligibility for discount/credit through both programs</a:t>
            </a:r>
          </a:p>
          <a:p>
            <a:pPr marL="0" indent="0">
              <a:buNone/>
            </a:pPr>
            <a:endParaRPr lang="en-US" sz="900" b="1" dirty="0"/>
          </a:p>
          <a:p>
            <a:r>
              <a:rPr lang="en-US" b="1" dirty="0" smtClean="0"/>
              <a:t>Households and service providers are both supported by the Commission’s Consumer Affairs Office (CAO)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Federal Lifeline Program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3962400"/>
          </a:xfrm>
        </p:spPr>
        <p:txBody>
          <a:bodyPr anchor="ctr">
            <a:normAutofit fontScale="70000" lnSpcReduction="20000"/>
          </a:bodyPr>
          <a:lstStyle/>
          <a:p>
            <a:r>
              <a:rPr lang="en-US" b="1" dirty="0" smtClean="0"/>
              <a:t>Provides monthly </a:t>
            </a:r>
            <a:r>
              <a:rPr lang="en-US" b="1" dirty="0"/>
              <a:t>service discounts per household for voice service </a:t>
            </a:r>
            <a:r>
              <a:rPr lang="en-US" b="1" dirty="0" smtClean="0"/>
              <a:t>and (as </a:t>
            </a:r>
            <a:r>
              <a:rPr lang="en-US" b="1" dirty="0"/>
              <a:t>of December 2, </a:t>
            </a:r>
            <a:r>
              <a:rPr lang="en-US" b="1" dirty="0" smtClean="0"/>
              <a:t>2016) </a:t>
            </a:r>
            <a:r>
              <a:rPr lang="en-US" b="1" dirty="0"/>
              <a:t>for broadband </a:t>
            </a:r>
            <a:r>
              <a:rPr lang="en-US" b="1" dirty="0" smtClean="0"/>
              <a:t>service </a:t>
            </a:r>
          </a:p>
          <a:p>
            <a:pPr marL="0" indent="0">
              <a:buNone/>
            </a:pPr>
            <a:endParaRPr lang="en-US" sz="1050" b="1" dirty="0"/>
          </a:p>
          <a:p>
            <a:r>
              <a:rPr lang="en-US" b="1" dirty="0"/>
              <a:t>O</a:t>
            </a:r>
            <a:r>
              <a:rPr lang="en-US" b="1" dirty="0" smtClean="0"/>
              <a:t>ne </a:t>
            </a:r>
            <a:r>
              <a:rPr lang="en-US" b="1" dirty="0"/>
              <a:t>of 4 programs </a:t>
            </a:r>
            <a:r>
              <a:rPr lang="en-US" b="1" dirty="0" smtClean="0"/>
              <a:t>the non-profit Universal Service Administration Company (</a:t>
            </a:r>
            <a:r>
              <a:rPr lang="en-US" b="1" dirty="0"/>
              <a:t>USAC</a:t>
            </a:r>
            <a:r>
              <a:rPr lang="en-US" b="1" dirty="0" smtClean="0"/>
              <a:t>) administers for the FCC along with the $10 </a:t>
            </a:r>
            <a:r>
              <a:rPr lang="en-US" b="1" dirty="0"/>
              <a:t>billion </a:t>
            </a:r>
            <a:r>
              <a:rPr lang="en-US" b="1" dirty="0" smtClean="0"/>
              <a:t>Universal Service Fund (USF)</a:t>
            </a:r>
          </a:p>
          <a:p>
            <a:pPr marL="0" indent="0">
              <a:buNone/>
            </a:pPr>
            <a:endParaRPr lang="en-US" sz="975" b="1" dirty="0"/>
          </a:p>
          <a:p>
            <a:r>
              <a:rPr lang="en-US" b="1" dirty="0" smtClean="0"/>
              <a:t>The </a:t>
            </a:r>
            <a:r>
              <a:rPr lang="en-US" b="1" dirty="0"/>
              <a:t>USF is funded through fees paid by telecommunications carriers </a:t>
            </a:r>
            <a:r>
              <a:rPr lang="en-US" b="1" dirty="0" smtClean="0"/>
              <a:t>based </a:t>
            </a:r>
            <a:r>
              <a:rPr lang="en-US" b="1" dirty="0"/>
              <a:t>on an assessment of their interstate and international end-user </a:t>
            </a:r>
            <a:r>
              <a:rPr lang="en-US" b="1" dirty="0" smtClean="0"/>
              <a:t>revenues</a:t>
            </a:r>
          </a:p>
          <a:p>
            <a:pPr lvl="1"/>
            <a:r>
              <a:rPr lang="en-US" b="1" dirty="0" smtClean="0"/>
              <a:t>Wireline companies</a:t>
            </a:r>
          </a:p>
          <a:p>
            <a:pPr lvl="1"/>
            <a:r>
              <a:rPr lang="en-US" b="1" dirty="0" smtClean="0"/>
              <a:t>Wireless companies</a:t>
            </a:r>
          </a:p>
          <a:p>
            <a:pPr lvl="1"/>
            <a:r>
              <a:rPr lang="en-US" b="1" dirty="0" smtClean="0"/>
              <a:t>Interconnected </a:t>
            </a:r>
            <a:r>
              <a:rPr lang="en-US" b="1" dirty="0"/>
              <a:t>Voice over Internet Protocol </a:t>
            </a:r>
            <a:r>
              <a:rPr lang="en-US" b="1" dirty="0" smtClean="0"/>
              <a:t>(VoIP) providers</a:t>
            </a:r>
            <a:r>
              <a:rPr lang="en-US" b="1" dirty="0"/>
              <a:t>, including cable companies that provide voice </a:t>
            </a:r>
            <a:r>
              <a:rPr lang="en-US" b="1" dirty="0" smtClean="0"/>
              <a:t>service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58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Federal Lifeline Program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429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The Lifeline discount </a:t>
            </a:r>
            <a:r>
              <a:rPr lang="en-US" b="1" dirty="0" smtClean="0"/>
              <a:t>is $9.25/month </a:t>
            </a:r>
            <a:r>
              <a:rPr lang="en-US" b="1" dirty="0"/>
              <a:t>per </a:t>
            </a:r>
            <a:r>
              <a:rPr lang="en-US" b="1" dirty="0" smtClean="0"/>
              <a:t>household</a:t>
            </a:r>
          </a:p>
          <a:p>
            <a:pPr marL="0" indent="0">
              <a:buNone/>
            </a:pPr>
            <a:r>
              <a:rPr lang="en-US" sz="900" b="1" dirty="0"/>
              <a:t> </a:t>
            </a:r>
          </a:p>
          <a:p>
            <a:r>
              <a:rPr lang="en-US" b="1" dirty="0" smtClean="0"/>
              <a:t>Lifeline </a:t>
            </a:r>
            <a:r>
              <a:rPr lang="en-US" b="1" dirty="0"/>
              <a:t>may </a:t>
            </a:r>
            <a:r>
              <a:rPr lang="en-US" b="1" dirty="0" smtClean="0"/>
              <a:t>be </a:t>
            </a:r>
            <a:r>
              <a:rPr lang="en-US" b="1" dirty="0"/>
              <a:t>used for both mobile and fixed broadband as of December 2, </a:t>
            </a:r>
            <a:r>
              <a:rPr lang="en-US" b="1" dirty="0" smtClean="0"/>
              <a:t>2016 </a:t>
            </a:r>
          </a:p>
          <a:p>
            <a:pPr marL="0" indent="0">
              <a:buNone/>
            </a:pPr>
            <a:endParaRPr lang="en-US" sz="900" b="1" dirty="0"/>
          </a:p>
          <a:p>
            <a:r>
              <a:rPr lang="en-US" b="1" dirty="0" smtClean="0"/>
              <a:t>Support </a:t>
            </a:r>
            <a:r>
              <a:rPr lang="en-US" b="1" dirty="0"/>
              <a:t>for both mobile and fixed </a:t>
            </a:r>
            <a:r>
              <a:rPr lang="en-US" b="1" i="1" dirty="0"/>
              <a:t>voice-only</a:t>
            </a:r>
            <a:r>
              <a:rPr lang="en-US" b="1" dirty="0"/>
              <a:t> service will gradually decrease to zero </a:t>
            </a:r>
            <a:r>
              <a:rPr lang="en-US" b="1" dirty="0" smtClean="0"/>
              <a:t>over </a:t>
            </a:r>
            <a:r>
              <a:rPr lang="en-US" b="1" dirty="0"/>
              <a:t>the next five </a:t>
            </a:r>
            <a:r>
              <a:rPr lang="en-US" b="1" dirty="0" smtClean="0"/>
              <a:t>years 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7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Autofit/>
          </a:bodyPr>
          <a:lstStyle/>
          <a:p>
            <a:r>
              <a:rPr lang="en-US" dirty="0"/>
              <a:t>FCC </a:t>
            </a:r>
            <a:r>
              <a:rPr lang="en-US" dirty="0" smtClean="0"/>
              <a:t>Orders </a:t>
            </a:r>
            <a:br>
              <a:rPr lang="en-US" dirty="0" smtClean="0"/>
            </a:br>
            <a:r>
              <a:rPr lang="en-US" dirty="0" smtClean="0"/>
              <a:t>Lifeline Reform </a:t>
            </a:r>
            <a:r>
              <a:rPr lang="en-US" dirty="0"/>
              <a:t>&amp; Modernization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81400"/>
          </a:xfrm>
        </p:spPr>
        <p:txBody>
          <a:bodyPr anchor="b">
            <a:normAutofit fontScale="92500" lnSpcReduction="20000"/>
          </a:bodyPr>
          <a:lstStyle/>
          <a:p>
            <a:r>
              <a:rPr lang="en-US" b="1" dirty="0"/>
              <a:t>In June 2015, the FCC made changes to the Lifeline Program in the </a:t>
            </a:r>
            <a:r>
              <a:rPr lang="en-US" b="1" dirty="0" smtClean="0"/>
              <a:t>Lifeline </a:t>
            </a:r>
            <a:r>
              <a:rPr lang="en-US" b="1" dirty="0"/>
              <a:t>Reform </a:t>
            </a:r>
            <a:r>
              <a:rPr lang="en-US" b="1" dirty="0" smtClean="0"/>
              <a:t>Order </a:t>
            </a:r>
          </a:p>
          <a:p>
            <a:pPr marL="0" indent="0">
              <a:buNone/>
            </a:pPr>
            <a:endParaRPr lang="en-US" sz="900" b="1" dirty="0"/>
          </a:p>
          <a:p>
            <a:r>
              <a:rPr lang="en-US" b="1" dirty="0" smtClean="0"/>
              <a:t>In </a:t>
            </a:r>
            <a:r>
              <a:rPr lang="en-US" b="1" dirty="0"/>
              <a:t>March 2016, the FCC made </a:t>
            </a:r>
            <a:r>
              <a:rPr lang="en-US" b="1" dirty="0" smtClean="0"/>
              <a:t>substantial additional program changes in </a:t>
            </a:r>
            <a:r>
              <a:rPr lang="en-US" b="1" dirty="0"/>
              <a:t>the </a:t>
            </a:r>
            <a:r>
              <a:rPr lang="en-US" b="1" dirty="0" smtClean="0"/>
              <a:t>Lifeline </a:t>
            </a:r>
            <a:r>
              <a:rPr lang="en-US" b="1" dirty="0"/>
              <a:t>Modernization </a:t>
            </a:r>
            <a:r>
              <a:rPr lang="en-US" b="1" dirty="0" smtClean="0"/>
              <a:t>Order</a:t>
            </a:r>
          </a:p>
          <a:p>
            <a:pPr marL="0" indent="0">
              <a:buNone/>
            </a:pPr>
            <a:endParaRPr lang="en-US" sz="900" b="1" dirty="0"/>
          </a:p>
          <a:p>
            <a:r>
              <a:rPr lang="en-US" b="1" dirty="0" smtClean="0"/>
              <a:t>Newly appointed FCC Chair has indicated his intent to revisit the Lifeline Orders, but made no further announcements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19200"/>
          </a:xfrm>
        </p:spPr>
        <p:txBody>
          <a:bodyPr>
            <a:noAutofit/>
          </a:bodyPr>
          <a:lstStyle/>
          <a:p>
            <a:r>
              <a:rPr lang="en-US" sz="4800" dirty="0" smtClean="0"/>
              <a:t>Lifeline Modernization Order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</p:spPr>
        <p:txBody>
          <a:bodyPr anchor="ctr">
            <a:normAutofit/>
          </a:bodyPr>
          <a:lstStyle/>
          <a:p>
            <a:r>
              <a:rPr lang="en-US" b="1" dirty="0"/>
              <a:t>Broadband </a:t>
            </a:r>
            <a:r>
              <a:rPr lang="en-US" b="1" dirty="0" smtClean="0"/>
              <a:t>included</a:t>
            </a:r>
          </a:p>
          <a:p>
            <a:pPr marL="0" indent="0">
              <a:buNone/>
            </a:pPr>
            <a:r>
              <a:rPr lang="en-US" sz="800" b="1" dirty="0" smtClean="0"/>
              <a:t> </a:t>
            </a:r>
            <a:endParaRPr lang="en-US" sz="800" b="1" dirty="0"/>
          </a:p>
          <a:p>
            <a:pPr>
              <a:spcBef>
                <a:spcPts val="0"/>
              </a:spcBef>
            </a:pPr>
            <a:r>
              <a:rPr lang="en-US" b="1" dirty="0"/>
              <a:t>Fixed and mobile voice-only phased out by end of </a:t>
            </a:r>
            <a:r>
              <a:rPr lang="en-US" b="1" dirty="0" smtClean="0"/>
              <a:t>2021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b="1" dirty="0"/>
          </a:p>
          <a:p>
            <a:pPr>
              <a:spcBef>
                <a:spcPts val="0"/>
              </a:spcBef>
            </a:pPr>
            <a:r>
              <a:rPr lang="en-US" b="1" dirty="0" smtClean="0"/>
              <a:t>Minimum service standards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b="1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National Verifier System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b="1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Eligibility and other changes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Telephone Assistance Plan (TAP)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657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The Public Utilities Commission’s five Commissioners administer </a:t>
            </a:r>
            <a:r>
              <a:rPr lang="en-US" b="1" dirty="0"/>
              <a:t>the TAP program, reimbursing local service providers for credits issued to subscribers and for reasonable administrative </a:t>
            </a:r>
            <a:r>
              <a:rPr lang="en-US" b="1" dirty="0" smtClean="0"/>
              <a:t>expenses                         (Minn. Stat</a:t>
            </a:r>
            <a:r>
              <a:rPr lang="en-US" b="1" dirty="0"/>
              <a:t>. §§ </a:t>
            </a:r>
            <a:r>
              <a:rPr lang="en-US" b="1" dirty="0" smtClean="0"/>
              <a:t>237.69–71)</a:t>
            </a:r>
            <a:endParaRPr lang="en-US" b="1" dirty="0"/>
          </a:p>
          <a:p>
            <a:pPr marL="0" indent="0">
              <a:buNone/>
            </a:pPr>
            <a:r>
              <a:rPr lang="en-US" sz="975" b="1" dirty="0"/>
              <a:t> </a:t>
            </a:r>
          </a:p>
          <a:p>
            <a:r>
              <a:rPr lang="en-US" b="1" dirty="0" smtClean="0"/>
              <a:t>The Commission determines both the amount of the credits and the amount of the surcharge, subject to statutory maximums                       (Minn. Stat. § 237.70, subd. 7 (d) (1) and (2))</a:t>
            </a:r>
          </a:p>
          <a:p>
            <a:pPr marL="0" indent="0">
              <a:buNone/>
            </a:pPr>
            <a:r>
              <a:rPr lang="en-US" sz="975" b="1" dirty="0"/>
              <a:t> </a:t>
            </a:r>
          </a:p>
          <a:p>
            <a:r>
              <a:rPr lang="en-US" b="1" dirty="0"/>
              <a:t>Commission rules require it to examine credit and surcharge levels at least annually (See Minn. </a:t>
            </a:r>
            <a:r>
              <a:rPr lang="en-US" b="1" dirty="0" smtClean="0"/>
              <a:t>Rules </a:t>
            </a:r>
            <a:r>
              <a:rPr lang="en-US" b="1" dirty="0"/>
              <a:t>7817.0500) and authorize it to adjust those levels at any point on 30 days’ </a:t>
            </a:r>
            <a:r>
              <a:rPr lang="en-US" b="1" dirty="0" smtClean="0"/>
              <a:t>notice (Minn</a:t>
            </a:r>
            <a:r>
              <a:rPr lang="en-US" b="1" dirty="0"/>
              <a:t>. </a:t>
            </a:r>
            <a:r>
              <a:rPr lang="en-US" b="1" dirty="0" smtClean="0"/>
              <a:t>Rules </a:t>
            </a:r>
            <a:r>
              <a:rPr lang="en-US" b="1" dirty="0"/>
              <a:t>7817.0700)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mn.gov/puc     651-296-0406     1-800-657-3782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4B7-2F2B-4A1E-9293-C71F6273101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6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2 Slide Masters">
  <a:themeElements>
    <a:clrScheme name="PUC Orange and Blue">
      <a:dk1>
        <a:sysClr val="windowText" lastClr="000000"/>
      </a:dk1>
      <a:lt1>
        <a:sysClr val="window" lastClr="FFFFFF"/>
      </a:lt1>
      <a:dk2>
        <a:srgbClr val="003DA6"/>
      </a:dk2>
      <a:lt2>
        <a:srgbClr val="FA8D29"/>
      </a:lt2>
      <a:accent1>
        <a:srgbClr val="003DA6"/>
      </a:accent1>
      <a:accent2>
        <a:srgbClr val="FA8D29"/>
      </a:accent2>
      <a:accent3>
        <a:srgbClr val="055EFF"/>
      </a:accent3>
      <a:accent4>
        <a:srgbClr val="FBB16D"/>
      </a:accent4>
      <a:accent5>
        <a:srgbClr val="85B1FF"/>
      </a:accent5>
      <a:accent6>
        <a:srgbClr val="7B3C03"/>
      </a:accent6>
      <a:hlink>
        <a:srgbClr val="003DA6"/>
      </a:hlink>
      <a:folHlink>
        <a:srgbClr val="003DA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459D6D-2185-4698-91B2-88459B670C48}"/>
</file>

<file path=customXml/itemProps2.xml><?xml version="1.0" encoding="utf-8"?>
<ds:datastoreItem xmlns:ds="http://schemas.openxmlformats.org/officeDocument/2006/customXml" ds:itemID="{A4FD47EC-FF57-45FC-9323-91AB461FF96F}"/>
</file>

<file path=customXml/itemProps3.xml><?xml version="1.0" encoding="utf-8"?>
<ds:datastoreItem xmlns:ds="http://schemas.openxmlformats.org/officeDocument/2006/customXml" ds:itemID="{BC611615-74B8-4F2E-B20F-6A4401D95DFE}"/>
</file>

<file path=docProps/app.xml><?xml version="1.0" encoding="utf-8"?>
<Properties xmlns="http://schemas.openxmlformats.org/officeDocument/2006/extended-properties" xmlns:vt="http://schemas.openxmlformats.org/officeDocument/2006/docPropsVTypes">
  <Template>D2 Slide Masters</Template>
  <TotalTime>659</TotalTime>
  <Words>1387</Words>
  <Application>Microsoft Office PowerPoint</Application>
  <PresentationFormat>On-screen Show (4:3)</PresentationFormat>
  <Paragraphs>281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Courier New</vt:lpstr>
      <vt:lpstr>Times New Roman</vt:lpstr>
      <vt:lpstr>Wingdings</vt:lpstr>
      <vt:lpstr>D2 Slide Masters</vt:lpstr>
      <vt:lpstr>Minnesota Telephone Assistance Plan (TAP) &amp; Federal Lifeline Program Overview</vt:lpstr>
      <vt:lpstr>Purpose</vt:lpstr>
      <vt:lpstr>Eligible Households</vt:lpstr>
      <vt:lpstr>One Application</vt:lpstr>
      <vt:lpstr>Federal Lifeline Program</vt:lpstr>
      <vt:lpstr>Federal Lifeline Program</vt:lpstr>
      <vt:lpstr>FCC Orders  Lifeline Reform &amp; Modernization </vt:lpstr>
      <vt:lpstr>Lifeline Modernization Order</vt:lpstr>
      <vt:lpstr>Telephone Assistance Plan (TAP)</vt:lpstr>
      <vt:lpstr>Telephone Assistance Plan (TAP)</vt:lpstr>
      <vt:lpstr>Telephone Assistance Plan (TAP)</vt:lpstr>
      <vt:lpstr>Telephone Assistance Plan (TAP)</vt:lpstr>
      <vt:lpstr>TAP Fund Oversight</vt:lpstr>
      <vt:lpstr>TAP Administrator</vt:lpstr>
      <vt:lpstr>Consumer Affairs Office (CAO)</vt:lpstr>
      <vt:lpstr>Collaborative Hub</vt:lpstr>
      <vt:lpstr>Outreach Activities</vt:lpstr>
      <vt:lpstr>Outreach Activities</vt:lpstr>
      <vt:lpstr>Lifeline Changes &amp; Uncertainty</vt:lpstr>
      <vt:lpstr>Support Level Phasedown Lifeline Modernization Order</vt:lpstr>
      <vt:lpstr>Minimum Service Standards Lifeline Modernization Order</vt:lpstr>
      <vt:lpstr>National Verifier</vt:lpstr>
      <vt:lpstr>Staff &amp; Resources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Smetana</dc:creator>
  <cp:lastModifiedBy>Diane Wells</cp:lastModifiedBy>
  <cp:revision>113</cp:revision>
  <cp:lastPrinted>2017-02-16T21:34:05Z</cp:lastPrinted>
  <dcterms:created xsi:type="dcterms:W3CDTF">2015-06-16T16:51:55Z</dcterms:created>
  <dcterms:modified xsi:type="dcterms:W3CDTF">2017-02-17T21:14:25Z</dcterms:modified>
</cp:coreProperties>
</file>