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5"/>
  </p:handoutMasterIdLst>
  <p:sldIdLst>
    <p:sldId id="256" r:id="rId5"/>
    <p:sldId id="257" r:id="rId6"/>
    <p:sldId id="261" r:id="rId7"/>
    <p:sldId id="259" r:id="rId8"/>
    <p:sldId id="258" r:id="rId9"/>
    <p:sldId id="260" r:id="rId10"/>
    <p:sldId id="262" r:id="rId11"/>
    <p:sldId id="263" r:id="rId12"/>
    <p:sldId id="264" r:id="rId13"/>
    <p:sldId id="265" r:id="rId14"/>
    <p:sldId id="266" r:id="rId15"/>
    <p:sldId id="267" r:id="rId16"/>
    <p:sldId id="268" r:id="rId17"/>
    <p:sldId id="269" r:id="rId18"/>
    <p:sldId id="270" r:id="rId19"/>
    <p:sldId id="272" r:id="rId20"/>
    <p:sldId id="273" r:id="rId21"/>
    <p:sldId id="274" r:id="rId22"/>
    <p:sldId id="275" r:id="rId23"/>
    <p:sldId id="27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8CDC5DD-BCA7-4C95-96A4-0CED0F92B061}" type="datetimeFigureOut">
              <a:rPr lang="en-US" smtClean="0"/>
              <a:t>8/14/2017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1D19F1E-30C1-4EF0-B551-394F60B906D7}" type="slidenum">
              <a:rPr lang="en-US" smtClean="0"/>
              <a:t>‹#›</a:t>
            </a:fld>
            <a:endParaRPr lang="en-US"/>
          </a:p>
        </p:txBody>
      </p:sp>
    </p:spTree>
    <p:extLst>
      <p:ext uri="{BB962C8B-B14F-4D97-AF65-F5344CB8AC3E}">
        <p14:creationId xmlns:p14="http://schemas.microsoft.com/office/powerpoint/2010/main" val="4113017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Official logo and cover slide of Minnesota Employment and Economic Development." title="Minnesota Employment and Economic Development"/>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ctrTitle"/>
          </p:nvPr>
        </p:nvSpPr>
        <p:spPr>
          <a:xfrm>
            <a:off x="457200" y="3276600"/>
            <a:ext cx="8077200" cy="800100"/>
          </a:xfrm>
        </p:spPr>
        <p:txBody>
          <a:bodyPr>
            <a:normAutofit/>
          </a:bodyPr>
          <a:lstStyle>
            <a:lvl1pPr algn="ctr">
              <a:defRPr sz="3600" b="1">
                <a:solidFill>
                  <a:srgbClr val="003865"/>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319868"/>
            <a:ext cx="8077200" cy="762000"/>
          </a:xfrm>
        </p:spPr>
        <p:txBody>
          <a:bodyPr>
            <a:normAutofit/>
          </a:bodyPr>
          <a:lstStyle>
            <a:lvl1pPr marL="0" indent="0" algn="ctr">
              <a:buNone/>
              <a:defRPr sz="2400">
                <a:solidFill>
                  <a:srgbClr val="0038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229FA2C-8D2E-4B33-A0D5-9F137ABBEEE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80111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FA2C-8D2E-4B33-A0D5-9F137ABBEEE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2204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FA2C-8D2E-4B33-A0D5-9F137ABBEEE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9338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Background slide image with Minnesota Employment and Economic Development logo in lower right corner" title="Background image and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457200" y="609600"/>
            <a:ext cx="8229600" cy="990600"/>
          </a:xfrm>
        </p:spPr>
        <p:txBody>
          <a:bodyPr>
            <a:normAutofit/>
          </a:bodyPr>
          <a:lstStyle>
            <a:lvl1pPr algn="l">
              <a:defRPr sz="38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826267"/>
          </a:xfrm>
        </p:spPr>
        <p:txBody>
          <a:bodyPr/>
          <a:lstStyle>
            <a:lvl1pPr>
              <a:buClr>
                <a:schemeClr val="accent3"/>
              </a:buClr>
              <a:defRPr>
                <a:solidFill>
                  <a:srgbClr val="003865"/>
                </a:solidFill>
              </a:defRPr>
            </a:lvl1pPr>
            <a:lvl2pPr>
              <a:buClr>
                <a:schemeClr val="accent3"/>
              </a:buClr>
              <a:defRPr>
                <a:solidFill>
                  <a:srgbClr val="003865"/>
                </a:solidFill>
              </a:defRPr>
            </a:lvl2pPr>
            <a:lvl3pPr>
              <a:buClr>
                <a:schemeClr val="accent3"/>
              </a:buClr>
              <a:defRPr>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266313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9FA2C-8D2E-4B33-A0D5-9F137ABBEEE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48176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9FA2C-8D2E-4B33-A0D5-9F137ABBEEE6}"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74962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9FA2C-8D2E-4B33-A0D5-9F137ABBEEE6}" type="datetimeFigureOut">
              <a:rPr lang="en-US" smtClean="0"/>
              <a:t>8/14/2017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30133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9FA2C-8D2E-4B33-A0D5-9F137ABBEEE6}" type="datetimeFigureOut">
              <a:rPr lang="en-US" smtClean="0"/>
              <a:t>8/14/2017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3657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9FA2C-8D2E-4B33-A0D5-9F137ABBEEE6}" type="datetimeFigureOut">
              <a:rPr lang="en-US" smtClean="0"/>
              <a:t>8/14/2017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315768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9FA2C-8D2E-4B33-A0D5-9F137ABBEEE6}"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562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9FA2C-8D2E-4B33-A0D5-9F137ABBEEE6}"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5116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9FA2C-8D2E-4B33-A0D5-9F137ABBEEE6}" type="datetimeFigureOut">
              <a:rPr lang="en-US" smtClean="0"/>
              <a:t>8/14/2017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F2294-7853-4F86-BD16-9D9D7D857176}" type="slidenum">
              <a:rPr lang="en-US" smtClean="0"/>
              <a:t>‹#›</a:t>
            </a:fld>
            <a:endParaRPr lang="en-US"/>
          </a:p>
        </p:txBody>
      </p:sp>
    </p:spTree>
    <p:extLst>
      <p:ext uri="{BB962C8B-B14F-4D97-AF65-F5344CB8AC3E}">
        <p14:creationId xmlns:p14="http://schemas.microsoft.com/office/powerpoint/2010/main" val="211977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n.gov/deed/programs-services/office-youth-development/special/disability-employment-initiativ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Jenny.Nelson@state.mn.us" TargetMode="External"/><Relationship Id="rId2" Type="http://schemas.openxmlformats.org/officeDocument/2006/relationships/hyperlink" Target="mailto:Cory.Schmid@state.mn.us" TargetMode="External"/><Relationship Id="rId1" Type="http://schemas.openxmlformats.org/officeDocument/2006/relationships/slideLayout" Target="../slideLayouts/slideLayout2.xml"/><Relationship Id="rId5" Type="http://schemas.openxmlformats.org/officeDocument/2006/relationships/hyperlink" Target="mailto:Kay.Tracy@state.mn.us" TargetMode="External"/><Relationship Id="rId4" Type="http://schemas.openxmlformats.org/officeDocument/2006/relationships/hyperlink" Target="mailto:Lynn.Douma@state.mn.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276600"/>
            <a:ext cx="8077200" cy="1371600"/>
          </a:xfrm>
        </p:spPr>
        <p:txBody>
          <a:bodyPr>
            <a:normAutofit fontScale="90000"/>
          </a:bodyPr>
          <a:lstStyle/>
          <a:p>
            <a:r>
              <a:rPr lang="en-US" dirty="0" smtClean="0"/>
              <a:t>Minnesota’s  Disability Employment Initiative (DEI): Partners for Youth Career Pathways</a:t>
            </a:r>
            <a:endParaRPr lang="en-US" dirty="0"/>
          </a:p>
        </p:txBody>
      </p:sp>
      <p:sp>
        <p:nvSpPr>
          <p:cNvPr id="5" name="Subtitle 4"/>
          <p:cNvSpPr>
            <a:spLocks noGrp="1"/>
          </p:cNvSpPr>
          <p:nvPr>
            <p:ph type="subTitle" idx="1"/>
          </p:nvPr>
        </p:nvSpPr>
        <p:spPr>
          <a:xfrm>
            <a:off x="457200" y="4648200"/>
            <a:ext cx="8077200" cy="762000"/>
          </a:xfrm>
        </p:spPr>
        <p:txBody>
          <a:bodyPr>
            <a:normAutofit fontScale="92500" lnSpcReduction="10000"/>
          </a:bodyPr>
          <a:lstStyle/>
          <a:p>
            <a:r>
              <a:rPr lang="en-US" dirty="0" smtClean="0"/>
              <a:t>Seventh Round of DEI Grants</a:t>
            </a:r>
          </a:p>
          <a:p>
            <a:r>
              <a:rPr lang="en-US" dirty="0" smtClean="0"/>
              <a:t>August 2017</a:t>
            </a:r>
            <a:endParaRPr lang="en-US" dirty="0"/>
          </a:p>
        </p:txBody>
      </p:sp>
    </p:spTree>
    <p:extLst>
      <p:ext uri="{BB962C8B-B14F-4D97-AF65-F5344CB8AC3E}">
        <p14:creationId xmlns:p14="http://schemas.microsoft.com/office/powerpoint/2010/main" val="3934910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pPr algn="ctr"/>
            <a:r>
              <a:rPr lang="en-US" sz="4400" dirty="0"/>
              <a:t>Minnesota DEI Proposal </a:t>
            </a:r>
            <a:br>
              <a:rPr lang="en-US" sz="4400" dirty="0"/>
            </a:br>
            <a:r>
              <a:rPr lang="en-US" sz="4400" dirty="0"/>
              <a:t>Required </a:t>
            </a:r>
            <a:r>
              <a:rPr lang="en-US" sz="4400" dirty="0" smtClean="0"/>
              <a:t>Elements Cont.</a:t>
            </a:r>
            <a:endParaRPr lang="en-US" sz="4000" dirty="0"/>
          </a:p>
        </p:txBody>
      </p:sp>
      <p:sp>
        <p:nvSpPr>
          <p:cNvPr id="3" name="Content Placeholder 2"/>
          <p:cNvSpPr>
            <a:spLocks noGrp="1"/>
          </p:cNvSpPr>
          <p:nvPr>
            <p:ph idx="1"/>
          </p:nvPr>
        </p:nvSpPr>
        <p:spPr>
          <a:xfrm>
            <a:off x="436728" y="1996476"/>
            <a:ext cx="8229600" cy="4826267"/>
          </a:xfrm>
        </p:spPr>
        <p:txBody>
          <a:bodyPr>
            <a:normAutofit fontScale="92500" lnSpcReduction="20000"/>
          </a:bodyPr>
          <a:lstStyle/>
          <a:p>
            <a:pPr>
              <a:buFont typeface="Wingdings" panose="05000000000000000000" pitchFamily="2" charset="2"/>
              <a:buChar char="v"/>
            </a:pPr>
            <a:r>
              <a:rPr lang="en-US" b="1" dirty="0" smtClean="0"/>
              <a:t>Designate a </a:t>
            </a:r>
            <a:r>
              <a:rPr lang="en-US" b="1" dirty="0" smtClean="0"/>
              <a:t>Disability Resource </a:t>
            </a:r>
            <a:r>
              <a:rPr lang="en-US" b="1" dirty="0"/>
              <a:t>C</a:t>
            </a:r>
            <a:r>
              <a:rPr lang="en-US" b="1" dirty="0" smtClean="0"/>
              <a:t>oordinator (DRC) to </a:t>
            </a:r>
            <a:r>
              <a:rPr lang="en-US" b="1" dirty="0" smtClean="0"/>
              <a:t>implement the strategic approach of the MN DEI project.</a:t>
            </a:r>
          </a:p>
          <a:p>
            <a:pPr>
              <a:buFont typeface="Wingdings" panose="05000000000000000000" pitchFamily="2" charset="2"/>
              <a:buChar char="v"/>
            </a:pPr>
            <a:endParaRPr lang="en-US" b="1" dirty="0" smtClean="0"/>
          </a:p>
          <a:p>
            <a:pPr>
              <a:buFont typeface="Wingdings" panose="05000000000000000000" pitchFamily="2" charset="2"/>
              <a:buChar char="v"/>
            </a:pPr>
            <a:r>
              <a:rPr lang="en-US" b="1" dirty="0" smtClean="0"/>
              <a:t>Review and </a:t>
            </a:r>
            <a:r>
              <a:rPr lang="en-US" b="1" dirty="0" smtClean="0"/>
              <a:t>upgrade programmatic and physical </a:t>
            </a:r>
            <a:r>
              <a:rPr lang="en-US" b="1" dirty="0" smtClean="0"/>
              <a:t>access to the local Workforce Centers.</a:t>
            </a:r>
          </a:p>
          <a:p>
            <a:pPr>
              <a:buFont typeface="Wingdings" panose="05000000000000000000" pitchFamily="2" charset="2"/>
              <a:buChar char="v"/>
            </a:pPr>
            <a:endParaRPr lang="en-US" b="1" dirty="0" smtClean="0"/>
          </a:p>
          <a:p>
            <a:pPr>
              <a:buFont typeface="Wingdings" panose="05000000000000000000" pitchFamily="2" charset="2"/>
              <a:buChar char="v"/>
            </a:pPr>
            <a:r>
              <a:rPr lang="en-US" b="1" dirty="0" smtClean="0"/>
              <a:t>Become an active Employment Network.</a:t>
            </a:r>
          </a:p>
          <a:p>
            <a:pPr>
              <a:buFont typeface="Wingdings" panose="05000000000000000000" pitchFamily="2" charset="2"/>
              <a:buChar char="v"/>
            </a:pPr>
            <a:endParaRPr lang="en-US" b="1" dirty="0" smtClean="0"/>
          </a:p>
          <a:p>
            <a:pPr>
              <a:buFont typeface="Wingdings" panose="05000000000000000000" pitchFamily="2" charset="2"/>
              <a:buChar char="v"/>
            </a:pPr>
            <a:r>
              <a:rPr lang="en-US" b="1" dirty="0" smtClean="0"/>
              <a:t>Identify ways </a:t>
            </a:r>
            <a:r>
              <a:rPr lang="en-US" b="1" dirty="0" smtClean="0"/>
              <a:t>to sustain successful strategies of the DEI after the grant ends.</a:t>
            </a:r>
          </a:p>
        </p:txBody>
      </p:sp>
    </p:spTree>
    <p:extLst>
      <p:ext uri="{BB962C8B-B14F-4D97-AF65-F5344CB8AC3E}">
        <p14:creationId xmlns:p14="http://schemas.microsoft.com/office/powerpoint/2010/main" val="3851928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a:r>
              <a:rPr lang="en-US" sz="4400" dirty="0" smtClean="0"/>
              <a:t>Use of DEI </a:t>
            </a:r>
            <a:r>
              <a:rPr lang="en-US" sz="4400" dirty="0" smtClean="0"/>
              <a:t>Funds</a:t>
            </a:r>
            <a:endParaRPr lang="en-US" sz="4400" dirty="0"/>
          </a:p>
        </p:txBody>
      </p:sp>
      <p:sp>
        <p:nvSpPr>
          <p:cNvPr id="3" name="Content Placeholder 2"/>
          <p:cNvSpPr>
            <a:spLocks noGrp="1"/>
          </p:cNvSpPr>
          <p:nvPr>
            <p:ph idx="1"/>
          </p:nvPr>
        </p:nvSpPr>
        <p:spPr>
          <a:xfrm>
            <a:off x="457200" y="1828800"/>
            <a:ext cx="8229600" cy="4978667"/>
          </a:xfrm>
        </p:spPr>
        <p:txBody>
          <a:bodyPr>
            <a:normAutofit fontScale="85000" lnSpcReduction="20000"/>
          </a:bodyPr>
          <a:lstStyle/>
          <a:p>
            <a:pPr>
              <a:buFont typeface="Wingdings" panose="05000000000000000000" pitchFamily="2" charset="2"/>
              <a:buChar char="v"/>
            </a:pPr>
            <a:r>
              <a:rPr lang="en-US" b="1" dirty="0" smtClean="0"/>
              <a:t>Recruitment and Outreach</a:t>
            </a:r>
          </a:p>
          <a:p>
            <a:pPr>
              <a:buFont typeface="Wingdings" panose="05000000000000000000" pitchFamily="2" charset="2"/>
              <a:buChar char="v"/>
            </a:pPr>
            <a:r>
              <a:rPr lang="en-US" b="1" dirty="0" smtClean="0"/>
              <a:t>Assistive Technology</a:t>
            </a:r>
          </a:p>
          <a:p>
            <a:pPr>
              <a:buFont typeface="Wingdings" panose="05000000000000000000" pitchFamily="2" charset="2"/>
              <a:buChar char="v"/>
            </a:pPr>
            <a:r>
              <a:rPr lang="en-US" b="1" dirty="0" smtClean="0"/>
              <a:t>Support Services</a:t>
            </a:r>
          </a:p>
          <a:p>
            <a:pPr>
              <a:buFont typeface="Wingdings" panose="05000000000000000000" pitchFamily="2" charset="2"/>
              <a:buChar char="v"/>
            </a:pPr>
            <a:r>
              <a:rPr lang="en-US" b="1" dirty="0" smtClean="0"/>
              <a:t>Tuition Payments for Skill Training</a:t>
            </a:r>
          </a:p>
          <a:p>
            <a:pPr>
              <a:buFont typeface="Wingdings" panose="05000000000000000000" pitchFamily="2" charset="2"/>
              <a:buChar char="v"/>
            </a:pPr>
            <a:r>
              <a:rPr lang="en-US" b="1" dirty="0" smtClean="0"/>
              <a:t>Wages/Stipends for Participants</a:t>
            </a:r>
          </a:p>
          <a:p>
            <a:pPr>
              <a:buFont typeface="Wingdings" panose="05000000000000000000" pitchFamily="2" charset="2"/>
              <a:buChar char="v"/>
            </a:pPr>
            <a:r>
              <a:rPr lang="en-US" b="1" dirty="0" smtClean="0"/>
              <a:t>Financial Literacy</a:t>
            </a:r>
          </a:p>
          <a:p>
            <a:pPr>
              <a:buFont typeface="Wingdings" panose="05000000000000000000" pitchFamily="2" charset="2"/>
              <a:buChar char="v"/>
            </a:pPr>
            <a:r>
              <a:rPr lang="en-US" b="1" dirty="0" smtClean="0"/>
              <a:t>Salary and Fringe for Staff, including DRC</a:t>
            </a:r>
          </a:p>
          <a:p>
            <a:pPr>
              <a:buFont typeface="Wingdings" panose="05000000000000000000" pitchFamily="2" charset="2"/>
              <a:buChar char="v"/>
            </a:pPr>
            <a:r>
              <a:rPr lang="en-US" b="1" dirty="0" smtClean="0"/>
              <a:t>Partnering Activities/Meetings</a:t>
            </a:r>
          </a:p>
          <a:p>
            <a:pPr>
              <a:buFont typeface="Wingdings" panose="05000000000000000000" pitchFamily="2" charset="2"/>
              <a:buChar char="v"/>
            </a:pPr>
            <a:r>
              <a:rPr lang="en-US" b="1" dirty="0" smtClean="0"/>
              <a:t>Travel</a:t>
            </a:r>
          </a:p>
          <a:p>
            <a:pPr>
              <a:buFont typeface="Wingdings" panose="05000000000000000000" pitchFamily="2" charset="2"/>
              <a:buChar char="v"/>
            </a:pPr>
            <a:r>
              <a:rPr lang="en-US" b="1" dirty="0" smtClean="0"/>
              <a:t>Data Collection</a:t>
            </a:r>
          </a:p>
          <a:p>
            <a:pPr>
              <a:buFont typeface="Wingdings" panose="05000000000000000000" pitchFamily="2" charset="2"/>
              <a:buChar char="v"/>
            </a:pPr>
            <a:r>
              <a:rPr lang="en-US" b="1" dirty="0" smtClean="0"/>
              <a:t>Administration </a:t>
            </a:r>
          </a:p>
          <a:p>
            <a:pPr>
              <a:buFont typeface="Wingdings" panose="05000000000000000000" pitchFamily="2" charset="2"/>
              <a:buChar char="v"/>
            </a:pPr>
            <a:r>
              <a:rPr lang="en-US" b="1" dirty="0" smtClean="0"/>
              <a:t>Other, as included in the Local Plan</a:t>
            </a:r>
            <a:endParaRPr lang="en-US" b="1" dirty="0"/>
          </a:p>
        </p:txBody>
      </p:sp>
    </p:spTree>
    <p:extLst>
      <p:ext uri="{BB962C8B-B14F-4D97-AF65-F5344CB8AC3E}">
        <p14:creationId xmlns:p14="http://schemas.microsoft.com/office/powerpoint/2010/main" val="3574229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pPr algn="ctr"/>
            <a:r>
              <a:rPr lang="en-US" dirty="0" smtClean="0"/>
              <a:t>Activities to Accomplish Minnesota’s Objectives</a:t>
            </a:r>
            <a:endParaRPr lang="en-US" dirty="0"/>
          </a:p>
        </p:txBody>
      </p:sp>
      <p:sp>
        <p:nvSpPr>
          <p:cNvPr id="3" name="Content Placeholder 2"/>
          <p:cNvSpPr>
            <a:spLocks noGrp="1"/>
          </p:cNvSpPr>
          <p:nvPr>
            <p:ph idx="1"/>
          </p:nvPr>
        </p:nvSpPr>
        <p:spPr>
          <a:xfrm>
            <a:off x="457200" y="1752600"/>
            <a:ext cx="8229600" cy="4826267"/>
          </a:xfrm>
        </p:spPr>
        <p:txBody>
          <a:bodyPr>
            <a:normAutofit fontScale="92500"/>
          </a:bodyPr>
          <a:lstStyle/>
          <a:p>
            <a:pPr marL="0" indent="0">
              <a:buNone/>
            </a:pPr>
            <a:r>
              <a:rPr lang="en-US" sz="3000" b="1" dirty="0" smtClean="0"/>
              <a:t>PACER Center Activities:</a:t>
            </a:r>
          </a:p>
          <a:p>
            <a:pPr marL="0" indent="0">
              <a:buNone/>
            </a:pPr>
            <a:endParaRPr lang="en-US" sz="400" dirty="0" smtClean="0"/>
          </a:p>
          <a:p>
            <a:pPr>
              <a:buFont typeface="Wingdings" panose="05000000000000000000" pitchFamily="2" charset="2"/>
              <a:buChar char="v"/>
            </a:pPr>
            <a:r>
              <a:rPr lang="en-US" sz="2800" dirty="0"/>
              <a:t>Create a Individual Planning Tool for </a:t>
            </a:r>
            <a:r>
              <a:rPr lang="en-US" sz="2800" dirty="0" smtClean="0"/>
              <a:t>DRCs and Integrated Resource </a:t>
            </a:r>
            <a:r>
              <a:rPr lang="en-US" sz="2800" dirty="0"/>
              <a:t>Teams to use based on The Guideposts for Success, Minnesota elements of Personal Learning Plans, and current career pathways research and practice</a:t>
            </a:r>
            <a:r>
              <a:rPr lang="en-US" sz="3000" dirty="0" smtClean="0"/>
              <a:t>.</a:t>
            </a:r>
            <a:endParaRPr lang="en-US" sz="3000" dirty="0" smtClean="0"/>
          </a:p>
          <a:p>
            <a:pPr>
              <a:buFont typeface="Wingdings" panose="05000000000000000000" pitchFamily="2" charset="2"/>
              <a:buChar char="v"/>
            </a:pPr>
            <a:r>
              <a:rPr lang="en-US" sz="3000" dirty="0" smtClean="0"/>
              <a:t>Identify and </a:t>
            </a:r>
            <a:r>
              <a:rPr lang="en-US" sz="3000" dirty="0" smtClean="0"/>
              <a:t>refer youth </a:t>
            </a:r>
            <a:r>
              <a:rPr lang="en-US" sz="3000" dirty="0" smtClean="0"/>
              <a:t>with disabilities to participate in project.</a:t>
            </a:r>
          </a:p>
          <a:p>
            <a:pPr>
              <a:buFont typeface="Wingdings" panose="05000000000000000000" pitchFamily="2" charset="2"/>
              <a:buChar char="v"/>
            </a:pPr>
            <a:r>
              <a:rPr lang="en-US" sz="3000" dirty="0" smtClean="0"/>
              <a:t>Provide professional development to WDA staff.</a:t>
            </a:r>
          </a:p>
          <a:p>
            <a:pPr>
              <a:buFont typeface="Wingdings" panose="05000000000000000000" pitchFamily="2" charset="2"/>
              <a:buChar char="v"/>
            </a:pPr>
            <a:r>
              <a:rPr lang="en-US" sz="3000" dirty="0" smtClean="0"/>
              <a:t>Develop print and web resources for families </a:t>
            </a:r>
            <a:r>
              <a:rPr lang="en-US" sz="3000" dirty="0" smtClean="0"/>
              <a:t>related </a:t>
            </a:r>
            <a:r>
              <a:rPr lang="en-US" sz="3000" dirty="0" smtClean="0"/>
              <a:t>to career planning.</a:t>
            </a:r>
            <a:endParaRPr lang="en-US" sz="3000" dirty="0"/>
          </a:p>
        </p:txBody>
      </p:sp>
    </p:spTree>
    <p:extLst>
      <p:ext uri="{BB962C8B-B14F-4D97-AF65-F5344CB8AC3E}">
        <p14:creationId xmlns:p14="http://schemas.microsoft.com/office/powerpoint/2010/main" val="4070724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pPr algn="ctr"/>
            <a:r>
              <a:rPr lang="en-US" dirty="0" smtClean="0"/>
              <a:t>Activities to Accomplish Minnesota’s Objectives (continued)</a:t>
            </a:r>
            <a:endParaRPr lang="en-US" dirty="0"/>
          </a:p>
        </p:txBody>
      </p:sp>
      <p:sp>
        <p:nvSpPr>
          <p:cNvPr id="3" name="Content Placeholder 2"/>
          <p:cNvSpPr>
            <a:spLocks noGrp="1"/>
          </p:cNvSpPr>
          <p:nvPr>
            <p:ph idx="1"/>
          </p:nvPr>
        </p:nvSpPr>
        <p:spPr>
          <a:xfrm>
            <a:off x="449580" y="1828800"/>
            <a:ext cx="8229600" cy="5029200"/>
          </a:xfrm>
        </p:spPr>
        <p:txBody>
          <a:bodyPr>
            <a:normAutofit fontScale="92500" lnSpcReduction="20000"/>
          </a:bodyPr>
          <a:lstStyle/>
          <a:p>
            <a:pPr marL="0" indent="0">
              <a:buNone/>
            </a:pPr>
            <a:r>
              <a:rPr lang="en-US" b="1" dirty="0" smtClean="0"/>
              <a:t>PACER Center Activities:</a:t>
            </a:r>
          </a:p>
          <a:p>
            <a:pPr marL="0" indent="0">
              <a:buNone/>
            </a:pPr>
            <a:endParaRPr lang="en-US" sz="1300" dirty="0" smtClean="0"/>
          </a:p>
          <a:p>
            <a:pPr>
              <a:buFont typeface="Wingdings" panose="05000000000000000000" pitchFamily="2" charset="2"/>
              <a:buChar char="v"/>
            </a:pPr>
            <a:r>
              <a:rPr lang="en-US" dirty="0" smtClean="0"/>
              <a:t>Train families of youth on career pathways, SSA work incentives, employment and postsecondary planning.</a:t>
            </a:r>
          </a:p>
          <a:p>
            <a:pPr>
              <a:buFont typeface="Wingdings" panose="05000000000000000000" pitchFamily="2" charset="2"/>
              <a:buChar char="v"/>
            </a:pPr>
            <a:r>
              <a:rPr lang="en-US" dirty="0" smtClean="0"/>
              <a:t>Develop youth self-advocacy skills</a:t>
            </a:r>
          </a:p>
          <a:p>
            <a:pPr>
              <a:buFont typeface="Wingdings" panose="05000000000000000000" pitchFamily="2" charset="2"/>
              <a:buChar char="v"/>
            </a:pPr>
            <a:r>
              <a:rPr lang="en-US" dirty="0" smtClean="0"/>
              <a:t>Provide multicultural advocates and other community cultural liaisons to conduct outreach and serve diverse youth.</a:t>
            </a:r>
          </a:p>
          <a:p>
            <a:pPr>
              <a:buFont typeface="Wingdings" panose="05000000000000000000" pitchFamily="2" charset="2"/>
              <a:buChar char="v"/>
            </a:pPr>
            <a:r>
              <a:rPr lang="en-US" dirty="0" smtClean="0"/>
              <a:t>Develop career pathways graphics to be used on </a:t>
            </a:r>
            <a:r>
              <a:rPr lang="en-US" dirty="0" err="1" smtClean="0"/>
              <a:t>WorkForce</a:t>
            </a:r>
            <a:r>
              <a:rPr lang="en-US" dirty="0" smtClean="0"/>
              <a:t> Center websites and social media outlets.</a:t>
            </a:r>
          </a:p>
        </p:txBody>
      </p:sp>
    </p:spTree>
    <p:extLst>
      <p:ext uri="{BB962C8B-B14F-4D97-AF65-F5344CB8AC3E}">
        <p14:creationId xmlns:p14="http://schemas.microsoft.com/office/powerpoint/2010/main" val="1607583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ctr"/>
            <a:r>
              <a:rPr lang="en-US" dirty="0" smtClean="0"/>
              <a:t>Activities to Accomplish Minnesota’s Objectives (cont.)</a:t>
            </a:r>
            <a:endParaRPr lang="en-US" dirty="0"/>
          </a:p>
        </p:txBody>
      </p:sp>
      <p:sp>
        <p:nvSpPr>
          <p:cNvPr id="3" name="Content Placeholder 2"/>
          <p:cNvSpPr>
            <a:spLocks noGrp="1"/>
          </p:cNvSpPr>
          <p:nvPr>
            <p:ph idx="1"/>
          </p:nvPr>
        </p:nvSpPr>
        <p:spPr>
          <a:xfrm>
            <a:off x="457200" y="1828800"/>
            <a:ext cx="8229600" cy="4978667"/>
          </a:xfrm>
        </p:spPr>
        <p:txBody>
          <a:bodyPr>
            <a:normAutofit fontScale="92500" lnSpcReduction="10000"/>
          </a:bodyPr>
          <a:lstStyle/>
          <a:p>
            <a:pPr marL="0" indent="0">
              <a:buNone/>
            </a:pPr>
            <a:r>
              <a:rPr lang="en-US" b="1" dirty="0" smtClean="0"/>
              <a:t>Ticket to Work Activities:</a:t>
            </a:r>
          </a:p>
          <a:p>
            <a:pPr marL="0" indent="0">
              <a:buNone/>
            </a:pPr>
            <a:endParaRPr lang="en-US" sz="1200" dirty="0" smtClean="0"/>
          </a:p>
          <a:p>
            <a:pPr>
              <a:buFont typeface="Wingdings" panose="05000000000000000000" pitchFamily="2" charset="2"/>
              <a:buChar char="v"/>
            </a:pPr>
            <a:r>
              <a:rPr lang="en-US" dirty="0" smtClean="0"/>
              <a:t>Implementation site identification of Ticket holders (not only youth customers)</a:t>
            </a:r>
          </a:p>
          <a:p>
            <a:pPr>
              <a:buFont typeface="Wingdings" panose="05000000000000000000" pitchFamily="2" charset="2"/>
              <a:buChar char="v"/>
            </a:pPr>
            <a:r>
              <a:rPr lang="en-US" dirty="0" smtClean="0"/>
              <a:t>Ticket Holder agreement to assign the Ticket to DEED Employment Network (EN) or site EN</a:t>
            </a:r>
          </a:p>
          <a:p>
            <a:pPr>
              <a:buFont typeface="Wingdings" panose="05000000000000000000" pitchFamily="2" charset="2"/>
              <a:buChar char="v"/>
            </a:pPr>
            <a:r>
              <a:rPr lang="en-US" dirty="0" smtClean="0"/>
              <a:t>Services provided according to Individual Service Strategy (ISS) or Employment Plan</a:t>
            </a:r>
          </a:p>
          <a:p>
            <a:pPr>
              <a:buFont typeface="Wingdings" panose="05000000000000000000" pitchFamily="2" charset="2"/>
              <a:buChar char="v"/>
            </a:pPr>
            <a:r>
              <a:rPr lang="en-US" dirty="0" smtClean="0"/>
              <a:t>Quarterly follow-up following placement</a:t>
            </a:r>
          </a:p>
          <a:p>
            <a:pPr>
              <a:buFont typeface="Wingdings" panose="05000000000000000000" pitchFamily="2" charset="2"/>
              <a:buChar char="v"/>
            </a:pPr>
            <a:r>
              <a:rPr lang="en-US" dirty="0" smtClean="0"/>
              <a:t>Partnership Plus agreement with Vocational Rehabilitation Services (VRS)</a:t>
            </a:r>
            <a:endParaRPr lang="en-US" dirty="0"/>
          </a:p>
        </p:txBody>
      </p:sp>
    </p:spTree>
    <p:extLst>
      <p:ext uri="{BB962C8B-B14F-4D97-AF65-F5344CB8AC3E}">
        <p14:creationId xmlns:p14="http://schemas.microsoft.com/office/powerpoint/2010/main" val="2149565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a:bodyPr>
          <a:lstStyle/>
          <a:p>
            <a:pPr algn="ctr"/>
            <a:r>
              <a:rPr lang="en-US" sz="5400" dirty="0" smtClean="0"/>
              <a:t>Minnesota DEI Website</a:t>
            </a:r>
            <a:endParaRPr lang="en-US" sz="5400" dirty="0"/>
          </a:p>
        </p:txBody>
      </p:sp>
      <p:sp>
        <p:nvSpPr>
          <p:cNvPr id="3" name="Content Placeholder 2"/>
          <p:cNvSpPr>
            <a:spLocks noGrp="1"/>
          </p:cNvSpPr>
          <p:nvPr>
            <p:ph idx="1"/>
          </p:nvPr>
        </p:nvSpPr>
        <p:spPr>
          <a:xfrm>
            <a:off x="457200" y="1828800"/>
            <a:ext cx="8458200" cy="4826267"/>
          </a:xfrm>
        </p:spPr>
        <p:txBody>
          <a:bodyPr>
            <a:normAutofit lnSpcReduction="10000"/>
          </a:bodyPr>
          <a:lstStyle/>
          <a:p>
            <a:pPr marL="0" indent="0" algn="ctr">
              <a:buNone/>
            </a:pPr>
            <a:r>
              <a:rPr lang="en-US" dirty="0" smtClean="0">
                <a:hlinkClick r:id="rId2"/>
              </a:rPr>
              <a:t>DEED Homepage</a:t>
            </a:r>
            <a:endParaRPr lang="en-US" dirty="0" smtClean="0"/>
          </a:p>
          <a:p>
            <a:pPr marL="0" indent="0">
              <a:buNone/>
            </a:pPr>
            <a:r>
              <a:rPr lang="en-US" b="1" dirty="0" smtClean="0"/>
              <a:t>Contents:</a:t>
            </a:r>
          </a:p>
          <a:p>
            <a:pPr marL="0" indent="0">
              <a:buNone/>
            </a:pPr>
            <a:endParaRPr lang="en-US" sz="900" dirty="0" smtClean="0"/>
          </a:p>
          <a:p>
            <a:pPr>
              <a:buFont typeface="Wingdings" panose="05000000000000000000" pitchFamily="2" charset="2"/>
              <a:buChar char="v"/>
            </a:pPr>
            <a:r>
              <a:rPr lang="en-US" dirty="0" smtClean="0"/>
              <a:t>Minnesota’s Technical Proposal and Fact </a:t>
            </a:r>
            <a:r>
              <a:rPr lang="en-US" dirty="0" smtClean="0"/>
              <a:t>Sheet</a:t>
            </a:r>
            <a:endParaRPr lang="en-US" dirty="0" smtClean="0"/>
          </a:p>
          <a:p>
            <a:pPr>
              <a:buFont typeface="Wingdings" panose="05000000000000000000" pitchFamily="2" charset="2"/>
              <a:buChar char="v"/>
            </a:pPr>
            <a:r>
              <a:rPr lang="en-US" dirty="0" smtClean="0"/>
              <a:t>Data Sharing Agreement</a:t>
            </a:r>
          </a:p>
          <a:p>
            <a:pPr>
              <a:buFont typeface="Wingdings" panose="05000000000000000000" pitchFamily="2" charset="2"/>
              <a:buChar char="v"/>
            </a:pPr>
            <a:r>
              <a:rPr lang="en-US" dirty="0" smtClean="0"/>
              <a:t>DEI Partners: Contact Information</a:t>
            </a:r>
          </a:p>
          <a:p>
            <a:pPr>
              <a:buFont typeface="Wingdings" panose="05000000000000000000" pitchFamily="2" charset="2"/>
              <a:buChar char="v"/>
            </a:pPr>
            <a:r>
              <a:rPr lang="en-US" dirty="0" smtClean="0"/>
              <a:t>Local DEI Plans</a:t>
            </a:r>
          </a:p>
          <a:p>
            <a:pPr>
              <a:buFont typeface="Wingdings" panose="05000000000000000000" pitchFamily="2" charset="2"/>
              <a:buChar char="v"/>
            </a:pPr>
            <a:r>
              <a:rPr lang="en-US" dirty="0" smtClean="0"/>
              <a:t>Quarterly </a:t>
            </a:r>
            <a:r>
              <a:rPr lang="en-US" dirty="0" smtClean="0"/>
              <a:t>reports</a:t>
            </a:r>
          </a:p>
          <a:p>
            <a:pPr>
              <a:buFont typeface="Wingdings" panose="05000000000000000000" pitchFamily="2" charset="2"/>
              <a:buChar char="v"/>
            </a:pPr>
            <a:r>
              <a:rPr lang="en-US" dirty="0" smtClean="0"/>
              <a:t>Ticket </a:t>
            </a:r>
            <a:r>
              <a:rPr lang="en-US" dirty="0" smtClean="0"/>
              <a:t>to Work Resources</a:t>
            </a:r>
            <a:endParaRPr lang="en-US" dirty="0"/>
          </a:p>
        </p:txBody>
      </p:sp>
    </p:spTree>
    <p:extLst>
      <p:ext uri="{BB962C8B-B14F-4D97-AF65-F5344CB8AC3E}">
        <p14:creationId xmlns:p14="http://schemas.microsoft.com/office/powerpoint/2010/main" val="4205902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Southwest MN Private Industry Council Highlights</a:t>
            </a:r>
            <a:endParaRPr lang="en-US" dirty="0"/>
          </a:p>
        </p:txBody>
      </p:sp>
      <p:sp>
        <p:nvSpPr>
          <p:cNvPr id="3" name="Content Placeholder 2"/>
          <p:cNvSpPr>
            <a:spLocks noGrp="1"/>
          </p:cNvSpPr>
          <p:nvPr>
            <p:ph idx="1"/>
          </p:nvPr>
        </p:nvSpPr>
        <p:spPr>
          <a:xfrm>
            <a:off x="304800" y="2057401"/>
            <a:ext cx="4876800" cy="4648200"/>
          </a:xfrm>
        </p:spPr>
        <p:txBody>
          <a:bodyPr>
            <a:normAutofit fontScale="92500" lnSpcReduction="10000"/>
          </a:bodyPr>
          <a:lstStyle/>
          <a:p>
            <a:r>
              <a:rPr lang="en-US" dirty="0" smtClean="0"/>
              <a:t>Creating Integrated </a:t>
            </a:r>
            <a:r>
              <a:rPr lang="en-US" dirty="0"/>
              <a:t>R</a:t>
            </a:r>
            <a:r>
              <a:rPr lang="en-US" dirty="0" smtClean="0"/>
              <a:t>esource </a:t>
            </a:r>
            <a:r>
              <a:rPr lang="en-US" dirty="0"/>
              <a:t>T</a:t>
            </a:r>
            <a:r>
              <a:rPr lang="en-US" dirty="0" smtClean="0"/>
              <a:t>eams (IRTs) with participants</a:t>
            </a:r>
          </a:p>
          <a:p>
            <a:endParaRPr lang="en-US" dirty="0"/>
          </a:p>
          <a:p>
            <a:r>
              <a:rPr lang="en-US" dirty="0" smtClean="0"/>
              <a:t>Working on becoming an Employment Network</a:t>
            </a:r>
          </a:p>
          <a:p>
            <a:endParaRPr lang="en-US" dirty="0"/>
          </a:p>
          <a:p>
            <a:r>
              <a:rPr lang="en-US" dirty="0" smtClean="0"/>
              <a:t>Serving many youth with various barriers to employment</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560321"/>
            <a:ext cx="3376921" cy="3642360"/>
          </a:xfrm>
          <a:prstGeom prst="rect">
            <a:avLst/>
          </a:prstGeom>
          <a:noFill/>
          <a:ln>
            <a:noFill/>
          </a:ln>
        </p:spPr>
      </p:pic>
    </p:spTree>
    <p:extLst>
      <p:ext uri="{BB962C8B-B14F-4D97-AF65-F5344CB8AC3E}">
        <p14:creationId xmlns:p14="http://schemas.microsoft.com/office/powerpoint/2010/main" val="1126281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Rural MN Concentrated Employment Program Highlights</a:t>
            </a:r>
            <a:endParaRPr lang="en-US" dirty="0"/>
          </a:p>
        </p:txBody>
      </p:sp>
      <p:sp>
        <p:nvSpPr>
          <p:cNvPr id="3" name="Content Placeholder 2"/>
          <p:cNvSpPr>
            <a:spLocks noGrp="1"/>
          </p:cNvSpPr>
          <p:nvPr>
            <p:ph idx="1"/>
          </p:nvPr>
        </p:nvSpPr>
        <p:spPr>
          <a:xfrm>
            <a:off x="3886200" y="1981200"/>
            <a:ext cx="5105400" cy="4191000"/>
          </a:xfrm>
        </p:spPr>
        <p:txBody>
          <a:bodyPr>
            <a:normAutofit lnSpcReduction="10000"/>
          </a:bodyPr>
          <a:lstStyle/>
          <a:p>
            <a:r>
              <a:rPr lang="en-US" dirty="0" smtClean="0"/>
              <a:t>Integrating IRTs into day-to-day youth programming</a:t>
            </a:r>
          </a:p>
          <a:p>
            <a:endParaRPr lang="en-US" dirty="0"/>
          </a:p>
          <a:p>
            <a:r>
              <a:rPr lang="en-US" dirty="0" smtClean="0"/>
              <a:t>Working on becoming an Employment Network</a:t>
            </a:r>
          </a:p>
          <a:p>
            <a:endParaRPr lang="en-US" dirty="0"/>
          </a:p>
          <a:p>
            <a:r>
              <a:rPr lang="en-US" dirty="0" smtClean="0"/>
              <a:t>Staff successfully completed CWIC trainings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18696" y="2133600"/>
            <a:ext cx="3538904"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5584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Central Minnesota Jobs and Training Services Highlights</a:t>
            </a:r>
            <a:endParaRPr lang="en-US" dirty="0"/>
          </a:p>
        </p:txBody>
      </p:sp>
      <p:sp>
        <p:nvSpPr>
          <p:cNvPr id="3" name="Content Placeholder 2"/>
          <p:cNvSpPr>
            <a:spLocks noGrp="1"/>
          </p:cNvSpPr>
          <p:nvPr>
            <p:ph idx="1"/>
          </p:nvPr>
        </p:nvSpPr>
        <p:spPr>
          <a:xfrm>
            <a:off x="228600" y="1981200"/>
            <a:ext cx="5257800" cy="4648200"/>
          </a:xfrm>
        </p:spPr>
        <p:txBody>
          <a:bodyPr>
            <a:normAutofit fontScale="92500" lnSpcReduction="10000"/>
          </a:bodyPr>
          <a:lstStyle/>
          <a:p>
            <a:r>
              <a:rPr lang="en-US" dirty="0" smtClean="0"/>
              <a:t>Developing DRC training to help staff better facilitate IRTs and other service strategies for youth with disabilities.</a:t>
            </a:r>
          </a:p>
          <a:p>
            <a:endParaRPr lang="en-US" dirty="0"/>
          </a:p>
          <a:p>
            <a:r>
              <a:rPr lang="en-US" dirty="0" smtClean="0"/>
              <a:t>Members of a national “Ticket Team” who provide peer support for agencies becoming an Employment Network.</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719445" y="2493784"/>
            <a:ext cx="3195955" cy="3648698"/>
          </a:xfrm>
          <a:prstGeom prst="rect">
            <a:avLst/>
          </a:prstGeom>
          <a:noFill/>
          <a:ln>
            <a:noFill/>
          </a:ln>
        </p:spPr>
      </p:pic>
    </p:spTree>
    <p:extLst>
      <p:ext uri="{BB962C8B-B14F-4D97-AF65-F5344CB8AC3E}">
        <p14:creationId xmlns:p14="http://schemas.microsoft.com/office/powerpoint/2010/main" val="3995001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PACER Center Highlights</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2819400"/>
            <a:ext cx="2819400" cy="2819400"/>
          </a:xfrm>
        </p:spPr>
      </p:pic>
      <p:sp>
        <p:nvSpPr>
          <p:cNvPr id="7" name="Content Placeholder 2"/>
          <p:cNvSpPr txBox="1">
            <a:spLocks/>
          </p:cNvSpPr>
          <p:nvPr/>
        </p:nvSpPr>
        <p:spPr>
          <a:xfrm>
            <a:off x="3657600" y="2209800"/>
            <a:ext cx="52578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3"/>
              </a:buClr>
              <a:buFont typeface="Arial" panose="020B0604020202020204" pitchFamily="34" charset="0"/>
              <a:buChar char="•"/>
              <a:defRPr sz="3200" kern="1200">
                <a:solidFill>
                  <a:srgbClr val="003865"/>
                </a:solidFill>
                <a:latin typeface="+mn-lt"/>
                <a:ea typeface="+mn-ea"/>
                <a:cs typeface="+mn-cs"/>
              </a:defRPr>
            </a:lvl1pPr>
            <a:lvl2pPr marL="742950" indent="-285750" algn="l" defTabSz="914400" rtl="0" eaLnBrk="1" latinLnBrk="0" hangingPunct="1">
              <a:spcBef>
                <a:spcPct val="20000"/>
              </a:spcBef>
              <a:buClr>
                <a:schemeClr val="accent3"/>
              </a:buClr>
              <a:buFont typeface="Arial" panose="020B0604020202020204" pitchFamily="34" charset="0"/>
              <a:buChar char="–"/>
              <a:defRPr sz="2800" kern="1200">
                <a:solidFill>
                  <a:srgbClr val="003865"/>
                </a:solidFill>
                <a:latin typeface="+mn-lt"/>
                <a:ea typeface="+mn-ea"/>
                <a:cs typeface="+mn-cs"/>
              </a:defRPr>
            </a:lvl2pPr>
            <a:lvl3pPr marL="1143000" indent="-228600" algn="l" defTabSz="914400" rtl="0" eaLnBrk="1" latinLnBrk="0" hangingPunct="1">
              <a:spcBef>
                <a:spcPct val="20000"/>
              </a:spcBef>
              <a:buClr>
                <a:schemeClr val="accent3"/>
              </a:buClr>
              <a:buFont typeface="Arial" panose="020B0604020202020204" pitchFamily="34" charset="0"/>
              <a:buChar char="•"/>
              <a:defRPr sz="2400" kern="1200">
                <a:solidFill>
                  <a:srgbClr val="003865"/>
                </a:solidFill>
                <a:latin typeface="+mn-lt"/>
                <a:ea typeface="+mn-ea"/>
                <a:cs typeface="+mn-cs"/>
              </a:defRPr>
            </a:lvl3pPr>
            <a:lvl4pPr marL="1600200" indent="-228600" algn="l" defTabSz="914400" rtl="0" eaLnBrk="1" latinLnBrk="0" hangingPunct="1">
              <a:spcBef>
                <a:spcPct val="20000"/>
              </a:spcBef>
              <a:buClr>
                <a:schemeClr val="accent3"/>
              </a:buClr>
              <a:buFont typeface="Arial" panose="020B0604020202020204" pitchFamily="34" charset="0"/>
              <a:buChar char="–"/>
              <a:defRPr sz="2000" kern="1200">
                <a:solidFill>
                  <a:srgbClr val="003865"/>
                </a:solidFill>
                <a:latin typeface="+mn-lt"/>
                <a:ea typeface="+mn-ea"/>
                <a:cs typeface="+mn-cs"/>
              </a:defRPr>
            </a:lvl4pPr>
            <a:lvl5pPr marL="2057400" indent="-228600" algn="l" defTabSz="914400" rtl="0" eaLnBrk="1" latinLnBrk="0" hangingPunct="1">
              <a:spcBef>
                <a:spcPct val="20000"/>
              </a:spcBef>
              <a:buClr>
                <a:schemeClr val="accent3"/>
              </a:buClr>
              <a:buFont typeface="Arial" panose="020B0604020202020204" pitchFamily="34" charset="0"/>
              <a:buChar char="»"/>
              <a:defRPr sz="2000" kern="1200">
                <a:solidFill>
                  <a:srgbClr val="00386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smtClean="0"/>
              <a:t>Offered parent/family workshop on Guideposts for Success at a Workforce Center</a:t>
            </a:r>
          </a:p>
          <a:p>
            <a:endParaRPr lang="en-US" sz="1800" dirty="0" smtClean="0"/>
          </a:p>
          <a:p>
            <a:r>
              <a:rPr lang="en-US" sz="2800" dirty="0" smtClean="0"/>
              <a:t>Presented workshop on assistive technology</a:t>
            </a:r>
          </a:p>
          <a:p>
            <a:endParaRPr lang="en-US" sz="1600" dirty="0"/>
          </a:p>
          <a:p>
            <a:r>
              <a:rPr lang="en-US" sz="2800" dirty="0" smtClean="0"/>
              <a:t>Provided staff development on Guideposts for Success</a:t>
            </a:r>
          </a:p>
        </p:txBody>
      </p:sp>
    </p:spTree>
    <p:extLst>
      <p:ext uri="{BB962C8B-B14F-4D97-AF65-F5344CB8AC3E}">
        <p14:creationId xmlns:p14="http://schemas.microsoft.com/office/powerpoint/2010/main" val="2291444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52600"/>
            <a:ext cx="8839200" cy="5131067"/>
          </a:xfrm>
        </p:spPr>
        <p:txBody>
          <a:bodyPr>
            <a:normAutofit fontScale="77500" lnSpcReduction="20000"/>
          </a:bodyPr>
          <a:lstStyle/>
          <a:p>
            <a:pPr>
              <a:buFont typeface="Wingdings" panose="05000000000000000000" pitchFamily="2" charset="2"/>
              <a:buChar char="v"/>
            </a:pPr>
            <a:r>
              <a:rPr lang="en-US" b="1" dirty="0" smtClean="0">
                <a:latin typeface="Calibri" panose="020F0502020204030204" pitchFamily="34" charset="0"/>
              </a:rPr>
              <a:t>Expanding </a:t>
            </a:r>
            <a:r>
              <a:rPr lang="en-US" b="1" dirty="0">
                <a:latin typeface="Calibri" panose="020F0502020204030204" pitchFamily="34" charset="0"/>
              </a:rPr>
              <a:t>existing partnerships with state and local agencies and community </a:t>
            </a:r>
            <a:r>
              <a:rPr lang="en-US" b="1" dirty="0" smtClean="0">
                <a:latin typeface="Calibri" panose="020F0502020204030204" pitchFamily="34" charset="0"/>
              </a:rPr>
              <a:t>stakeholders</a:t>
            </a:r>
          </a:p>
          <a:p>
            <a:pPr>
              <a:buFont typeface="Wingdings" panose="05000000000000000000" pitchFamily="2" charset="2"/>
              <a:buChar char="v"/>
            </a:pPr>
            <a:endParaRPr lang="en-US" sz="1300" b="1" dirty="0">
              <a:latin typeface="Calibri" panose="020F0502020204030204" pitchFamily="34" charset="0"/>
            </a:endParaRPr>
          </a:p>
          <a:p>
            <a:pPr>
              <a:buFont typeface="Wingdings" panose="05000000000000000000" pitchFamily="2" charset="2"/>
              <a:buChar char="v"/>
            </a:pPr>
            <a:r>
              <a:rPr lang="en-US" b="1" dirty="0" smtClean="0">
                <a:latin typeface="Calibri" panose="020F0502020204030204" pitchFamily="34" charset="0"/>
              </a:rPr>
              <a:t>Utilizing </a:t>
            </a:r>
            <a:r>
              <a:rPr lang="en-US" b="1" dirty="0">
                <a:latin typeface="Calibri" panose="020F0502020204030204" pitchFamily="34" charset="0"/>
              </a:rPr>
              <a:t>the National Collaborative on Workforce and Disability for Youth’s </a:t>
            </a:r>
            <a:r>
              <a:rPr lang="en-US" b="1" i="1" dirty="0">
                <a:latin typeface="Calibri" panose="020F0502020204030204" pitchFamily="34" charset="0"/>
              </a:rPr>
              <a:t>Guideposts for Success</a:t>
            </a:r>
            <a:r>
              <a:rPr lang="en-US" b="1" dirty="0">
                <a:latin typeface="Calibri" panose="020F0502020204030204" pitchFamily="34" charset="0"/>
              </a:rPr>
              <a:t> as </a:t>
            </a:r>
            <a:r>
              <a:rPr lang="en-US" b="1" dirty="0" smtClean="0">
                <a:latin typeface="Calibri" panose="020F0502020204030204" pitchFamily="34" charset="0"/>
              </a:rPr>
              <a:t>a framework </a:t>
            </a:r>
            <a:r>
              <a:rPr lang="en-US" b="1" dirty="0">
                <a:latin typeface="Calibri" panose="020F0502020204030204" pitchFamily="34" charset="0"/>
              </a:rPr>
              <a:t>for youth assessment and coordinated service </a:t>
            </a:r>
            <a:r>
              <a:rPr lang="en-US" b="1" dirty="0" smtClean="0">
                <a:latin typeface="Calibri" panose="020F0502020204030204" pitchFamily="34" charset="0"/>
              </a:rPr>
              <a:t>delivery</a:t>
            </a:r>
          </a:p>
          <a:p>
            <a:pPr>
              <a:buFont typeface="Wingdings" panose="05000000000000000000" pitchFamily="2" charset="2"/>
              <a:buChar char="v"/>
            </a:pPr>
            <a:endParaRPr lang="en-US" sz="1200" b="1" dirty="0" smtClean="0">
              <a:latin typeface="Calibri" panose="020F0502020204030204" pitchFamily="34" charset="0"/>
            </a:endParaRPr>
          </a:p>
          <a:p>
            <a:pPr>
              <a:buFont typeface="Wingdings" panose="05000000000000000000" pitchFamily="2" charset="2"/>
              <a:buChar char="v"/>
            </a:pPr>
            <a:r>
              <a:rPr lang="en-US" b="1" dirty="0" smtClean="0">
                <a:latin typeface="Calibri" panose="020F0502020204030204" pitchFamily="34" charset="0"/>
              </a:rPr>
              <a:t>Formulating </a:t>
            </a:r>
            <a:r>
              <a:rPr lang="en-US" b="1" dirty="0">
                <a:latin typeface="Calibri" panose="020F0502020204030204" pitchFamily="34" charset="0"/>
              </a:rPr>
              <a:t>and implementing person-centered Integrated Resource Teams (IRTs</a:t>
            </a:r>
            <a:r>
              <a:rPr lang="en-US" b="1" dirty="0" smtClean="0">
                <a:latin typeface="Calibri" panose="020F0502020204030204" pitchFamily="34" charset="0"/>
              </a:rPr>
              <a:t>)</a:t>
            </a:r>
          </a:p>
          <a:p>
            <a:pPr>
              <a:buFont typeface="Wingdings" panose="05000000000000000000" pitchFamily="2" charset="2"/>
              <a:buChar char="v"/>
            </a:pPr>
            <a:endParaRPr lang="en-US" sz="1200" b="1" dirty="0" smtClean="0">
              <a:latin typeface="Calibri" panose="020F0502020204030204" pitchFamily="34" charset="0"/>
            </a:endParaRPr>
          </a:p>
          <a:p>
            <a:pPr>
              <a:buFont typeface="Wingdings" panose="05000000000000000000" pitchFamily="2" charset="2"/>
              <a:buChar char="v"/>
            </a:pPr>
            <a:r>
              <a:rPr lang="en-US" b="1" dirty="0" smtClean="0">
                <a:latin typeface="Calibri" panose="020F0502020204030204" pitchFamily="34" charset="0"/>
              </a:rPr>
              <a:t>Support </a:t>
            </a:r>
            <a:r>
              <a:rPr lang="en-US" b="1" dirty="0">
                <a:latin typeface="Calibri" panose="020F0502020204030204" pitchFamily="34" charset="0"/>
              </a:rPr>
              <a:t>from a state-based disability-focused intermediary organization (PACER Center) for:</a:t>
            </a:r>
          </a:p>
          <a:p>
            <a:pPr lvl="1">
              <a:buFont typeface="Wingdings" panose="05000000000000000000" pitchFamily="2" charset="2"/>
              <a:buChar char="v"/>
            </a:pPr>
            <a:r>
              <a:rPr lang="en-US" b="1" dirty="0" smtClean="0">
                <a:latin typeface="Calibri" panose="020F0502020204030204" pitchFamily="34" charset="0"/>
              </a:rPr>
              <a:t>material development;</a:t>
            </a:r>
            <a:endParaRPr lang="en-US" b="1" dirty="0">
              <a:latin typeface="Calibri" panose="020F0502020204030204" pitchFamily="34" charset="0"/>
            </a:endParaRPr>
          </a:p>
          <a:p>
            <a:pPr lvl="1">
              <a:buFont typeface="Wingdings" panose="05000000000000000000" pitchFamily="2" charset="2"/>
              <a:buChar char="v"/>
            </a:pPr>
            <a:r>
              <a:rPr lang="en-US" b="1" dirty="0" smtClean="0">
                <a:latin typeface="Calibri" panose="020F0502020204030204" pitchFamily="34" charset="0"/>
              </a:rPr>
              <a:t>staff development;</a:t>
            </a:r>
            <a:endParaRPr lang="en-US" b="1" dirty="0">
              <a:latin typeface="Calibri" panose="020F0502020204030204" pitchFamily="34" charset="0"/>
            </a:endParaRPr>
          </a:p>
          <a:p>
            <a:pPr lvl="1">
              <a:buFont typeface="Wingdings" panose="05000000000000000000" pitchFamily="2" charset="2"/>
              <a:buChar char="v"/>
            </a:pPr>
            <a:r>
              <a:rPr lang="en-US" b="1" dirty="0" smtClean="0">
                <a:latin typeface="Calibri" panose="020F0502020204030204" pitchFamily="34" charset="0"/>
              </a:rPr>
              <a:t>parent training;</a:t>
            </a:r>
            <a:endParaRPr lang="en-US" b="1" dirty="0">
              <a:latin typeface="Calibri" panose="020F0502020204030204" pitchFamily="34" charset="0"/>
            </a:endParaRPr>
          </a:p>
          <a:p>
            <a:pPr lvl="1">
              <a:buFont typeface="Wingdings" panose="05000000000000000000" pitchFamily="2" charset="2"/>
              <a:buChar char="v"/>
            </a:pPr>
            <a:r>
              <a:rPr lang="en-US" b="1" dirty="0" smtClean="0">
                <a:latin typeface="Calibri" panose="020F0502020204030204" pitchFamily="34" charset="0"/>
              </a:rPr>
              <a:t>community </a:t>
            </a:r>
            <a:r>
              <a:rPr lang="en-US" b="1" dirty="0">
                <a:latin typeface="Calibri" panose="020F0502020204030204" pitchFamily="34" charset="0"/>
              </a:rPr>
              <a:t>stakeholder </a:t>
            </a:r>
            <a:r>
              <a:rPr lang="en-US" b="1" dirty="0" smtClean="0">
                <a:latin typeface="Calibri" panose="020F0502020204030204" pitchFamily="34" charset="0"/>
              </a:rPr>
              <a:t>activities</a:t>
            </a:r>
            <a:endParaRPr lang="en-US" b="1" dirty="0">
              <a:latin typeface="Calibri" panose="020F0502020204030204" pitchFamily="34" charset="0"/>
            </a:endParaRPr>
          </a:p>
        </p:txBody>
      </p:sp>
      <p:sp>
        <p:nvSpPr>
          <p:cNvPr id="3" name="Title 2"/>
          <p:cNvSpPr>
            <a:spLocks noGrp="1"/>
          </p:cNvSpPr>
          <p:nvPr>
            <p:ph type="title"/>
          </p:nvPr>
        </p:nvSpPr>
        <p:spPr>
          <a:xfrm>
            <a:off x="457200" y="304800"/>
            <a:ext cx="8229600" cy="1066800"/>
          </a:xfrm>
        </p:spPr>
        <p:txBody>
          <a:bodyPr>
            <a:noAutofit/>
          </a:bodyPr>
          <a:lstStyle/>
          <a:p>
            <a:pPr algn="ctr"/>
            <a:r>
              <a:rPr lang="en-US" sz="4400" i="1" dirty="0" smtClean="0"/>
              <a:t>REFLECTION</a:t>
            </a:r>
            <a:r>
              <a:rPr lang="en-US" sz="4400" dirty="0" smtClean="0"/>
              <a:t>: Round </a:t>
            </a:r>
            <a:r>
              <a:rPr lang="en-US" sz="4400" dirty="0"/>
              <a:t>T</a:t>
            </a:r>
            <a:r>
              <a:rPr lang="en-US" sz="4400" dirty="0" smtClean="0"/>
              <a:t>hree Minnesota DEI Project</a:t>
            </a:r>
            <a:endParaRPr lang="en-US" sz="4400" dirty="0"/>
          </a:p>
        </p:txBody>
      </p:sp>
    </p:spTree>
    <p:extLst>
      <p:ext uri="{BB962C8B-B14F-4D97-AF65-F5344CB8AC3E}">
        <p14:creationId xmlns:p14="http://schemas.microsoft.com/office/powerpoint/2010/main" val="1100152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pPr algn="ctr"/>
            <a:r>
              <a:rPr lang="en-US" sz="4800" dirty="0" smtClean="0"/>
              <a:t>Contact Information</a:t>
            </a:r>
            <a:endParaRPr lang="en-US" sz="48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Cory </a:t>
            </a:r>
            <a:r>
              <a:rPr lang="en-US" dirty="0" smtClean="0"/>
              <a:t>Schmid– </a:t>
            </a:r>
            <a:r>
              <a:rPr lang="en-US" dirty="0" smtClean="0"/>
              <a:t>DEI Project Coordinator</a:t>
            </a:r>
          </a:p>
          <a:p>
            <a:pPr marL="0" indent="0">
              <a:buNone/>
            </a:pPr>
            <a:r>
              <a:rPr lang="en-US" dirty="0" smtClean="0">
                <a:hlinkClick r:id="rId2"/>
              </a:rPr>
              <a:t>Cory.Schmid@state.mn.us</a:t>
            </a:r>
            <a:endParaRPr lang="en-US" dirty="0" smtClean="0"/>
          </a:p>
          <a:p>
            <a:pPr marL="0" indent="0">
              <a:buNone/>
            </a:pPr>
            <a:endParaRPr lang="en-US" dirty="0"/>
          </a:p>
          <a:p>
            <a:pPr marL="0" indent="0">
              <a:buNone/>
            </a:pPr>
            <a:r>
              <a:rPr lang="en-US" dirty="0" smtClean="0"/>
              <a:t>Jenny Nelson – DEI </a:t>
            </a:r>
            <a:r>
              <a:rPr lang="en-US" dirty="0" smtClean="0"/>
              <a:t>Project Data Coordinator</a:t>
            </a:r>
            <a:endParaRPr lang="en-US" dirty="0" smtClean="0"/>
          </a:p>
          <a:p>
            <a:pPr marL="0" indent="0">
              <a:buNone/>
            </a:pPr>
            <a:r>
              <a:rPr lang="en-US" dirty="0" smtClean="0">
                <a:hlinkClick r:id="rId3"/>
              </a:rPr>
              <a:t>Jenny.Nelson@state.mn.us</a:t>
            </a:r>
            <a:endParaRPr lang="en-US" dirty="0" smtClean="0"/>
          </a:p>
          <a:p>
            <a:pPr marL="0" indent="0">
              <a:buNone/>
            </a:pPr>
            <a:endParaRPr lang="en-US" dirty="0"/>
          </a:p>
          <a:p>
            <a:pPr marL="0" indent="0">
              <a:buNone/>
            </a:pPr>
            <a:r>
              <a:rPr lang="en-US" dirty="0" smtClean="0"/>
              <a:t>Lynn Douma – Ticket To Work</a:t>
            </a:r>
          </a:p>
          <a:p>
            <a:pPr marL="0" indent="0">
              <a:buNone/>
            </a:pPr>
            <a:r>
              <a:rPr lang="en-US" dirty="0" smtClean="0">
                <a:hlinkClick r:id="rId4"/>
              </a:rPr>
              <a:t>Lynn.Douma@state.mn.us</a:t>
            </a:r>
            <a:endParaRPr lang="en-US" dirty="0" smtClean="0"/>
          </a:p>
          <a:p>
            <a:pPr marL="0" indent="0">
              <a:buNone/>
            </a:pPr>
            <a:endParaRPr lang="en-US" dirty="0"/>
          </a:p>
          <a:p>
            <a:pPr marL="0" indent="0">
              <a:buNone/>
            </a:pPr>
            <a:r>
              <a:rPr lang="en-US" dirty="0" smtClean="0"/>
              <a:t>Kay Tracy – Director, Office of Youth Development</a:t>
            </a:r>
          </a:p>
          <a:p>
            <a:pPr marL="0" indent="0">
              <a:buNone/>
            </a:pPr>
            <a:r>
              <a:rPr lang="en-US" dirty="0" smtClean="0">
                <a:hlinkClick r:id="rId5"/>
              </a:rPr>
              <a:t>Kay.Tracy@state.mn.us</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29884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ctr"/>
            <a:r>
              <a:rPr lang="en-US" sz="4400" dirty="0" smtClean="0"/>
              <a:t>Goals of the DEI</a:t>
            </a:r>
            <a:endParaRPr lang="en-US" sz="4400" dirty="0"/>
          </a:p>
        </p:txBody>
      </p:sp>
      <p:sp>
        <p:nvSpPr>
          <p:cNvPr id="3" name="Content Placeholder 2"/>
          <p:cNvSpPr>
            <a:spLocks noGrp="1"/>
          </p:cNvSpPr>
          <p:nvPr>
            <p:ph idx="1"/>
          </p:nvPr>
        </p:nvSpPr>
        <p:spPr>
          <a:xfrm>
            <a:off x="228600" y="1981200"/>
            <a:ext cx="8686800" cy="4114800"/>
          </a:xfrm>
        </p:spPr>
        <p:txBody>
          <a:bodyPr>
            <a:normAutofit fontScale="70000" lnSpcReduction="20000"/>
          </a:bodyPr>
          <a:lstStyle/>
          <a:p>
            <a:pPr>
              <a:buFont typeface="Wingdings" panose="05000000000000000000" pitchFamily="2" charset="2"/>
              <a:buChar char="v"/>
            </a:pPr>
            <a:r>
              <a:rPr lang="en-US" b="1" dirty="0" smtClean="0"/>
              <a:t>Improve </a:t>
            </a:r>
            <a:r>
              <a:rPr lang="en-US" b="1" dirty="0"/>
              <a:t>employment outcomes and increase the number of </a:t>
            </a:r>
            <a:r>
              <a:rPr lang="en-US" b="1" dirty="0" smtClean="0"/>
              <a:t>individuals </a:t>
            </a:r>
            <a:r>
              <a:rPr lang="en-US" b="1" dirty="0"/>
              <a:t>with disabilities who earn credentials. </a:t>
            </a:r>
            <a:endParaRPr lang="en-US" b="1" dirty="0" smtClean="0"/>
          </a:p>
          <a:p>
            <a:pPr>
              <a:buFont typeface="Wingdings" panose="05000000000000000000" pitchFamily="2" charset="2"/>
              <a:buChar char="v"/>
            </a:pPr>
            <a:endParaRPr lang="en-US" sz="1300" b="1" dirty="0" smtClean="0"/>
          </a:p>
          <a:p>
            <a:pPr>
              <a:buFont typeface="Wingdings" panose="05000000000000000000" pitchFamily="2" charset="2"/>
              <a:buChar char="v"/>
            </a:pPr>
            <a:r>
              <a:rPr lang="en-US" b="1" dirty="0" smtClean="0"/>
              <a:t>Provide </a:t>
            </a:r>
            <a:r>
              <a:rPr lang="en-US" b="1" dirty="0"/>
              <a:t>more and diversified job-driven training opportunities. </a:t>
            </a:r>
            <a:endParaRPr lang="en-US" b="1" dirty="0" smtClean="0"/>
          </a:p>
          <a:p>
            <a:pPr>
              <a:buFont typeface="Wingdings" panose="05000000000000000000" pitchFamily="2" charset="2"/>
              <a:buChar char="v"/>
            </a:pPr>
            <a:endParaRPr lang="en-US" sz="1300" b="1" dirty="0"/>
          </a:p>
          <a:p>
            <a:pPr>
              <a:buFont typeface="Wingdings" panose="05000000000000000000" pitchFamily="2" charset="2"/>
              <a:buChar char="v"/>
            </a:pPr>
            <a:r>
              <a:rPr lang="en-US" b="1" dirty="0" smtClean="0"/>
              <a:t>Facilitate </a:t>
            </a:r>
            <a:r>
              <a:rPr lang="en-US" b="1" dirty="0"/>
              <a:t>academic and employment transition among youth. </a:t>
            </a:r>
            <a:endParaRPr lang="en-US" b="1" dirty="0" smtClean="0"/>
          </a:p>
          <a:p>
            <a:pPr>
              <a:buFont typeface="Wingdings" panose="05000000000000000000" pitchFamily="2" charset="2"/>
              <a:buChar char="v"/>
            </a:pPr>
            <a:endParaRPr lang="en-US" sz="1300" b="1" dirty="0"/>
          </a:p>
          <a:p>
            <a:pPr>
              <a:buFont typeface="Wingdings" panose="05000000000000000000" pitchFamily="2" charset="2"/>
              <a:buChar char="v"/>
            </a:pPr>
            <a:r>
              <a:rPr lang="en-US" b="1" dirty="0" smtClean="0"/>
              <a:t>Incorporate </a:t>
            </a:r>
            <a:r>
              <a:rPr lang="en-US" b="1" dirty="0"/>
              <a:t>flexible approaches to designing and providing training and supportive services, including customized employment strategies to help job seekers with significant disabilities. </a:t>
            </a:r>
            <a:endParaRPr lang="en-US" b="1" dirty="0" smtClean="0"/>
          </a:p>
          <a:p>
            <a:pPr>
              <a:buFont typeface="Wingdings" panose="05000000000000000000" pitchFamily="2" charset="2"/>
              <a:buChar char="v"/>
            </a:pPr>
            <a:endParaRPr lang="en-US" sz="1300" b="1" dirty="0"/>
          </a:p>
          <a:p>
            <a:pPr>
              <a:buFont typeface="Wingdings" panose="05000000000000000000" pitchFamily="2" charset="2"/>
              <a:buChar char="v"/>
            </a:pPr>
            <a:r>
              <a:rPr lang="en-US" b="1" dirty="0" smtClean="0"/>
              <a:t>Build </a:t>
            </a:r>
            <a:r>
              <a:rPr lang="en-US" b="1" dirty="0"/>
              <a:t>effective community partnerships and collaborations across multiple service delivery systems and the effective blending and braiding of resources. </a:t>
            </a:r>
            <a:endParaRPr lang="en-US" b="1" dirty="0" smtClean="0"/>
          </a:p>
          <a:p>
            <a:pPr>
              <a:buFont typeface="Wingdings" panose="05000000000000000000" pitchFamily="2" charset="2"/>
              <a:buChar char="v"/>
            </a:pPr>
            <a:endParaRPr lang="en-US" sz="1300" b="1" dirty="0"/>
          </a:p>
          <a:p>
            <a:pPr>
              <a:buFont typeface="Wingdings" panose="05000000000000000000" pitchFamily="2" charset="2"/>
              <a:buChar char="v"/>
            </a:pPr>
            <a:r>
              <a:rPr lang="en-US" b="1" dirty="0" smtClean="0"/>
              <a:t>Promote </a:t>
            </a:r>
            <a:r>
              <a:rPr lang="en-US" b="1" dirty="0"/>
              <a:t>more active engagement with the business sector. </a:t>
            </a:r>
          </a:p>
        </p:txBody>
      </p:sp>
    </p:spTree>
    <p:extLst>
      <p:ext uri="{BB962C8B-B14F-4D97-AF65-F5344CB8AC3E}">
        <p14:creationId xmlns:p14="http://schemas.microsoft.com/office/powerpoint/2010/main" val="3940403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pPr algn="ctr"/>
            <a:r>
              <a:rPr lang="en-US" sz="4400" dirty="0" smtClean="0"/>
              <a:t>Department of Labor (DOL)’s </a:t>
            </a:r>
            <a:br>
              <a:rPr lang="en-US" sz="4400" dirty="0" smtClean="0"/>
            </a:br>
            <a:r>
              <a:rPr lang="en-US" sz="4400" dirty="0" smtClean="0"/>
              <a:t>Support for DEI</a:t>
            </a:r>
            <a:endParaRPr lang="en-US" sz="4400" dirty="0"/>
          </a:p>
        </p:txBody>
      </p:sp>
      <p:sp>
        <p:nvSpPr>
          <p:cNvPr id="3" name="Content Placeholder 2"/>
          <p:cNvSpPr>
            <a:spLocks noGrp="1"/>
          </p:cNvSpPr>
          <p:nvPr>
            <p:ph idx="1"/>
          </p:nvPr>
        </p:nvSpPr>
        <p:spPr>
          <a:xfrm>
            <a:off x="228600" y="2057400"/>
            <a:ext cx="8915400" cy="4826267"/>
          </a:xfrm>
        </p:spPr>
        <p:txBody>
          <a:bodyPr/>
          <a:lstStyle/>
          <a:p>
            <a:pPr marL="0" indent="0">
              <a:buNone/>
            </a:pPr>
            <a:r>
              <a:rPr lang="en-US" b="1" dirty="0" smtClean="0"/>
              <a:t>“America works best when we field a full team, and that means making sure that everyone has access to opportunity in our dynamic economy. The grants we are awarding today will help to strengthen partnerships that ensure employers know that it is what people with disabilities CAN do that matters most.”</a:t>
            </a:r>
          </a:p>
          <a:p>
            <a:pPr marL="0" indent="0">
              <a:buNone/>
            </a:pPr>
            <a:r>
              <a:rPr lang="en-US" dirty="0" smtClean="0"/>
              <a:t>	</a:t>
            </a:r>
            <a:r>
              <a:rPr lang="en-US" dirty="0" smtClean="0"/>
              <a:t>-</a:t>
            </a:r>
            <a:r>
              <a:rPr lang="en-US" b="1" dirty="0" err="1" smtClean="0"/>
              <a:t>Fmr</a:t>
            </a:r>
            <a:r>
              <a:rPr lang="en-US" b="1" dirty="0" smtClean="0"/>
              <a:t>.</a:t>
            </a:r>
            <a:r>
              <a:rPr lang="en-US" dirty="0" smtClean="0"/>
              <a:t> </a:t>
            </a:r>
            <a:r>
              <a:rPr lang="en-US" b="1" dirty="0" smtClean="0"/>
              <a:t>Secretary </a:t>
            </a:r>
            <a:r>
              <a:rPr lang="en-US" b="1" dirty="0" smtClean="0"/>
              <a:t>of Labor Thomas E. Perez</a:t>
            </a:r>
            <a:endParaRPr lang="en-US" b="1" dirty="0"/>
          </a:p>
        </p:txBody>
      </p:sp>
    </p:spTree>
    <p:extLst>
      <p:ext uri="{BB962C8B-B14F-4D97-AF65-F5344CB8AC3E}">
        <p14:creationId xmlns:p14="http://schemas.microsoft.com/office/powerpoint/2010/main" val="3502526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 Governor’s Support of DEI</a:t>
            </a:r>
            <a:endParaRPr lang="en-US" dirty="0"/>
          </a:p>
        </p:txBody>
      </p:sp>
      <p:sp>
        <p:nvSpPr>
          <p:cNvPr id="3" name="Content Placeholder 2"/>
          <p:cNvSpPr>
            <a:spLocks noGrp="1"/>
          </p:cNvSpPr>
          <p:nvPr>
            <p:ph idx="1"/>
          </p:nvPr>
        </p:nvSpPr>
        <p:spPr>
          <a:xfrm>
            <a:off x="228600" y="1828800"/>
            <a:ext cx="8915400" cy="4826267"/>
          </a:xfrm>
        </p:spPr>
        <p:txBody>
          <a:bodyPr>
            <a:normAutofit fontScale="92500" lnSpcReduction="10000"/>
          </a:bodyPr>
          <a:lstStyle/>
          <a:p>
            <a:pPr marL="0" indent="0">
              <a:buNone/>
            </a:pPr>
            <a:r>
              <a:rPr lang="en-US" b="1" dirty="0"/>
              <a:t>“Minnesota is forecasted to have a shortage of more than 100,000 workers by 2020. That means we can’t afford to waste any of our </a:t>
            </a:r>
            <a:r>
              <a:rPr lang="en-US" b="1" dirty="0" smtClean="0"/>
              <a:t>talent. This </a:t>
            </a:r>
            <a:r>
              <a:rPr lang="en-US" b="1" dirty="0"/>
              <a:t>grant will help Minnesotans with disabilities get the training they need for good jobs in growing industries. I want to thank the Minnesota federal delegation and our partners at the U.S. Labor Department for providing this grant. We are committed to making further progress to ensure we build an economy that works for everyone, everywhere in Minnesota.” </a:t>
            </a:r>
            <a:endParaRPr lang="en-US" b="1" dirty="0" smtClean="0"/>
          </a:p>
          <a:p>
            <a:pPr marL="0" indent="0">
              <a:buNone/>
            </a:pPr>
            <a:r>
              <a:rPr lang="en-US" b="1" dirty="0"/>
              <a:t>	</a:t>
            </a:r>
            <a:r>
              <a:rPr lang="en-US" b="1" dirty="0" smtClean="0"/>
              <a:t>-Lt. Governor Tina Smith</a:t>
            </a:r>
            <a:endParaRPr lang="en-US" b="1" dirty="0"/>
          </a:p>
        </p:txBody>
      </p:sp>
    </p:spTree>
    <p:extLst>
      <p:ext uri="{BB962C8B-B14F-4D97-AF65-F5344CB8AC3E}">
        <p14:creationId xmlns:p14="http://schemas.microsoft.com/office/powerpoint/2010/main" val="2975949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DEED’s Support of DEI</a:t>
            </a:r>
            <a:endParaRPr lang="en-US" dirty="0"/>
          </a:p>
        </p:txBody>
      </p:sp>
      <p:sp>
        <p:nvSpPr>
          <p:cNvPr id="3" name="Content Placeholder 2"/>
          <p:cNvSpPr>
            <a:spLocks noGrp="1"/>
          </p:cNvSpPr>
          <p:nvPr>
            <p:ph idx="1"/>
          </p:nvPr>
        </p:nvSpPr>
        <p:spPr/>
        <p:txBody>
          <a:bodyPr/>
          <a:lstStyle/>
          <a:p>
            <a:pPr marL="0" indent="0">
              <a:buNone/>
            </a:pPr>
            <a:r>
              <a:rPr lang="en-US" b="1" dirty="0"/>
              <a:t>“Providing people with disabilities the opportunity to use their talents in a meaningful job is critical to the work we </a:t>
            </a:r>
            <a:r>
              <a:rPr lang="en-US" b="1" dirty="0" smtClean="0"/>
              <a:t>do. This </a:t>
            </a:r>
            <a:r>
              <a:rPr lang="en-US" b="1" dirty="0"/>
              <a:t>funding will not only help them find employment but also give them access to the high quality of life that can come with earning a paycheck.” </a:t>
            </a:r>
            <a:endParaRPr lang="en-US" b="1" dirty="0" smtClean="0"/>
          </a:p>
          <a:p>
            <a:pPr marL="0" indent="0">
              <a:buNone/>
            </a:pPr>
            <a:r>
              <a:rPr lang="en-US" b="1" dirty="0"/>
              <a:t>	</a:t>
            </a:r>
            <a:r>
              <a:rPr lang="en-US" b="1" dirty="0" smtClean="0"/>
              <a:t>- Commissioner Shawntera Hardy</a:t>
            </a:r>
            <a:endParaRPr lang="en-US" b="1" dirty="0"/>
          </a:p>
        </p:txBody>
      </p:sp>
    </p:spTree>
    <p:extLst>
      <p:ext uri="{BB962C8B-B14F-4D97-AF65-F5344CB8AC3E}">
        <p14:creationId xmlns:p14="http://schemas.microsoft.com/office/powerpoint/2010/main" val="2894877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ctr"/>
            <a:r>
              <a:rPr lang="en-US" sz="4400" dirty="0" smtClean="0"/>
              <a:t>Objectives of Minnesota’s DEI</a:t>
            </a:r>
            <a:endParaRPr lang="en-US" sz="4400" dirty="0"/>
          </a:p>
        </p:txBody>
      </p:sp>
      <p:sp>
        <p:nvSpPr>
          <p:cNvPr id="3" name="Content Placeholder 2"/>
          <p:cNvSpPr>
            <a:spLocks noGrp="1"/>
          </p:cNvSpPr>
          <p:nvPr>
            <p:ph idx="1"/>
          </p:nvPr>
        </p:nvSpPr>
        <p:spPr>
          <a:xfrm>
            <a:off x="457200" y="1879333"/>
            <a:ext cx="8229600" cy="4826267"/>
          </a:xfrm>
        </p:spPr>
        <p:txBody>
          <a:bodyPr>
            <a:normAutofit fontScale="92500" lnSpcReduction="10000"/>
          </a:bodyPr>
          <a:lstStyle/>
          <a:p>
            <a:pPr>
              <a:buFont typeface="Wingdings" panose="05000000000000000000" pitchFamily="2" charset="2"/>
              <a:buChar char="v"/>
            </a:pPr>
            <a:r>
              <a:rPr lang="en-US" b="1" dirty="0" smtClean="0"/>
              <a:t>Strengthen partnerships and strategically align youth and adult career pathways systems to effectively serve youth with disabilities through multiple entry and exit points;</a:t>
            </a:r>
          </a:p>
          <a:p>
            <a:pPr>
              <a:buFont typeface="Wingdings" panose="05000000000000000000" pitchFamily="2" charset="2"/>
              <a:buChar char="v"/>
            </a:pPr>
            <a:endParaRPr lang="en-US" b="1" dirty="0" smtClean="0"/>
          </a:p>
          <a:p>
            <a:pPr>
              <a:buFont typeface="Wingdings" panose="05000000000000000000" pitchFamily="2" charset="2"/>
              <a:buChar char="v"/>
            </a:pPr>
            <a:r>
              <a:rPr lang="en-US" b="1" dirty="0" smtClean="0"/>
              <a:t>Build capacity of WDA staff to support at least 300 youth with disabilities to participate in career pathways system using the </a:t>
            </a:r>
            <a:r>
              <a:rPr lang="en-US" b="1" i="1" dirty="0" smtClean="0"/>
              <a:t>Guideposts for Success</a:t>
            </a:r>
            <a:r>
              <a:rPr lang="en-US" b="1" dirty="0" smtClean="0"/>
              <a:t> best practices framework and an Integrated Resource Team (IRT) approach.</a:t>
            </a:r>
          </a:p>
        </p:txBody>
      </p:sp>
    </p:spTree>
    <p:extLst>
      <p:ext uri="{BB962C8B-B14F-4D97-AF65-F5344CB8AC3E}">
        <p14:creationId xmlns:p14="http://schemas.microsoft.com/office/powerpoint/2010/main" val="2519022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pPr algn="ctr"/>
            <a:r>
              <a:rPr lang="en-US" sz="4400" dirty="0"/>
              <a:t>Objectives of Minnesota’s </a:t>
            </a:r>
            <a:r>
              <a:rPr lang="en-US" sz="4400" dirty="0" smtClean="0"/>
              <a:t>DEI Cont.</a:t>
            </a:r>
            <a:endParaRPr lang="en-US" sz="4000" dirty="0"/>
          </a:p>
        </p:txBody>
      </p:sp>
      <p:sp>
        <p:nvSpPr>
          <p:cNvPr id="3" name="Content Placeholder 2"/>
          <p:cNvSpPr>
            <a:spLocks noGrp="1"/>
          </p:cNvSpPr>
          <p:nvPr>
            <p:ph idx="1"/>
          </p:nvPr>
        </p:nvSpPr>
        <p:spPr>
          <a:xfrm>
            <a:off x="457200" y="1905000"/>
            <a:ext cx="8229600" cy="4826267"/>
          </a:xfrm>
        </p:spPr>
        <p:txBody>
          <a:bodyPr>
            <a:normAutofit fontScale="85000" lnSpcReduction="20000"/>
          </a:bodyPr>
          <a:lstStyle/>
          <a:p>
            <a:pPr>
              <a:buFont typeface="Wingdings" panose="05000000000000000000" pitchFamily="2" charset="2"/>
              <a:buChar char="v"/>
            </a:pPr>
            <a:r>
              <a:rPr lang="en-US" b="1" dirty="0"/>
              <a:t>Utilize innovative intergenerational family support approach to promote successful outcomes for youth with disabilities participation in career pathways system and programs</a:t>
            </a:r>
            <a:r>
              <a:rPr lang="en-US" b="1" dirty="0" smtClean="0"/>
              <a:t>;</a:t>
            </a:r>
          </a:p>
          <a:p>
            <a:pPr>
              <a:buFont typeface="Wingdings" panose="05000000000000000000" pitchFamily="2" charset="2"/>
              <a:buChar char="v"/>
            </a:pPr>
            <a:endParaRPr lang="en-US" b="1" dirty="0"/>
          </a:p>
          <a:p>
            <a:pPr>
              <a:buFont typeface="Wingdings" panose="05000000000000000000" pitchFamily="2" charset="2"/>
              <a:buChar char="v"/>
            </a:pPr>
            <a:r>
              <a:rPr lang="en-US" b="1" dirty="0"/>
              <a:t>Implement specific strategies to address the state’s employment gap for individuals from diverse cultures; </a:t>
            </a:r>
            <a:r>
              <a:rPr lang="en-US" b="1" dirty="0" smtClean="0"/>
              <a:t>and</a:t>
            </a:r>
          </a:p>
          <a:p>
            <a:pPr>
              <a:buFont typeface="Wingdings" panose="05000000000000000000" pitchFamily="2" charset="2"/>
              <a:buChar char="v"/>
            </a:pPr>
            <a:endParaRPr lang="en-US" b="1" dirty="0"/>
          </a:p>
          <a:p>
            <a:pPr>
              <a:buFont typeface="Wingdings" panose="05000000000000000000" pitchFamily="2" charset="2"/>
              <a:buChar char="v"/>
            </a:pPr>
            <a:r>
              <a:rPr lang="en-US" b="1" dirty="0"/>
              <a:t>Increase the state’s number of employment networks (ENs) and the number of Social Security disability beneficiaries participating in career Pathways programs.</a:t>
            </a:r>
          </a:p>
          <a:p>
            <a:endParaRPr lang="en-US" dirty="0"/>
          </a:p>
        </p:txBody>
      </p:sp>
    </p:spTree>
    <p:extLst>
      <p:ext uri="{BB962C8B-B14F-4D97-AF65-F5344CB8AC3E}">
        <p14:creationId xmlns:p14="http://schemas.microsoft.com/office/powerpoint/2010/main" val="126540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pPr algn="ctr"/>
            <a:r>
              <a:rPr lang="en-US" sz="4400" dirty="0" smtClean="0"/>
              <a:t>Minnesota DEI Proposal </a:t>
            </a:r>
            <a:br>
              <a:rPr lang="en-US" sz="4400" dirty="0" smtClean="0"/>
            </a:br>
            <a:r>
              <a:rPr lang="en-US" sz="4400" dirty="0" smtClean="0"/>
              <a:t>Required Elements</a:t>
            </a:r>
            <a:endParaRPr lang="en-US" sz="4400"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b="1" dirty="0" smtClean="0"/>
              <a:t>Youth Focus</a:t>
            </a:r>
          </a:p>
          <a:p>
            <a:pPr>
              <a:buFont typeface="Wingdings" panose="05000000000000000000" pitchFamily="2" charset="2"/>
              <a:buChar char="v"/>
            </a:pPr>
            <a:endParaRPr lang="en-US" dirty="0" smtClean="0"/>
          </a:p>
          <a:p>
            <a:pPr>
              <a:buFont typeface="Wingdings" panose="05000000000000000000" pitchFamily="2" charset="2"/>
              <a:buChar char="v"/>
            </a:pPr>
            <a:r>
              <a:rPr lang="en-US" b="1" i="1" dirty="0" smtClean="0"/>
              <a:t>Three implementation sites: </a:t>
            </a:r>
            <a:r>
              <a:rPr lang="en-US" i="1" dirty="0" smtClean="0"/>
              <a:t>Rural MN Concentrated Employment Program, Central Minnesota Jobs and Training Services, and Southwest Minnesota Private </a:t>
            </a:r>
            <a:r>
              <a:rPr lang="en-US" i="1" dirty="0"/>
              <a:t>I</a:t>
            </a:r>
            <a:r>
              <a:rPr lang="en-US" i="1" dirty="0" smtClean="0"/>
              <a:t>ndustry Council.</a:t>
            </a:r>
            <a:endParaRPr lang="en-US" i="1" dirty="0"/>
          </a:p>
        </p:txBody>
      </p:sp>
    </p:spTree>
    <p:extLst>
      <p:ext uri="{BB962C8B-B14F-4D97-AF65-F5344CB8AC3E}">
        <p14:creationId xmlns:p14="http://schemas.microsoft.com/office/powerpoint/2010/main" val="1946786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046A89-C4BE-449B-9CC5-EBEBA62A4DBE}">
  <ds:schemaRefs>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C6C782A-1DFB-4536-A3BA-A92E3A867FBC}">
  <ds:schemaRefs>
    <ds:schemaRef ds:uri="http://schemas.microsoft.com/sharepoint/v3/contenttype/forms"/>
  </ds:schemaRefs>
</ds:datastoreItem>
</file>

<file path=customXml/itemProps3.xml><?xml version="1.0" encoding="utf-8"?>
<ds:datastoreItem xmlns:ds="http://schemas.openxmlformats.org/officeDocument/2006/customXml" ds:itemID="{950477B8-5C09-4A03-853C-C13AFD0F40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12542</TotalTime>
  <Words>982</Words>
  <Application>Microsoft Office PowerPoint</Application>
  <PresentationFormat>On-screen Show (4:3)</PresentationFormat>
  <Paragraphs>137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Minnesota’s  Disability Employment Initiative (DEI): Partners for Youth Career Pathways</vt:lpstr>
      <vt:lpstr>REFLECTION: Round Three Minnesota DEI Project</vt:lpstr>
      <vt:lpstr>Goals of the DEI</vt:lpstr>
      <vt:lpstr>Department of Labor (DOL)’s  Support for DEI</vt:lpstr>
      <vt:lpstr>Lt. Governor’s Support of DEI</vt:lpstr>
      <vt:lpstr>DEED’s Support of DEI</vt:lpstr>
      <vt:lpstr>Objectives of Minnesota’s DEI</vt:lpstr>
      <vt:lpstr>Objectives of Minnesota’s DEI Cont.</vt:lpstr>
      <vt:lpstr>Minnesota DEI Proposal  Required Elements</vt:lpstr>
      <vt:lpstr>Minnesota DEI Proposal  Required Elements Cont.</vt:lpstr>
      <vt:lpstr>Use of DEI Funds</vt:lpstr>
      <vt:lpstr>Activities to Accomplish Minnesota’s Objectives</vt:lpstr>
      <vt:lpstr>Activities to Accomplish Minnesota’s Objectives (continued)</vt:lpstr>
      <vt:lpstr>Activities to Accomplish Minnesota’s Objectives (cont.)</vt:lpstr>
      <vt:lpstr>Minnesota DEI Website</vt:lpstr>
      <vt:lpstr>Southwest MN Private Industry Council Highlights</vt:lpstr>
      <vt:lpstr>Rural MN Concentrated Employment Program Highlights</vt:lpstr>
      <vt:lpstr>Central Minnesota Jobs and Training Services Highlights</vt:lpstr>
      <vt:lpstr>PACER Center Highlights</vt:lpstr>
      <vt:lpstr>Contact Information</vt:lpstr>
    </vt:vector>
  </TitlesOfParts>
  <Company>DEED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wfcuser</dc:creator>
  <cp:lastModifiedBy>Cory Schmid</cp:lastModifiedBy>
  <cp:revision>50</cp:revision>
  <cp:lastPrinted>2016-11-17T16:03:00Z</cp:lastPrinted>
  <dcterms:created xsi:type="dcterms:W3CDTF">2013-12-20T19:47:01Z</dcterms:created>
  <dcterms:modified xsi:type="dcterms:W3CDTF">2017-08-14T16:49:39Z</dcterms:modified>
</cp:coreProperties>
</file>