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75" r:id="rId5"/>
    <p:sldId id="266" r:id="rId6"/>
    <p:sldId id="263" r:id="rId7"/>
    <p:sldId id="278" r:id="rId8"/>
    <p:sldId id="276" r:id="rId9"/>
    <p:sldId id="274" r:id="rId10"/>
    <p:sldId id="267"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63" d="100"/>
          <a:sy n="63" d="100"/>
        </p:scale>
        <p:origin x="86" y="4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7228-B752-4488-87B6-338C73A0AC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61484D-BF5D-4EB4-95DC-4CE13C107E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77B31E-A1F5-4726-8F94-F4D7B34472C8}"/>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5" name="Footer Placeholder 4">
            <a:extLst>
              <a:ext uri="{FF2B5EF4-FFF2-40B4-BE49-F238E27FC236}">
                <a16:creationId xmlns:a16="http://schemas.microsoft.com/office/drawing/2014/main" id="{5419DBD6-F340-445D-B7E9-484BEDE04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89C85-0E92-4A05-9461-688243C79DD9}"/>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285622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DBE2-0A25-4750-AE68-A0E0B145F3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594333-748D-4D1C-9E14-EC4FA49976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E3827-2661-486E-99A8-835323C09CB6}"/>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5" name="Footer Placeholder 4">
            <a:extLst>
              <a:ext uri="{FF2B5EF4-FFF2-40B4-BE49-F238E27FC236}">
                <a16:creationId xmlns:a16="http://schemas.microsoft.com/office/drawing/2014/main" id="{C9E2C699-8677-4B2B-B65C-8704F972E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94D0C3-A2D7-4199-8D43-C8E8513F97B9}"/>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385862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8BC434-0E4F-4B81-AB9A-8C9939AA87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3BA426-1F09-4F34-913A-CD4F11A061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4CE1AB-B506-404C-B398-0A25FC406992}"/>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5" name="Footer Placeholder 4">
            <a:extLst>
              <a:ext uri="{FF2B5EF4-FFF2-40B4-BE49-F238E27FC236}">
                <a16:creationId xmlns:a16="http://schemas.microsoft.com/office/drawing/2014/main" id="{8E48A47D-5F49-43FF-9B48-336340817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638380-ACA2-4FC5-A440-79D92083B76C}"/>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206380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B5AE9-0C72-47D5-9D8C-46316DD5DA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6A9CF-5C6A-41E4-AA21-19DBBBF2F7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28658-AD97-42BE-BE6F-10131B92740D}"/>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5" name="Footer Placeholder 4">
            <a:extLst>
              <a:ext uri="{FF2B5EF4-FFF2-40B4-BE49-F238E27FC236}">
                <a16:creationId xmlns:a16="http://schemas.microsoft.com/office/drawing/2014/main" id="{985E7916-F6D8-4E07-9CEB-DACF886F6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377AC2-8465-4AC2-8A78-C868824378DA}"/>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333517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7584B-86DB-4104-B3C3-20AA0D0448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F7B30C-7D07-405A-9F86-3BA9CA8AC9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2CF2D0-4510-45EF-ABB2-12FF9DEF1D9E}"/>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5" name="Footer Placeholder 4">
            <a:extLst>
              <a:ext uri="{FF2B5EF4-FFF2-40B4-BE49-F238E27FC236}">
                <a16:creationId xmlns:a16="http://schemas.microsoft.com/office/drawing/2014/main" id="{DA6AFF54-1928-436F-AF9C-951B61052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61BDA-6B7E-4D8B-9391-3CEEFAFB31B9}"/>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48752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FC5D2-AEFD-4A52-9226-140E17B78D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AC35D3-0E11-4C8D-B464-7B040D7886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B01CF5-5D5E-4333-8BC0-6BABEE7B82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D85754-F09A-4218-9519-CACD71827B72}"/>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6" name="Footer Placeholder 5">
            <a:extLst>
              <a:ext uri="{FF2B5EF4-FFF2-40B4-BE49-F238E27FC236}">
                <a16:creationId xmlns:a16="http://schemas.microsoft.com/office/drawing/2014/main" id="{70E2FBF0-1885-4831-B06D-2B3AE31A9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8254C2-5B74-4B0A-BE35-1A0308849673}"/>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80369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5922A-B6DA-4ED3-933F-E806306A09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F5256E-7A31-4540-87FD-48C4621B87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0511E8-4955-4E17-AD61-CCCFFB7C9D2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F789B8-26E2-4D91-A448-039AC748FC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EFD917-41D2-48FD-9CB4-18E417F955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11161F-5CAF-4C18-AFC8-F383C5B99060}"/>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8" name="Footer Placeholder 7">
            <a:extLst>
              <a:ext uri="{FF2B5EF4-FFF2-40B4-BE49-F238E27FC236}">
                <a16:creationId xmlns:a16="http://schemas.microsoft.com/office/drawing/2014/main" id="{7DBD31F4-2318-405E-BDAA-A1FB11DC9D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0D90F9-A8E2-4AEC-A9D3-04290356D4E6}"/>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335393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FEB96-8231-423F-9C36-7B7EDBC0AD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9A7FC8-C4E6-4503-BE86-851A915CA2AE}"/>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4" name="Footer Placeholder 3">
            <a:extLst>
              <a:ext uri="{FF2B5EF4-FFF2-40B4-BE49-F238E27FC236}">
                <a16:creationId xmlns:a16="http://schemas.microsoft.com/office/drawing/2014/main" id="{FA73D543-5811-4E95-9DC5-501C61FD43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3BF42C-A598-46FF-9D22-5E2F6AFDED24}"/>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223066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1DD9DE-D4DD-429F-AA42-ACE67A7379D6}"/>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3" name="Footer Placeholder 2">
            <a:extLst>
              <a:ext uri="{FF2B5EF4-FFF2-40B4-BE49-F238E27FC236}">
                <a16:creationId xmlns:a16="http://schemas.microsoft.com/office/drawing/2014/main" id="{6A870D20-776E-44EE-B9F2-07EA4C8854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8B1DB5-13F2-412A-BC1B-FE8DAC5EC958}"/>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282513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073B2-27E7-4CD6-9243-18C4AFF8B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F40150-85E1-4306-B841-BBFD0EDF19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998374-CF49-497E-A001-6821F4C06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4CD1F0-7AEE-4B45-B777-E7AB5BC04C95}"/>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6" name="Footer Placeholder 5">
            <a:extLst>
              <a:ext uri="{FF2B5EF4-FFF2-40B4-BE49-F238E27FC236}">
                <a16:creationId xmlns:a16="http://schemas.microsoft.com/office/drawing/2014/main" id="{4C1EB488-F08F-4E4C-B24E-D6EC887B0A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60548-FBBB-4652-9D39-C6D177AAA8C1}"/>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213270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25E00-9F09-46C7-A994-4A46405DF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788290-4DA7-4B2F-AD08-98DAA415D8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1C6E60-264D-4CD9-BB70-536806103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C7594-2448-44A1-9AC2-88AABDD26F6E}"/>
              </a:ext>
            </a:extLst>
          </p:cNvPr>
          <p:cNvSpPr>
            <a:spLocks noGrp="1"/>
          </p:cNvSpPr>
          <p:nvPr>
            <p:ph type="dt" sz="half" idx="10"/>
          </p:nvPr>
        </p:nvSpPr>
        <p:spPr/>
        <p:txBody>
          <a:bodyPr/>
          <a:lstStyle/>
          <a:p>
            <a:fld id="{2E12BFB2-DFB1-42E6-B1F9-71DA2B7CB85D}" type="datetimeFigureOut">
              <a:rPr lang="en-US" smtClean="0"/>
              <a:t>2/10/2020</a:t>
            </a:fld>
            <a:endParaRPr lang="en-US"/>
          </a:p>
        </p:txBody>
      </p:sp>
      <p:sp>
        <p:nvSpPr>
          <p:cNvPr id="6" name="Footer Placeholder 5">
            <a:extLst>
              <a:ext uri="{FF2B5EF4-FFF2-40B4-BE49-F238E27FC236}">
                <a16:creationId xmlns:a16="http://schemas.microsoft.com/office/drawing/2014/main" id="{8C736E75-5583-4EE1-840B-E09EDD6B2C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45DAF5-D916-49FA-958C-6E06408F23BB}"/>
              </a:ext>
            </a:extLst>
          </p:cNvPr>
          <p:cNvSpPr>
            <a:spLocks noGrp="1"/>
          </p:cNvSpPr>
          <p:nvPr>
            <p:ph type="sldNum" sz="quarter" idx="12"/>
          </p:nvPr>
        </p:nvSpPr>
        <p:spPr/>
        <p:txBody>
          <a:bodyPr/>
          <a:lstStyle/>
          <a:p>
            <a:fld id="{953FC867-694B-4069-A5D5-4EB6012183EB}" type="slidenum">
              <a:rPr lang="en-US" smtClean="0"/>
              <a:t>‹#›</a:t>
            </a:fld>
            <a:endParaRPr lang="en-US"/>
          </a:p>
        </p:txBody>
      </p:sp>
    </p:spTree>
    <p:extLst>
      <p:ext uri="{BB962C8B-B14F-4D97-AF65-F5344CB8AC3E}">
        <p14:creationId xmlns:p14="http://schemas.microsoft.com/office/powerpoint/2010/main" val="222041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F13667-D478-4D85-9F5D-6EB659CCA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99679D-CDC3-47A9-B4D3-691881DDF4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EF5D6-D3EC-4F13-A524-48C86B373F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2BFB2-DFB1-42E6-B1F9-71DA2B7CB85D}" type="datetimeFigureOut">
              <a:rPr lang="en-US" smtClean="0"/>
              <a:t>2/10/2020</a:t>
            </a:fld>
            <a:endParaRPr lang="en-US"/>
          </a:p>
        </p:txBody>
      </p:sp>
      <p:sp>
        <p:nvSpPr>
          <p:cNvPr id="5" name="Footer Placeholder 4">
            <a:extLst>
              <a:ext uri="{FF2B5EF4-FFF2-40B4-BE49-F238E27FC236}">
                <a16:creationId xmlns:a16="http://schemas.microsoft.com/office/drawing/2014/main" id="{D8DE0479-E11C-44B6-B364-7EFB05EB59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8C38C8-5610-4D9A-88DF-FBFCDD122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FC867-694B-4069-A5D5-4EB6012183EB}" type="slidenum">
              <a:rPr lang="en-US" smtClean="0"/>
              <a:t>‹#›</a:t>
            </a:fld>
            <a:endParaRPr lang="en-US"/>
          </a:p>
        </p:txBody>
      </p:sp>
    </p:spTree>
    <p:extLst>
      <p:ext uri="{BB962C8B-B14F-4D97-AF65-F5344CB8AC3E}">
        <p14:creationId xmlns:p14="http://schemas.microsoft.com/office/powerpoint/2010/main" val="388178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CFE7F0-E93F-4A4E-8CED-BB9560D882B3}"/>
              </a:ext>
            </a:extLst>
          </p:cNvPr>
          <p:cNvSpPr>
            <a:spLocks noGrp="1"/>
          </p:cNvSpPr>
          <p:nvPr>
            <p:ph type="subTitle" idx="1"/>
          </p:nvPr>
        </p:nvSpPr>
        <p:spPr>
          <a:xfrm>
            <a:off x="1524000" y="2601119"/>
            <a:ext cx="9144000" cy="1655762"/>
          </a:xfrm>
        </p:spPr>
        <p:txBody>
          <a:bodyPr anchor="ctr">
            <a:normAutofit/>
          </a:bodyPr>
          <a:lstStyle/>
          <a:p>
            <a:r>
              <a:rPr lang="en-US" sz="4800" dirty="0">
                <a:solidFill>
                  <a:srgbClr val="00B0F0"/>
                </a:solidFill>
              </a:rPr>
              <a:t>Minnesota Rural </a:t>
            </a:r>
          </a:p>
          <a:p>
            <a:r>
              <a:rPr lang="en-US" sz="4800" dirty="0">
                <a:solidFill>
                  <a:srgbClr val="00B0F0"/>
                </a:solidFill>
              </a:rPr>
              <a:t>Broadband Coalition </a:t>
            </a:r>
          </a:p>
        </p:txBody>
      </p:sp>
      <p:pic>
        <p:nvPicPr>
          <p:cNvPr id="8" name="Picture 7">
            <a:extLst>
              <a:ext uri="{FF2B5EF4-FFF2-40B4-BE49-F238E27FC236}">
                <a16:creationId xmlns:a16="http://schemas.microsoft.com/office/drawing/2014/main" id="{24D34B22-01E3-461D-A984-EFDE293B3A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Tree>
    <p:extLst>
      <p:ext uri="{BB962C8B-B14F-4D97-AF65-F5344CB8AC3E}">
        <p14:creationId xmlns:p14="http://schemas.microsoft.com/office/powerpoint/2010/main" val="2977848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9E8C-814B-425F-B14A-D0A961858B78}"/>
              </a:ext>
            </a:extLst>
          </p:cNvPr>
          <p:cNvSpPr>
            <a:spLocks noGrp="1"/>
          </p:cNvSpPr>
          <p:nvPr>
            <p:ph type="title"/>
          </p:nvPr>
        </p:nvSpPr>
        <p:spPr>
          <a:xfrm>
            <a:off x="762001" y="355600"/>
            <a:ext cx="10515600" cy="1325563"/>
          </a:xfrm>
        </p:spPr>
        <p:txBody>
          <a:bodyPr/>
          <a:lstStyle/>
          <a:p>
            <a:r>
              <a:rPr lang="en-US" dirty="0">
                <a:solidFill>
                  <a:srgbClr val="00B0F0"/>
                </a:solidFill>
              </a:rPr>
              <a:t>Broadband Day on the Hill – March 12</a:t>
            </a:r>
          </a:p>
        </p:txBody>
      </p:sp>
      <p:sp>
        <p:nvSpPr>
          <p:cNvPr id="3" name="Text Placeholder 2">
            <a:extLst>
              <a:ext uri="{FF2B5EF4-FFF2-40B4-BE49-F238E27FC236}">
                <a16:creationId xmlns:a16="http://schemas.microsoft.com/office/drawing/2014/main" id="{0A90FA53-3A7F-4F86-951D-6848BA8323E5}"/>
              </a:ext>
            </a:extLst>
          </p:cNvPr>
          <p:cNvSpPr>
            <a:spLocks noGrp="1"/>
          </p:cNvSpPr>
          <p:nvPr>
            <p:ph type="body" idx="1"/>
          </p:nvPr>
        </p:nvSpPr>
        <p:spPr/>
        <p:txBody>
          <a:bodyPr/>
          <a:lstStyle/>
          <a:p>
            <a:r>
              <a:rPr lang="en-US" dirty="0"/>
              <a:t>Broadband Day on the Hill </a:t>
            </a:r>
          </a:p>
        </p:txBody>
      </p:sp>
      <p:pic>
        <p:nvPicPr>
          <p:cNvPr id="10" name="Content Placeholder 9">
            <a:extLst>
              <a:ext uri="{FF2B5EF4-FFF2-40B4-BE49-F238E27FC236}">
                <a16:creationId xmlns:a16="http://schemas.microsoft.com/office/drawing/2014/main" id="{06071D86-51BA-4F24-8400-DC986568D23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97575" y="2651831"/>
            <a:ext cx="4912784" cy="3684588"/>
          </a:xfrm>
        </p:spPr>
      </p:pic>
      <p:sp>
        <p:nvSpPr>
          <p:cNvPr id="5" name="Text Placeholder 4">
            <a:extLst>
              <a:ext uri="{FF2B5EF4-FFF2-40B4-BE49-F238E27FC236}">
                <a16:creationId xmlns:a16="http://schemas.microsoft.com/office/drawing/2014/main" id="{0DDAAEDA-48AA-406A-B525-BC1BBD28FE99}"/>
              </a:ext>
            </a:extLst>
          </p:cNvPr>
          <p:cNvSpPr>
            <a:spLocks noGrp="1"/>
          </p:cNvSpPr>
          <p:nvPr>
            <p:ph type="body" sz="quarter" idx="3"/>
          </p:nvPr>
        </p:nvSpPr>
        <p:spPr/>
        <p:txBody>
          <a:bodyPr/>
          <a:lstStyle/>
          <a:p>
            <a:r>
              <a:rPr lang="en-US" dirty="0"/>
              <a:t>House – Job Growth and Energy Affordability and Finance Taxes</a:t>
            </a:r>
          </a:p>
        </p:txBody>
      </p:sp>
      <p:pic>
        <p:nvPicPr>
          <p:cNvPr id="8" name="Content Placeholder 7">
            <a:extLst>
              <a:ext uri="{FF2B5EF4-FFF2-40B4-BE49-F238E27FC236}">
                <a16:creationId xmlns:a16="http://schemas.microsoft.com/office/drawing/2014/main" id="{C4FD59F5-568B-4D84-BB2F-B8E04961C9F3}"/>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29091" y="2651831"/>
            <a:ext cx="4912784" cy="3684588"/>
          </a:xfrm>
        </p:spPr>
      </p:pic>
      <p:pic>
        <p:nvPicPr>
          <p:cNvPr id="11" name="Picture 10">
            <a:extLst>
              <a:ext uri="{FF2B5EF4-FFF2-40B4-BE49-F238E27FC236}">
                <a16:creationId xmlns:a16="http://schemas.microsoft.com/office/drawing/2014/main" id="{A0348263-11AE-4192-B14B-F8C50BFCE34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558970" y="260792"/>
            <a:ext cx="1430762" cy="1420371"/>
          </a:xfrm>
          <a:prstGeom prst="rect">
            <a:avLst/>
          </a:prstGeom>
        </p:spPr>
      </p:pic>
    </p:spTree>
    <p:extLst>
      <p:ext uri="{BB962C8B-B14F-4D97-AF65-F5344CB8AC3E}">
        <p14:creationId xmlns:p14="http://schemas.microsoft.com/office/powerpoint/2010/main" val="1320446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CA190-FF0D-405C-94BC-83DC5CCA40D4}"/>
              </a:ext>
            </a:extLst>
          </p:cNvPr>
          <p:cNvSpPr>
            <a:spLocks noGrp="1"/>
          </p:cNvSpPr>
          <p:nvPr>
            <p:ph type="ctrTitle"/>
          </p:nvPr>
        </p:nvSpPr>
        <p:spPr>
          <a:xfrm>
            <a:off x="1524000" y="2235200"/>
            <a:ext cx="9144000" cy="2387600"/>
          </a:xfrm>
        </p:spPr>
        <p:txBody>
          <a:bodyPr>
            <a:normAutofit fontScale="90000"/>
          </a:bodyPr>
          <a:lstStyle/>
          <a:p>
            <a:r>
              <a:rPr lang="en-US">
                <a:solidFill>
                  <a:srgbClr val="00B0F0"/>
                </a:solidFill>
                <a:latin typeface="+mn-lt"/>
              </a:rPr>
              <a:t>On Behalf of the MN Rural Broadband Coalition </a:t>
            </a:r>
            <a:br>
              <a:rPr lang="en-US">
                <a:solidFill>
                  <a:srgbClr val="00B0F0"/>
                </a:solidFill>
                <a:latin typeface="+mn-lt"/>
              </a:rPr>
            </a:br>
            <a:r>
              <a:rPr lang="en-US">
                <a:solidFill>
                  <a:srgbClr val="00B0F0"/>
                </a:solidFill>
                <a:latin typeface="+mn-lt"/>
              </a:rPr>
              <a:t>Thank you. </a:t>
            </a:r>
            <a:r>
              <a:rPr lang="en-US">
                <a:solidFill>
                  <a:srgbClr val="00B0F0"/>
                </a:solidFill>
              </a:rPr>
              <a:t>	</a:t>
            </a:r>
            <a:endParaRPr lang="en-US" dirty="0">
              <a:solidFill>
                <a:srgbClr val="00B0F0"/>
              </a:solidFill>
            </a:endParaRPr>
          </a:p>
        </p:txBody>
      </p:sp>
      <p:pic>
        <p:nvPicPr>
          <p:cNvPr id="5" name="Picture 4">
            <a:extLst>
              <a:ext uri="{FF2B5EF4-FFF2-40B4-BE49-F238E27FC236}">
                <a16:creationId xmlns:a16="http://schemas.microsoft.com/office/drawing/2014/main" id="{616AFD65-F501-4AA6-AB88-A4E26156D3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Tree>
    <p:extLst>
      <p:ext uri="{BB962C8B-B14F-4D97-AF65-F5344CB8AC3E}">
        <p14:creationId xmlns:p14="http://schemas.microsoft.com/office/powerpoint/2010/main" val="3797656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16071-71E3-4A7F-8574-2A0A892BC3EF}"/>
              </a:ext>
            </a:extLst>
          </p:cNvPr>
          <p:cNvSpPr>
            <a:spLocks noGrp="1"/>
          </p:cNvSpPr>
          <p:nvPr>
            <p:ph type="title"/>
          </p:nvPr>
        </p:nvSpPr>
        <p:spPr/>
        <p:txBody>
          <a:bodyPr/>
          <a:lstStyle/>
          <a:p>
            <a:r>
              <a:rPr lang="en-US" dirty="0">
                <a:solidFill>
                  <a:srgbClr val="00B0F0"/>
                </a:solidFill>
              </a:rPr>
              <a:t/>
            </a:r>
            <a:br>
              <a:rPr lang="en-US" dirty="0">
                <a:solidFill>
                  <a:srgbClr val="00B0F0"/>
                </a:solidFill>
              </a:rPr>
            </a:br>
            <a:r>
              <a:rPr lang="en-US" dirty="0">
                <a:solidFill>
                  <a:srgbClr val="00B0F0"/>
                </a:solidFill>
              </a:rPr>
              <a:t>MN Rural Broadband Coalition - History</a:t>
            </a:r>
            <a:r>
              <a:rPr lang="en-US" dirty="0"/>
              <a:t>	</a:t>
            </a:r>
          </a:p>
        </p:txBody>
      </p:sp>
      <p:sp>
        <p:nvSpPr>
          <p:cNvPr id="6" name="Text Placeholder 5">
            <a:extLst>
              <a:ext uri="{FF2B5EF4-FFF2-40B4-BE49-F238E27FC236}">
                <a16:creationId xmlns:a16="http://schemas.microsoft.com/office/drawing/2014/main" id="{C1745AB1-8C84-464F-9EAB-F6C582BF22DD}"/>
              </a:ext>
            </a:extLst>
          </p:cNvPr>
          <p:cNvSpPr>
            <a:spLocks noGrp="1"/>
          </p:cNvSpPr>
          <p:nvPr>
            <p:ph type="body" sz="half" idx="2"/>
          </p:nvPr>
        </p:nvSpPr>
        <p:spPr/>
        <p:txBody>
          <a:bodyPr/>
          <a:lstStyle/>
          <a:p>
            <a:pPr marL="285750" indent="-285750">
              <a:buFont typeface="Arial" panose="020B0604020202020204" pitchFamily="34" charset="0"/>
              <a:buChar char="•"/>
            </a:pPr>
            <a:r>
              <a:rPr lang="en-US" sz="1800" dirty="0"/>
              <a:t>Blandin Foundation – 2015  Broadband Conference</a:t>
            </a:r>
          </a:p>
          <a:p>
            <a:pPr marL="285750" indent="-285750">
              <a:buFont typeface="Arial" panose="020B0604020202020204" pitchFamily="34" charset="0"/>
              <a:buChar char="•"/>
            </a:pPr>
            <a:r>
              <a:rPr lang="en-US" sz="1800" dirty="0" err="1"/>
              <a:t>Blandin</a:t>
            </a:r>
            <a:r>
              <a:rPr lang="en-US" sz="1800" dirty="0"/>
              <a:t> Convened a meeting of Stakeholders for a common goal – one voice </a:t>
            </a:r>
          </a:p>
          <a:p>
            <a:pPr marL="285750" indent="-285750">
              <a:buFont typeface="Arial" panose="020B0604020202020204" pitchFamily="34" charset="0"/>
              <a:buChar char="•"/>
            </a:pPr>
            <a:r>
              <a:rPr lang="en-US" sz="1800" dirty="0"/>
              <a:t>Representatives from various industries such as health care, education, economic development, providers, business, townships, counties, cities, utilities, agriculture</a:t>
            </a:r>
            <a:r>
              <a:rPr lang="en-US" dirty="0"/>
              <a:t>. </a:t>
            </a:r>
          </a:p>
          <a:p>
            <a:pPr marL="285750" indent="-285750">
              <a:buFont typeface="Arial" panose="020B0604020202020204" pitchFamily="34" charset="0"/>
              <a:buChar char="•"/>
            </a:pPr>
            <a:r>
              <a:rPr lang="en-US" sz="1800" dirty="0"/>
              <a:t>Bipartisan Representation </a:t>
            </a:r>
          </a:p>
        </p:txBody>
      </p:sp>
      <p:pic>
        <p:nvPicPr>
          <p:cNvPr id="5" name="Picture 4">
            <a:extLst>
              <a:ext uri="{FF2B5EF4-FFF2-40B4-BE49-F238E27FC236}">
                <a16:creationId xmlns:a16="http://schemas.microsoft.com/office/drawing/2014/main" id="{B35AE91F-8D27-4D5D-AAA6-36D37A51A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9133" y="1773213"/>
            <a:ext cx="6953954" cy="3922030"/>
          </a:xfrm>
          <a:prstGeom prst="rect">
            <a:avLst/>
          </a:prstGeom>
        </p:spPr>
      </p:pic>
      <p:pic>
        <p:nvPicPr>
          <p:cNvPr id="7" name="Picture 6">
            <a:extLst>
              <a:ext uri="{FF2B5EF4-FFF2-40B4-BE49-F238E27FC236}">
                <a16:creationId xmlns:a16="http://schemas.microsoft.com/office/drawing/2014/main" id="{08C5F066-F924-42E1-90F8-044863F14DC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43930" y="155888"/>
            <a:ext cx="1629157" cy="1617325"/>
          </a:xfrm>
          <a:prstGeom prst="rect">
            <a:avLst/>
          </a:prstGeom>
        </p:spPr>
      </p:pic>
    </p:spTree>
    <p:extLst>
      <p:ext uri="{BB962C8B-B14F-4D97-AF65-F5344CB8AC3E}">
        <p14:creationId xmlns:p14="http://schemas.microsoft.com/office/powerpoint/2010/main" val="181371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8216-9B6F-48D0-A944-FFA0412A3C87}"/>
              </a:ext>
            </a:extLst>
          </p:cNvPr>
          <p:cNvSpPr>
            <a:spLocks noGrp="1"/>
          </p:cNvSpPr>
          <p:nvPr>
            <p:ph type="title"/>
          </p:nvPr>
        </p:nvSpPr>
        <p:spPr>
          <a:xfrm>
            <a:off x="838200" y="254001"/>
            <a:ext cx="10515600" cy="1325563"/>
          </a:xfrm>
        </p:spPr>
        <p:txBody>
          <a:bodyPr/>
          <a:lstStyle/>
          <a:p>
            <a:pPr algn="ctr"/>
            <a:r>
              <a:rPr lang="en-US" dirty="0">
                <a:solidFill>
                  <a:srgbClr val="00B0F0"/>
                </a:solidFill>
                <a:latin typeface="+mn-lt"/>
              </a:rPr>
              <a:t>More than 90 Coalition Members </a:t>
            </a:r>
          </a:p>
        </p:txBody>
      </p:sp>
      <p:sp>
        <p:nvSpPr>
          <p:cNvPr id="3" name="Content Placeholder 2">
            <a:extLst>
              <a:ext uri="{FF2B5EF4-FFF2-40B4-BE49-F238E27FC236}">
                <a16:creationId xmlns:a16="http://schemas.microsoft.com/office/drawing/2014/main" id="{5DF90061-A141-448A-990C-0409A302F6E4}"/>
              </a:ext>
            </a:extLst>
          </p:cNvPr>
          <p:cNvSpPr>
            <a:spLocks noGrp="1"/>
          </p:cNvSpPr>
          <p:nvPr>
            <p:ph idx="1"/>
          </p:nvPr>
        </p:nvSpPr>
        <p:spPr>
          <a:xfrm>
            <a:off x="838200" y="1825624"/>
            <a:ext cx="10515600" cy="4778375"/>
          </a:xfrm>
        </p:spPr>
        <p:txBody>
          <a:bodyPr>
            <a:noAutofit/>
          </a:bodyPr>
          <a:lstStyle/>
          <a:p>
            <a:r>
              <a:rPr lang="en-US" sz="1300" dirty="0"/>
              <a:t>Arrowhead Health; Arrowhead Regional Development Commission; Association of Minnesota Counties; Barbara </a:t>
            </a:r>
            <a:r>
              <a:rPr lang="en-US" sz="1300" dirty="0" err="1"/>
              <a:t>Dröher</a:t>
            </a:r>
            <a:r>
              <a:rPr lang="en-US" sz="1300" dirty="0"/>
              <a:t>; Chisago County HRA/EDA; Citizens Utility Board of Minnesota; City of Winthrop; Clay County; Cloquet Valley Internet Initiative; Cloquet Valley Internet Initiative; Coalition of Greater Minnesota Cities; CoBank; Community of Minnesota Resorts; Community Technology Advisors Corp; Consolidated Telephone Company; Cooperative Lights; Cooperative Network; Cooperative Network Services; Development Services, Inc.</a:t>
            </a:r>
          </a:p>
          <a:p>
            <a:r>
              <a:rPr lang="en-US" sz="1300" dirty="0"/>
              <a:t>East Central MN Educational Cable Cooperative; East Central Regional Development Commission; Economic Development Association of Minnesota; </a:t>
            </a:r>
            <a:r>
              <a:rPr lang="en-US" sz="1300" dirty="0" err="1"/>
              <a:t>EssentiaHealth</a:t>
            </a:r>
            <a:r>
              <a:rPr lang="en-US" sz="1300" dirty="0"/>
              <a:t>; Finley Engineering; Fond du Lac Tribal Communications; GPS 45:93; Great River Energy; Greater Minnesota Partnership; Growth and Justice; Hay Creek Township; Headwaters Regional Development Commission; Hiawatha Broadband Communications; IMPACT 20/20; Institute for Local </a:t>
            </a:r>
            <a:r>
              <a:rPr lang="en-US" sz="1300" dirty="0" err="1"/>
              <a:t>SelfReliance</a:t>
            </a:r>
            <a:r>
              <a:rPr lang="en-US" sz="1300" dirty="0"/>
              <a:t>; Iron Range Economic Alliance; Isanti County; ISD 317 Deer River; Jody Kramer, CPA; Kanabec County EDA; Kandiyohi County Economic Development; League of Minnesota Cities</a:t>
            </a:r>
          </a:p>
          <a:p>
            <a:r>
              <a:rPr lang="en-US" sz="1300" dirty="0"/>
              <a:t>Leech Lake Tribal Telecommunications; Le Sueur County Broadband Coalition; Lincoln County EDC; Meeker Cooperative; Meeker County EDA; </a:t>
            </a:r>
            <a:r>
              <a:rPr lang="en-US" sz="1300" dirty="0" err="1"/>
              <a:t>MidMinnesota</a:t>
            </a:r>
            <a:r>
              <a:rPr lang="en-US" sz="1300" dirty="0"/>
              <a:t> Development Commission; </a:t>
            </a:r>
            <a:r>
              <a:rPr lang="en-US" sz="1300" dirty="0" err="1"/>
              <a:t>MiEnergy</a:t>
            </a:r>
            <a:r>
              <a:rPr lang="en-US" sz="1300" dirty="0"/>
              <a:t> Cooperative; Mille Lacs Energy Cooperative; Minnesota Association of Professional County Economic Developers; Minnesota Association of Small Cities; Minnesota Association of Townships; Minnesota Corn Growers Association; Minnesota Farm Bureau; Minnesota Farmers Union; Minnesota Library Association; Minnesota Municipal Utilities Association; Minnesota Public Broadband Alliance; Minnesota Rural Education Association; Minnesota Rural Electric Association; Minnesota Soybean Growers Association; MN Association of Community Telecommunications and Administrators; MN River Valley Education District; MN Rural Counties Caucus; </a:t>
            </a:r>
          </a:p>
          <a:p>
            <a:r>
              <a:rPr lang="en-US" sz="1300" dirty="0"/>
              <a:t>MN Telecom Alliance; MVTV Wireless; Neighborhood National Bank; </a:t>
            </a:r>
            <a:r>
              <a:rPr lang="en-US" sz="1300" dirty="0" err="1"/>
              <a:t>Nemadji</a:t>
            </a:r>
            <a:r>
              <a:rPr lang="en-US" sz="1300" dirty="0"/>
              <a:t> Research Corporation; Nobles County Economic Opportunity Network; North Region Health Alliance; North Star Township; Northeast Service Cooperative; Northland Foundation; Northwest Minnesota Foundation; NW Regional Development Commission; PCs for People; Project FINE; Range Association of Municipalities and Schools; Redwing Ignite; Redwood County; Region 5 Regional Development Commission; Region Nine Development Commission; Schools for Equity in Education; Sherburne County EDA; </a:t>
            </a:r>
            <a:r>
              <a:rPr lang="en-US" sz="1300" dirty="0" err="1"/>
              <a:t>Sourcewell</a:t>
            </a:r>
            <a:r>
              <a:rPr lang="en-US" sz="1300" dirty="0"/>
              <a:t>; Southern Minnesota Beet Sugar Cooperative; Southern Minnesota Initiative Foundation; Southwest Initiative Fund; Southwest Regional Development Commission; SPIRE Credit Union; Treacy Information Services; Turtle Island Communications; Upper Minnesota Valley Regional Development Commission; West Central Initiative; Winthrop EDA</a:t>
            </a:r>
          </a:p>
          <a:p>
            <a:endParaRPr lang="en-US" sz="1400" dirty="0"/>
          </a:p>
        </p:txBody>
      </p:sp>
      <p:pic>
        <p:nvPicPr>
          <p:cNvPr id="6" name="Picture 5">
            <a:extLst>
              <a:ext uri="{FF2B5EF4-FFF2-40B4-BE49-F238E27FC236}">
                <a16:creationId xmlns:a16="http://schemas.microsoft.com/office/drawing/2014/main" id="{AAA5D4B3-7D2E-4B26-B28B-1AEDBBB666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Tree>
    <p:extLst>
      <p:ext uri="{BB962C8B-B14F-4D97-AF65-F5344CB8AC3E}">
        <p14:creationId xmlns:p14="http://schemas.microsoft.com/office/powerpoint/2010/main" val="10005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AA7FE1-20AA-4C12-831F-F904D3BB3A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
        <p:nvSpPr>
          <p:cNvPr id="5" name="Title 1">
            <a:extLst>
              <a:ext uri="{FF2B5EF4-FFF2-40B4-BE49-F238E27FC236}">
                <a16:creationId xmlns:a16="http://schemas.microsoft.com/office/drawing/2014/main" id="{2F511F9B-23F2-48BC-9609-3D819AF2D4BE}"/>
              </a:ext>
            </a:extLst>
          </p:cNvPr>
          <p:cNvSpPr>
            <a:spLocks noGrp="1"/>
          </p:cNvSpPr>
          <p:nvPr>
            <p:ph type="title"/>
          </p:nvPr>
        </p:nvSpPr>
        <p:spPr>
          <a:xfrm>
            <a:off x="1461780" y="225423"/>
            <a:ext cx="8703578" cy="1783079"/>
          </a:xfrm>
        </p:spPr>
        <p:txBody>
          <a:bodyPr>
            <a:normAutofit fontScale="90000"/>
          </a:bodyPr>
          <a:lstStyle/>
          <a:p>
            <a:pPr algn="ctr"/>
            <a:r>
              <a:rPr lang="en-US" sz="4400" dirty="0">
                <a:solidFill>
                  <a:srgbClr val="00B0F0"/>
                </a:solidFill>
                <a:latin typeface="+mn-lt"/>
              </a:rPr>
              <a:t>MN Rural Broadband Coalition</a:t>
            </a:r>
            <a:br>
              <a:rPr lang="en-US" sz="4400" dirty="0">
                <a:solidFill>
                  <a:srgbClr val="00B0F0"/>
                </a:solidFill>
                <a:latin typeface="+mn-lt"/>
              </a:rPr>
            </a:br>
            <a:r>
              <a:rPr lang="en-US" sz="4400" dirty="0">
                <a:solidFill>
                  <a:srgbClr val="00B0F0"/>
                </a:solidFill>
                <a:latin typeface="+mn-lt"/>
              </a:rPr>
              <a:t>Our Work</a:t>
            </a:r>
            <a:r>
              <a:rPr lang="en-US" dirty="0">
                <a:solidFill>
                  <a:srgbClr val="00B0F0"/>
                </a:solidFill>
              </a:rPr>
              <a:t/>
            </a:r>
            <a:br>
              <a:rPr lang="en-US" dirty="0">
                <a:solidFill>
                  <a:srgbClr val="00B0F0"/>
                </a:solidFill>
              </a:rPr>
            </a:br>
            <a:endParaRPr lang="en-US" dirty="0"/>
          </a:p>
        </p:txBody>
      </p:sp>
      <p:sp>
        <p:nvSpPr>
          <p:cNvPr id="6" name="Text Placeholder 5">
            <a:extLst>
              <a:ext uri="{FF2B5EF4-FFF2-40B4-BE49-F238E27FC236}">
                <a16:creationId xmlns:a16="http://schemas.microsoft.com/office/drawing/2014/main" id="{DB0923EA-5F28-4336-9400-9E172681ACB5}"/>
              </a:ext>
            </a:extLst>
          </p:cNvPr>
          <p:cNvSpPr txBox="1">
            <a:spLocks/>
          </p:cNvSpPr>
          <p:nvPr/>
        </p:nvSpPr>
        <p:spPr>
          <a:xfrm>
            <a:off x="628650" y="1600200"/>
            <a:ext cx="10848443" cy="5032377"/>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2000" dirty="0"/>
              <a:t>The Coalition is a statewide organization that holds regular meetings to discuss the needs and priorities of Coalition members.</a:t>
            </a:r>
          </a:p>
          <a:p>
            <a:pPr marL="285750" indent="-285750"/>
            <a:r>
              <a:rPr lang="en-US" sz="2000" dirty="0"/>
              <a:t>The number one priority is to advocate for multi-year funding for the Border to Border Broadband Program. </a:t>
            </a:r>
          </a:p>
          <a:p>
            <a:pPr marL="285750" indent="-285750"/>
            <a:r>
              <a:rPr lang="en-US" sz="2000" dirty="0"/>
              <a:t>Vast majority of our members are from rural communities—our regular meetings are an excellent way for rural leaders to share information and network without having to wait for an annual conference or meeting.</a:t>
            </a:r>
          </a:p>
          <a:p>
            <a:pPr marL="285750" indent="-285750"/>
            <a:r>
              <a:rPr lang="en-US" sz="2000" dirty="0"/>
              <a:t>The Coalition brings together industries or organizations that might not normally interact—EDAs, cooperatives, banking and finance, health care, agriculture, education, counties, cities, townships, and more.</a:t>
            </a:r>
          </a:p>
          <a:p>
            <a:pPr marL="285750" indent="-285750"/>
            <a:r>
              <a:rPr lang="en-US" sz="2000" dirty="0"/>
              <a:t>Provide resources and education to members about opportunities to expand broadband in their communities</a:t>
            </a:r>
          </a:p>
          <a:p>
            <a:pPr marL="285750" indent="-285750"/>
            <a:r>
              <a:rPr lang="en-US" sz="2000" dirty="0"/>
              <a:t>Annual Broadband Day on the Hill at the State Capitol with a full day of activities, speakers, and direct advocacy.</a:t>
            </a:r>
          </a:p>
          <a:p>
            <a:pPr marL="285750" indent="-285750"/>
            <a:r>
              <a:rPr lang="en-US" sz="2000" dirty="0"/>
              <a:t>The Coalition engages the Legislature, Governor, agencies, and the Task Force directly on broadband funding and policy issues.</a:t>
            </a:r>
          </a:p>
        </p:txBody>
      </p:sp>
    </p:spTree>
    <p:extLst>
      <p:ext uri="{BB962C8B-B14F-4D97-AF65-F5344CB8AC3E}">
        <p14:creationId xmlns:p14="http://schemas.microsoft.com/office/powerpoint/2010/main" val="320316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1A6E3-E2E2-41EB-8885-B97F06924D9A}"/>
              </a:ext>
            </a:extLst>
          </p:cNvPr>
          <p:cNvSpPr>
            <a:spLocks noGrp="1"/>
          </p:cNvSpPr>
          <p:nvPr>
            <p:ph type="title"/>
          </p:nvPr>
        </p:nvSpPr>
        <p:spPr/>
        <p:txBody>
          <a:bodyPr/>
          <a:lstStyle/>
          <a:p>
            <a:pPr algn="ctr"/>
            <a:r>
              <a:rPr lang="en-US" dirty="0">
                <a:solidFill>
                  <a:srgbClr val="00B0F0"/>
                </a:solidFill>
                <a:latin typeface="+mn-lt"/>
              </a:rPr>
              <a:t>MN Rural Broadband Coalition</a:t>
            </a:r>
            <a:br>
              <a:rPr lang="en-US" dirty="0">
                <a:solidFill>
                  <a:srgbClr val="00B0F0"/>
                </a:solidFill>
                <a:latin typeface="+mn-lt"/>
              </a:rPr>
            </a:br>
            <a:r>
              <a:rPr lang="en-US" dirty="0">
                <a:solidFill>
                  <a:srgbClr val="00B0F0"/>
                </a:solidFill>
                <a:latin typeface="+mn-lt"/>
              </a:rPr>
              <a:t>Legislative Recap</a:t>
            </a:r>
          </a:p>
        </p:txBody>
      </p:sp>
      <p:sp>
        <p:nvSpPr>
          <p:cNvPr id="5" name="Text Placeholder 4">
            <a:extLst>
              <a:ext uri="{FF2B5EF4-FFF2-40B4-BE49-F238E27FC236}">
                <a16:creationId xmlns:a16="http://schemas.microsoft.com/office/drawing/2014/main" id="{7A82162F-D0C6-47E9-9222-0F78B3DEDC08}"/>
              </a:ext>
            </a:extLst>
          </p:cNvPr>
          <p:cNvSpPr>
            <a:spLocks noGrp="1"/>
          </p:cNvSpPr>
          <p:nvPr>
            <p:ph type="body" idx="1"/>
          </p:nvPr>
        </p:nvSpPr>
        <p:spPr>
          <a:xfrm>
            <a:off x="4214962" y="1677930"/>
            <a:ext cx="3480542" cy="823912"/>
          </a:xfrm>
        </p:spPr>
        <p:txBody>
          <a:bodyPr/>
          <a:lstStyle/>
          <a:p>
            <a:r>
              <a:rPr lang="en-US" dirty="0"/>
              <a:t> 2019 Legislative Session </a:t>
            </a:r>
          </a:p>
        </p:txBody>
      </p:sp>
      <p:sp>
        <p:nvSpPr>
          <p:cNvPr id="10" name="Content Placeholder 9">
            <a:extLst>
              <a:ext uri="{FF2B5EF4-FFF2-40B4-BE49-F238E27FC236}">
                <a16:creationId xmlns:a16="http://schemas.microsoft.com/office/drawing/2014/main" id="{868B2DA3-6B04-4BB9-A9FE-8CDA918C55C4}"/>
              </a:ext>
            </a:extLst>
          </p:cNvPr>
          <p:cNvSpPr>
            <a:spLocks noGrp="1"/>
          </p:cNvSpPr>
          <p:nvPr>
            <p:ph sz="half" idx="2"/>
          </p:nvPr>
        </p:nvSpPr>
        <p:spPr>
          <a:xfrm>
            <a:off x="4214962" y="2501842"/>
            <a:ext cx="3337929" cy="3684588"/>
          </a:xfrm>
        </p:spPr>
        <p:txBody>
          <a:bodyPr>
            <a:normAutofit/>
          </a:bodyPr>
          <a:lstStyle/>
          <a:p>
            <a:r>
              <a:rPr lang="en-US" sz="1800" dirty="0"/>
              <a:t>2018 Task Force recommended Legislature spend $70m per biennium to meet speed goals</a:t>
            </a:r>
          </a:p>
          <a:p>
            <a:r>
              <a:rPr lang="en-US" sz="1800" dirty="0"/>
              <a:t>Coalition worked with Rep. Rob </a:t>
            </a:r>
            <a:r>
              <a:rPr lang="en-US" sz="1800" dirty="0" err="1"/>
              <a:t>Ecklund</a:t>
            </a:r>
            <a:r>
              <a:rPr lang="en-US" sz="1800" dirty="0"/>
              <a:t> (DFL) and Sen. Mark Koran (GOP) to introduce $70m bill for 2020-21 biennial budget</a:t>
            </a:r>
          </a:p>
          <a:p>
            <a:r>
              <a:rPr lang="en-US" sz="1800" dirty="0"/>
              <a:t>Both bills were in the House and Senate top 10 bills</a:t>
            </a:r>
          </a:p>
          <a:p>
            <a:r>
              <a:rPr lang="en-US" sz="1800" dirty="0"/>
              <a:t>$40 million funded ($20m/$20m for 2020/2021)</a:t>
            </a:r>
          </a:p>
        </p:txBody>
      </p:sp>
      <p:sp>
        <p:nvSpPr>
          <p:cNvPr id="13" name="Text Placeholder 12">
            <a:extLst>
              <a:ext uri="{FF2B5EF4-FFF2-40B4-BE49-F238E27FC236}">
                <a16:creationId xmlns:a16="http://schemas.microsoft.com/office/drawing/2014/main" id="{AF55D608-F780-4C2A-BC4F-33F59DF5D3B2}"/>
              </a:ext>
            </a:extLst>
          </p:cNvPr>
          <p:cNvSpPr>
            <a:spLocks noGrp="1"/>
          </p:cNvSpPr>
          <p:nvPr>
            <p:ph type="body" sz="quarter" idx="3"/>
          </p:nvPr>
        </p:nvSpPr>
        <p:spPr>
          <a:xfrm>
            <a:off x="657477" y="1677930"/>
            <a:ext cx="3290582" cy="823912"/>
          </a:xfrm>
        </p:spPr>
        <p:txBody>
          <a:bodyPr/>
          <a:lstStyle/>
          <a:p>
            <a:r>
              <a:rPr lang="en-US" dirty="0"/>
              <a:t>2018 Legislative Session </a:t>
            </a:r>
          </a:p>
        </p:txBody>
      </p:sp>
      <p:sp>
        <p:nvSpPr>
          <p:cNvPr id="3" name="Text Placeholder 2">
            <a:extLst>
              <a:ext uri="{FF2B5EF4-FFF2-40B4-BE49-F238E27FC236}">
                <a16:creationId xmlns:a16="http://schemas.microsoft.com/office/drawing/2014/main" id="{BD7299F1-445D-4055-AE22-BD7B8F098D11}"/>
              </a:ext>
            </a:extLst>
          </p:cNvPr>
          <p:cNvSpPr>
            <a:spLocks noGrp="1"/>
          </p:cNvSpPr>
          <p:nvPr>
            <p:ph sz="quarter" idx="4"/>
          </p:nvPr>
        </p:nvSpPr>
        <p:spPr>
          <a:xfrm>
            <a:off x="530098" y="2513865"/>
            <a:ext cx="3684864" cy="3684588"/>
          </a:xfrm>
        </p:spPr>
        <p:txBody>
          <a:bodyPr>
            <a:normAutofit/>
          </a:bodyPr>
          <a:lstStyle/>
          <a:p>
            <a:r>
              <a:rPr lang="en-US" sz="1900" dirty="0"/>
              <a:t>Hire a lobbyist to advocate for funding and raise Coalition’s profile at Capitol</a:t>
            </a:r>
          </a:p>
          <a:p>
            <a:r>
              <a:rPr lang="en-US" sz="1900" dirty="0"/>
              <a:t>Not a budget year but some surplus funds were available.</a:t>
            </a:r>
          </a:p>
          <a:p>
            <a:r>
              <a:rPr lang="en-US" sz="1900" dirty="0"/>
              <a:t>$15 million included in “Omnibus Prime” supplemental budget</a:t>
            </a:r>
          </a:p>
          <a:p>
            <a:r>
              <a:rPr lang="en-US" sz="1900" dirty="0"/>
              <a:t>Vetoed by Governor Dayton, no funding for the grant program</a:t>
            </a:r>
          </a:p>
          <a:p>
            <a:r>
              <a:rPr lang="en-US" sz="1900" dirty="0"/>
              <a:t>Built strong bipartisan relationships with legislators</a:t>
            </a:r>
          </a:p>
          <a:p>
            <a:endParaRPr lang="en-US" dirty="0"/>
          </a:p>
          <a:p>
            <a:endParaRPr lang="en-US" dirty="0"/>
          </a:p>
          <a:p>
            <a:endParaRPr lang="en-US" dirty="0"/>
          </a:p>
        </p:txBody>
      </p:sp>
      <p:pic>
        <p:nvPicPr>
          <p:cNvPr id="8" name="Picture 7">
            <a:extLst>
              <a:ext uri="{FF2B5EF4-FFF2-40B4-BE49-F238E27FC236}">
                <a16:creationId xmlns:a16="http://schemas.microsoft.com/office/drawing/2014/main" id="{919E5406-5F51-467A-AD50-727FDAA211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
        <p:nvSpPr>
          <p:cNvPr id="9" name="Text Placeholder 4">
            <a:extLst>
              <a:ext uri="{FF2B5EF4-FFF2-40B4-BE49-F238E27FC236}">
                <a16:creationId xmlns:a16="http://schemas.microsoft.com/office/drawing/2014/main" id="{6C2B1F54-A4D7-4243-86E5-9504E9064CEC}"/>
              </a:ext>
            </a:extLst>
          </p:cNvPr>
          <p:cNvSpPr txBox="1">
            <a:spLocks/>
          </p:cNvSpPr>
          <p:nvPr/>
        </p:nvSpPr>
        <p:spPr>
          <a:xfrm>
            <a:off x="7871670" y="1677930"/>
            <a:ext cx="3480542"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 2020 Legislative Session </a:t>
            </a:r>
          </a:p>
        </p:txBody>
      </p:sp>
      <p:sp>
        <p:nvSpPr>
          <p:cNvPr id="11" name="Content Placeholder 9">
            <a:extLst>
              <a:ext uri="{FF2B5EF4-FFF2-40B4-BE49-F238E27FC236}">
                <a16:creationId xmlns:a16="http://schemas.microsoft.com/office/drawing/2014/main" id="{3BFC01BB-00C8-4EAC-A12F-CA476CBEB4E9}"/>
              </a:ext>
            </a:extLst>
          </p:cNvPr>
          <p:cNvSpPr txBox="1">
            <a:spLocks/>
          </p:cNvSpPr>
          <p:nvPr/>
        </p:nvSpPr>
        <p:spPr>
          <a:xfrm>
            <a:off x="7871670" y="2513865"/>
            <a:ext cx="3337929"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Surplus funds may be available for supplemental budget</a:t>
            </a:r>
          </a:p>
          <a:p>
            <a:r>
              <a:rPr lang="en-US" sz="1800" dirty="0"/>
              <a:t>November Report: $1.3 billion surplus, will be reassessed in February</a:t>
            </a:r>
          </a:p>
          <a:p>
            <a:r>
              <a:rPr lang="en-US" sz="1800" dirty="0"/>
              <a:t>$70m recommendation, $70m bill in 2019, Office of Broadband receives $70m in applications, only $40m funded</a:t>
            </a:r>
          </a:p>
          <a:p>
            <a:r>
              <a:rPr lang="en-US" sz="1800" dirty="0"/>
              <a:t>$30 million funding gap</a:t>
            </a:r>
          </a:p>
        </p:txBody>
      </p:sp>
    </p:spTree>
    <p:extLst>
      <p:ext uri="{BB962C8B-B14F-4D97-AF65-F5344CB8AC3E}">
        <p14:creationId xmlns:p14="http://schemas.microsoft.com/office/powerpoint/2010/main" val="224199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0440-846D-45CE-B2B9-1FC76BC268C0}"/>
              </a:ext>
            </a:extLst>
          </p:cNvPr>
          <p:cNvSpPr>
            <a:spLocks noGrp="1"/>
          </p:cNvSpPr>
          <p:nvPr>
            <p:ph type="title"/>
          </p:nvPr>
        </p:nvSpPr>
        <p:spPr/>
        <p:txBody>
          <a:bodyPr>
            <a:normAutofit/>
          </a:bodyPr>
          <a:lstStyle/>
          <a:p>
            <a:pPr algn="ctr"/>
            <a:r>
              <a:rPr lang="en-US" dirty="0">
                <a:solidFill>
                  <a:srgbClr val="00B0F0"/>
                </a:solidFill>
                <a:latin typeface="+mn-lt"/>
              </a:rPr>
              <a:t>MN Rural Broadband Coalition </a:t>
            </a:r>
            <a:br>
              <a:rPr lang="en-US" dirty="0">
                <a:solidFill>
                  <a:srgbClr val="00B0F0"/>
                </a:solidFill>
                <a:latin typeface="+mn-lt"/>
              </a:rPr>
            </a:br>
            <a:r>
              <a:rPr lang="en-US" dirty="0">
                <a:solidFill>
                  <a:srgbClr val="00B0F0"/>
                </a:solidFill>
                <a:latin typeface="+mn-lt"/>
              </a:rPr>
              <a:t>2020 Funding Goal</a:t>
            </a:r>
          </a:p>
        </p:txBody>
      </p:sp>
      <p:sp>
        <p:nvSpPr>
          <p:cNvPr id="3" name="Rectangle 2">
            <a:extLst>
              <a:ext uri="{FF2B5EF4-FFF2-40B4-BE49-F238E27FC236}">
                <a16:creationId xmlns:a16="http://schemas.microsoft.com/office/drawing/2014/main" id="{6A090B5D-C3E4-46E8-BCBD-3DF81BF0E838}"/>
              </a:ext>
            </a:extLst>
          </p:cNvPr>
          <p:cNvSpPr/>
          <p:nvPr/>
        </p:nvSpPr>
        <p:spPr>
          <a:xfrm>
            <a:off x="838200" y="2043289"/>
            <a:ext cx="10371666" cy="4247317"/>
          </a:xfrm>
          <a:prstGeom prst="rect">
            <a:avLst/>
          </a:prstGeom>
        </p:spPr>
        <p:txBody>
          <a:bodyPr wrap="square">
            <a:spAutoFit/>
          </a:bodyPr>
          <a:lstStyle/>
          <a:p>
            <a:r>
              <a:rPr lang="en-US" dirty="0"/>
              <a:t> </a:t>
            </a:r>
          </a:p>
          <a:p>
            <a:r>
              <a:rPr lang="en-US" sz="2800" b="1" dirty="0"/>
              <a:t>Goal: </a:t>
            </a:r>
            <a:r>
              <a:rPr lang="en-US" sz="2800" dirty="0"/>
              <a:t>The Minnesota Rural Broadband Coalition and its supporters request the 2020 Legislature to fund the Border- to-Border Broadband Development Grant program with </a:t>
            </a:r>
            <a:r>
              <a:rPr lang="en-US" sz="2800" u="sng" dirty="0"/>
              <a:t>$30 million base funding in the 2020 supplemental budget to achieve the state’s 2026 broadband speed goal of 100 megabits per second (Mbps) download and 20 Mbps upload. </a:t>
            </a:r>
            <a:r>
              <a:rPr lang="en-US" sz="2800" dirty="0"/>
              <a:t>Consistent and stable funding of the grant program is important to allow economic development agencies, local governments and others to be creative and collaborative in their approach to providing broadband services to these areas.</a:t>
            </a:r>
          </a:p>
        </p:txBody>
      </p:sp>
      <p:pic>
        <p:nvPicPr>
          <p:cNvPr id="5" name="Picture 4">
            <a:extLst>
              <a:ext uri="{FF2B5EF4-FFF2-40B4-BE49-F238E27FC236}">
                <a16:creationId xmlns:a16="http://schemas.microsoft.com/office/drawing/2014/main" id="{C228E75F-9EF7-4DF3-AF8F-A3B575E920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Tree>
    <p:extLst>
      <p:ext uri="{BB962C8B-B14F-4D97-AF65-F5344CB8AC3E}">
        <p14:creationId xmlns:p14="http://schemas.microsoft.com/office/powerpoint/2010/main" val="213396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BE24E-EC27-410E-9C81-8BBF46430E7A}"/>
              </a:ext>
            </a:extLst>
          </p:cNvPr>
          <p:cNvSpPr>
            <a:spLocks noGrp="1"/>
          </p:cNvSpPr>
          <p:nvPr>
            <p:ph type="title"/>
          </p:nvPr>
        </p:nvSpPr>
        <p:spPr/>
        <p:txBody>
          <a:bodyPr/>
          <a:lstStyle/>
          <a:p>
            <a:r>
              <a:rPr lang="en-US" dirty="0">
                <a:solidFill>
                  <a:srgbClr val="00B0F0"/>
                </a:solidFill>
              </a:rPr>
              <a:t>Governor Walz Announces Broadband Grants</a:t>
            </a:r>
          </a:p>
        </p:txBody>
      </p:sp>
      <p:pic>
        <p:nvPicPr>
          <p:cNvPr id="4" name="Picture 3" descr="A picture containing person, building, standing, man&#10;&#10;Description automatically generated">
            <a:extLst>
              <a:ext uri="{FF2B5EF4-FFF2-40B4-BE49-F238E27FC236}">
                <a16:creationId xmlns:a16="http://schemas.microsoft.com/office/drawing/2014/main" id="{0DB94881-F000-413F-8956-871DB34D9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9431" y="1647714"/>
            <a:ext cx="6664570" cy="5011757"/>
          </a:xfrm>
          <a:prstGeom prst="rect">
            <a:avLst/>
          </a:prstGeom>
        </p:spPr>
      </p:pic>
      <p:pic>
        <p:nvPicPr>
          <p:cNvPr id="5" name="Picture 4">
            <a:extLst>
              <a:ext uri="{FF2B5EF4-FFF2-40B4-BE49-F238E27FC236}">
                <a16:creationId xmlns:a16="http://schemas.microsoft.com/office/drawing/2014/main" id="{AB55AF51-0D2E-437C-B058-E78F36B7B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4079" y="1645920"/>
            <a:ext cx="1783080" cy="1783080"/>
          </a:xfrm>
          <a:prstGeom prst="rect">
            <a:avLst/>
          </a:prstGeom>
        </p:spPr>
      </p:pic>
    </p:spTree>
    <p:extLst>
      <p:ext uri="{BB962C8B-B14F-4D97-AF65-F5344CB8AC3E}">
        <p14:creationId xmlns:p14="http://schemas.microsoft.com/office/powerpoint/2010/main" val="2929476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A23A567-8F57-45B9-850E-B1A72A2AC8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
        <p:nvSpPr>
          <p:cNvPr id="6" name="Title 1">
            <a:extLst>
              <a:ext uri="{FF2B5EF4-FFF2-40B4-BE49-F238E27FC236}">
                <a16:creationId xmlns:a16="http://schemas.microsoft.com/office/drawing/2014/main" id="{9A6022D9-A8BB-41B9-889F-07F99D636EB8}"/>
              </a:ext>
            </a:extLst>
          </p:cNvPr>
          <p:cNvSpPr>
            <a:spLocks noGrp="1"/>
          </p:cNvSpPr>
          <p:nvPr>
            <p:ph type="title"/>
          </p:nvPr>
        </p:nvSpPr>
        <p:spPr>
          <a:xfrm>
            <a:off x="838200" y="365125"/>
            <a:ext cx="10515600" cy="1325563"/>
          </a:xfrm>
        </p:spPr>
        <p:txBody>
          <a:bodyPr>
            <a:normAutofit/>
          </a:bodyPr>
          <a:lstStyle/>
          <a:p>
            <a:pPr algn="ctr"/>
            <a:r>
              <a:rPr lang="en-US">
                <a:solidFill>
                  <a:srgbClr val="00B0F0"/>
                </a:solidFill>
                <a:latin typeface="+mn-lt"/>
              </a:rPr>
              <a:t>MN Rural Broadband Coalition </a:t>
            </a:r>
            <a:br>
              <a:rPr lang="en-US">
                <a:solidFill>
                  <a:srgbClr val="00B0F0"/>
                </a:solidFill>
                <a:latin typeface="+mn-lt"/>
              </a:rPr>
            </a:br>
            <a:r>
              <a:rPr lang="en-US">
                <a:solidFill>
                  <a:srgbClr val="00B0F0"/>
                </a:solidFill>
                <a:latin typeface="+mn-lt"/>
              </a:rPr>
              <a:t>2020 Funding Goal</a:t>
            </a:r>
            <a:endParaRPr lang="en-US" dirty="0">
              <a:solidFill>
                <a:srgbClr val="00B0F0"/>
              </a:solidFill>
              <a:latin typeface="+mn-lt"/>
            </a:endParaRPr>
          </a:p>
        </p:txBody>
      </p:sp>
      <p:sp>
        <p:nvSpPr>
          <p:cNvPr id="7" name="Rectangle 6">
            <a:extLst>
              <a:ext uri="{FF2B5EF4-FFF2-40B4-BE49-F238E27FC236}">
                <a16:creationId xmlns:a16="http://schemas.microsoft.com/office/drawing/2014/main" id="{9D84A1C2-A55A-4430-B5DD-CD522E3A6246}"/>
              </a:ext>
            </a:extLst>
          </p:cNvPr>
          <p:cNvSpPr/>
          <p:nvPr/>
        </p:nvSpPr>
        <p:spPr>
          <a:xfrm>
            <a:off x="838200" y="2043289"/>
            <a:ext cx="10371666" cy="4124206"/>
          </a:xfrm>
          <a:prstGeom prst="rect">
            <a:avLst/>
          </a:prstGeom>
        </p:spPr>
        <p:txBody>
          <a:bodyPr wrap="square">
            <a:spAutoFit/>
          </a:bodyPr>
          <a:lstStyle/>
          <a:p>
            <a:pPr marL="285750" indent="-285750">
              <a:buFont typeface="Arial" panose="020B0604020202020204" pitchFamily="34" charset="0"/>
              <a:buChar char="•"/>
            </a:pPr>
            <a:r>
              <a:rPr lang="en-US" dirty="0"/>
              <a:t> </a:t>
            </a:r>
            <a:r>
              <a:rPr lang="en-US" sz="2200" dirty="0"/>
              <a:t>2020 Funding Bill Authors</a:t>
            </a:r>
          </a:p>
          <a:p>
            <a:pPr marL="742950" lvl="1" indent="-285750">
              <a:buFont typeface="Arial" panose="020B0604020202020204" pitchFamily="34" charset="0"/>
              <a:buChar char="•"/>
            </a:pPr>
            <a:r>
              <a:rPr lang="en-US" dirty="0"/>
              <a:t>House: Representative Rob </a:t>
            </a:r>
            <a:r>
              <a:rPr lang="en-US" dirty="0" err="1"/>
              <a:t>Ecklund</a:t>
            </a:r>
            <a:r>
              <a:rPr lang="en-US" dirty="0"/>
              <a:t> (DFL-International Falls)</a:t>
            </a:r>
          </a:p>
          <a:p>
            <a:pPr marL="742950" lvl="1" indent="-285750">
              <a:buFont typeface="Arial" panose="020B0604020202020204" pitchFamily="34" charset="0"/>
              <a:buChar char="•"/>
            </a:pPr>
            <a:r>
              <a:rPr lang="en-US" dirty="0"/>
              <a:t>Senate: Senator Rich </a:t>
            </a:r>
            <a:r>
              <a:rPr lang="en-US" dirty="0" err="1"/>
              <a:t>Draheim</a:t>
            </a:r>
            <a:r>
              <a:rPr lang="en-US" dirty="0"/>
              <a:t> (R-Madison Lake)</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Bill will be introduced on February 11</a:t>
            </a:r>
            <a:r>
              <a:rPr lang="en-US" sz="2200" baseline="30000" dirty="0"/>
              <a:t>th</a:t>
            </a:r>
            <a:r>
              <a:rPr lang="en-US" sz="2200" dirty="0"/>
              <a:t>, first day of the 2020 legislative session</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Committees:</a:t>
            </a:r>
          </a:p>
          <a:p>
            <a:pPr marL="742950" lvl="1" indent="-285750">
              <a:buFont typeface="Arial" panose="020B0604020202020204" pitchFamily="34" charset="0"/>
              <a:buChar char="•"/>
            </a:pPr>
            <a:r>
              <a:rPr lang="en-US" dirty="0"/>
              <a:t>House: Greater Minnesota Jobs and Economic Development Finance Division</a:t>
            </a:r>
          </a:p>
          <a:p>
            <a:pPr marL="1200150" lvl="2" indent="-285750">
              <a:buFont typeface="Arial" panose="020B0604020202020204" pitchFamily="34" charset="0"/>
              <a:buChar char="•"/>
            </a:pPr>
            <a:r>
              <a:rPr lang="en-US" dirty="0"/>
              <a:t>Chair, Representative Gene </a:t>
            </a:r>
            <a:r>
              <a:rPr lang="en-US" dirty="0" err="1"/>
              <a:t>Pelowski</a:t>
            </a:r>
            <a:r>
              <a:rPr lang="en-US" dirty="0"/>
              <a:t> (DFL-Winona)</a:t>
            </a:r>
          </a:p>
          <a:p>
            <a:pPr marL="742950" lvl="1" indent="-285750">
              <a:buFont typeface="Arial" panose="020B0604020202020204" pitchFamily="34" charset="0"/>
              <a:buChar char="•"/>
            </a:pPr>
            <a:r>
              <a:rPr lang="en-US" dirty="0"/>
              <a:t>Senate: Agriculture, Rural Development, and Housing Finance</a:t>
            </a:r>
          </a:p>
          <a:p>
            <a:pPr marL="1200150" lvl="2" indent="-285750">
              <a:buFont typeface="Arial" panose="020B0604020202020204" pitchFamily="34" charset="0"/>
              <a:buChar char="•"/>
            </a:pPr>
            <a:r>
              <a:rPr lang="en-US" dirty="0"/>
              <a:t>Chair, Senator Torrey </a:t>
            </a:r>
            <a:r>
              <a:rPr lang="en-US" dirty="0" err="1"/>
              <a:t>Westrom</a:t>
            </a:r>
            <a:r>
              <a:rPr lang="en-US" dirty="0"/>
              <a:t> (R-Elbow Lake)</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Final goal: inclusion of $30 million for broadband in the 2020 supplemental budget bill</a:t>
            </a:r>
          </a:p>
        </p:txBody>
      </p:sp>
    </p:spTree>
    <p:extLst>
      <p:ext uri="{BB962C8B-B14F-4D97-AF65-F5344CB8AC3E}">
        <p14:creationId xmlns:p14="http://schemas.microsoft.com/office/powerpoint/2010/main" val="284169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7047F11-07C2-40AF-94D9-DC39B6789A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6911" y="42477"/>
            <a:ext cx="1783080" cy="1783080"/>
          </a:xfrm>
          <a:prstGeom prst="rect">
            <a:avLst/>
          </a:prstGeom>
        </p:spPr>
      </p:pic>
      <p:sp>
        <p:nvSpPr>
          <p:cNvPr id="6" name="Title 1">
            <a:extLst>
              <a:ext uri="{FF2B5EF4-FFF2-40B4-BE49-F238E27FC236}">
                <a16:creationId xmlns:a16="http://schemas.microsoft.com/office/drawing/2014/main" id="{B37F2371-A59F-4B9C-9BE0-867EA74927A7}"/>
              </a:ext>
            </a:extLst>
          </p:cNvPr>
          <p:cNvSpPr>
            <a:spLocks noGrp="1"/>
          </p:cNvSpPr>
          <p:nvPr>
            <p:ph type="title"/>
          </p:nvPr>
        </p:nvSpPr>
        <p:spPr>
          <a:xfrm>
            <a:off x="838200" y="365125"/>
            <a:ext cx="10515600" cy="1325563"/>
          </a:xfrm>
        </p:spPr>
        <p:txBody>
          <a:bodyPr>
            <a:normAutofit/>
          </a:bodyPr>
          <a:lstStyle/>
          <a:p>
            <a:pPr algn="ctr"/>
            <a:r>
              <a:rPr lang="en-US" dirty="0">
                <a:solidFill>
                  <a:srgbClr val="00B0F0"/>
                </a:solidFill>
                <a:latin typeface="+mn-lt"/>
              </a:rPr>
              <a:t>MN Rural Broadband Coalition </a:t>
            </a:r>
            <a:br>
              <a:rPr lang="en-US" dirty="0">
                <a:solidFill>
                  <a:srgbClr val="00B0F0"/>
                </a:solidFill>
                <a:latin typeface="+mn-lt"/>
              </a:rPr>
            </a:br>
            <a:r>
              <a:rPr lang="en-US" dirty="0">
                <a:solidFill>
                  <a:srgbClr val="00B0F0"/>
                </a:solidFill>
                <a:latin typeface="+mn-lt"/>
              </a:rPr>
              <a:t>Policy Work</a:t>
            </a:r>
          </a:p>
        </p:txBody>
      </p:sp>
      <p:sp>
        <p:nvSpPr>
          <p:cNvPr id="7" name="Text Placeholder 5">
            <a:extLst>
              <a:ext uri="{FF2B5EF4-FFF2-40B4-BE49-F238E27FC236}">
                <a16:creationId xmlns:a16="http://schemas.microsoft.com/office/drawing/2014/main" id="{E318A4DA-2956-4402-9C43-5AA1FF456267}"/>
              </a:ext>
            </a:extLst>
          </p:cNvPr>
          <p:cNvSpPr txBox="1">
            <a:spLocks/>
          </p:cNvSpPr>
          <p:nvPr/>
        </p:nvSpPr>
        <p:spPr>
          <a:xfrm>
            <a:off x="714906" y="1825557"/>
            <a:ext cx="10762187" cy="3811588"/>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2200" dirty="0"/>
              <a:t>The Coalition introduced a policy bill in 2019</a:t>
            </a:r>
          </a:p>
          <a:p>
            <a:pPr marL="285750" indent="-285750"/>
            <a:r>
              <a:rPr lang="en-US" sz="2200" dirty="0"/>
              <a:t>Included two major items:</a:t>
            </a:r>
          </a:p>
          <a:p>
            <a:pPr marL="742950" lvl="1" indent="-285750"/>
            <a:r>
              <a:rPr lang="en-US" sz="1800" dirty="0"/>
              <a:t>Changes to the challenge process</a:t>
            </a:r>
          </a:p>
          <a:p>
            <a:pPr marL="742950" lvl="1" indent="-285750"/>
            <a:r>
              <a:rPr lang="en-US" sz="1800" dirty="0"/>
              <a:t>Adjusting the 50/50 grant match</a:t>
            </a:r>
          </a:p>
          <a:p>
            <a:pPr marL="285750" indent="-285750"/>
            <a:r>
              <a:rPr lang="en-US" sz="2200" dirty="0"/>
              <a:t>After working on it for several months, the Coalition thought a larger conversation about broadband policy that included more stakeholders was necessary—didn’t pursue the bill further in 2019</a:t>
            </a:r>
          </a:p>
          <a:p>
            <a:pPr marL="285750" indent="-285750"/>
            <a:r>
              <a:rPr lang="en-US" sz="2200" dirty="0"/>
              <a:t>The Coalition won’t be pursuing a policy bill in 2020 but will weigh in and provide feedback as policy items come up at the Legislature or the Task Force</a:t>
            </a:r>
          </a:p>
        </p:txBody>
      </p:sp>
    </p:spTree>
    <p:extLst>
      <p:ext uri="{BB962C8B-B14F-4D97-AF65-F5344CB8AC3E}">
        <p14:creationId xmlns:p14="http://schemas.microsoft.com/office/powerpoint/2010/main" val="1844387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29876C-181E-40B2-A491-97AE8913007D}"/>
</file>

<file path=customXml/itemProps2.xml><?xml version="1.0" encoding="utf-8"?>
<ds:datastoreItem xmlns:ds="http://schemas.openxmlformats.org/officeDocument/2006/customXml" ds:itemID="{BE549DD2-4120-482E-8784-3218CBC21824}"/>
</file>

<file path=customXml/itemProps3.xml><?xml version="1.0" encoding="utf-8"?>
<ds:datastoreItem xmlns:ds="http://schemas.openxmlformats.org/officeDocument/2006/customXml" ds:itemID="{C1344AAA-FEAA-4929-B1BA-AA6C069524B3}"/>
</file>

<file path=docProps/app.xml><?xml version="1.0" encoding="utf-8"?>
<Properties xmlns="http://schemas.openxmlformats.org/officeDocument/2006/extended-properties" xmlns:vt="http://schemas.openxmlformats.org/officeDocument/2006/docPropsVTypes">
  <TotalTime>2472</TotalTime>
  <Words>1178</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 MN Rural Broadband Coalition - History </vt:lpstr>
      <vt:lpstr>More than 90 Coalition Members </vt:lpstr>
      <vt:lpstr>MN Rural Broadband Coalition Our Work </vt:lpstr>
      <vt:lpstr>MN Rural Broadband Coalition Legislative Recap</vt:lpstr>
      <vt:lpstr>MN Rural Broadband Coalition  2020 Funding Goal</vt:lpstr>
      <vt:lpstr>Governor Walz Announces Broadband Grants</vt:lpstr>
      <vt:lpstr>MN Rural Broadband Coalition  2020 Funding Goal</vt:lpstr>
      <vt:lpstr>MN Rural Broadband Coalition  Policy Work</vt:lpstr>
      <vt:lpstr>Broadband Day on the Hill – March 12</vt:lpstr>
      <vt:lpstr>On Behalf of the MN Rural Broadband Coalition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Nancy</dc:creator>
  <cp:lastModifiedBy>Wells, Diane (COMM)</cp:lastModifiedBy>
  <cp:revision>50</cp:revision>
  <dcterms:created xsi:type="dcterms:W3CDTF">2018-06-22T01:58:29Z</dcterms:created>
  <dcterms:modified xsi:type="dcterms:W3CDTF">2020-02-10T21:45:09Z</dcterms:modified>
</cp:coreProperties>
</file>