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 id="2147483830" r:id="rId5"/>
  </p:sldMasterIdLst>
  <p:notesMasterIdLst>
    <p:notesMasterId r:id="rId12"/>
  </p:notesMasterIdLst>
  <p:handoutMasterIdLst>
    <p:handoutMasterId r:id="rId13"/>
  </p:handoutMasterIdLst>
  <p:sldIdLst>
    <p:sldId id="672" r:id="rId6"/>
    <p:sldId id="673" r:id="rId7"/>
    <p:sldId id="667" r:id="rId8"/>
    <p:sldId id="292" r:id="rId9"/>
    <p:sldId id="670" r:id="rId10"/>
    <p:sldId id="674"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and EE Survey" id="{ED40A828-2917-445F-8198-299D0FF6C7DD}">
          <p14:sldIdLst>
            <p14:sldId id="672"/>
            <p14:sldId id="673"/>
            <p14:sldId id="667"/>
            <p14:sldId id="292"/>
            <p14:sldId id="670"/>
            <p14:sldId id="67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w, Stephanie (DEED)" initials="SS(" lastIdx="1" clrIdx="0">
    <p:extLst>
      <p:ext uri="{19B8F6BF-5375-455C-9EA6-DF929625EA0E}">
        <p15:presenceInfo xmlns:p15="http://schemas.microsoft.com/office/powerpoint/2012/main" userId="S::Stephanie.Shaw@state.mn.us::538d7590-4c95-4f9d-b83b-a40c6869e76d" providerId="AD"/>
      </p:ext>
    </p:extLst>
  </p:cmAuthor>
  <p:cmAuthor id="2" name="Winge, Laura (DEED)" initials="W(" lastIdx="10" clrIdx="1">
    <p:extLst>
      <p:ext uri="{19B8F6BF-5375-455C-9EA6-DF929625EA0E}">
        <p15:presenceInfo xmlns:p15="http://schemas.microsoft.com/office/powerpoint/2012/main" userId="S::laura.winge@state.mn.us::b4d7329e-c03c-4bcd-ba51-e226d2512d5d" providerId="AD"/>
      </p:ext>
    </p:extLst>
  </p:cmAuthor>
  <p:cmAuthor id="3" name="Peterson, Anna (DEED)" initials="P(" lastIdx="10" clrIdx="2">
    <p:extLst>
      <p:ext uri="{19B8F6BF-5375-455C-9EA6-DF929625EA0E}">
        <p15:presenceInfo xmlns:p15="http://schemas.microsoft.com/office/powerpoint/2012/main" userId="S::anna.peterson@state.mn.us::e3eab707-7745-41c7-8ccd-94c2e80d6f22" providerId="AD"/>
      </p:ext>
    </p:extLst>
  </p:cmAuthor>
  <p:cmAuthor id="4" name="Rowe, Evan (DEED)" initials="R(" lastIdx="1" clrIdx="3">
    <p:extLst>
      <p:ext uri="{19B8F6BF-5375-455C-9EA6-DF929625EA0E}">
        <p15:presenceInfo xmlns:p15="http://schemas.microsoft.com/office/powerpoint/2012/main" userId="S::evan.rowe@state.mn.us::9553a76a-4ca2-4329-95ca-d4afede985e6" providerId="AD"/>
      </p:ext>
    </p:extLst>
  </p:cmAuthor>
  <p:cmAuthor id="5" name="Stein, Heather (DEED)" initials="S(" lastIdx="1" clrIdx="4">
    <p:extLst>
      <p:ext uri="{19B8F6BF-5375-455C-9EA6-DF929625EA0E}">
        <p15:presenceInfo xmlns:p15="http://schemas.microsoft.com/office/powerpoint/2012/main" userId="S::heather.stein@state.mn.us::0a3a80c8-073e-435b-a97b-978fb27036b1" providerId="AD"/>
      </p:ext>
    </p:extLst>
  </p:cmAuthor>
  <p:cmAuthor id="6" name="Lightner, Eric (DEED)" initials="L(" lastIdx="1" clrIdx="5">
    <p:extLst>
      <p:ext uri="{19B8F6BF-5375-455C-9EA6-DF929625EA0E}">
        <p15:presenceInfo xmlns:p15="http://schemas.microsoft.com/office/powerpoint/2012/main" userId="S::eric.lightner@state.mn.us::c12ffd5a-578e-4694-8892-612bdf2e73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000000"/>
    <a:srgbClr val="FFFFFF"/>
    <a:srgbClr val="E8E8E8"/>
    <a:srgbClr val="78BE21"/>
    <a:srgbClr val="FF66FF"/>
    <a:srgbClr val="0D0D0D"/>
    <a:srgbClr val="B20738"/>
    <a:srgbClr val="00A3E2"/>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74B728-0B91-4ACB-9CA9-1CC700863F58}" v="560" dt="2021-07-06T03:06:42.586"/>
    <p1510:client id="{4210FB1A-5A7C-4E74-BAE9-E06B12BA53A5}" v="43" dt="2021-07-06T13:27:49.462"/>
    <p1510:client id="{B57A1B58-447D-42F8-A0A2-2BA412DCE70E}" v="75" dt="2021-07-06T02:25:40.502"/>
    <p1510:client id="{F76237EF-5482-462C-B1BF-ED4F9C7641AD}" v="416" dt="2021-07-06T16:59:53.9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59" autoAdjust="0"/>
    <p:restoredTop sz="65807" autoAdjust="0"/>
  </p:normalViewPr>
  <p:slideViewPr>
    <p:cSldViewPr snapToGrid="0">
      <p:cViewPr varScale="1">
        <p:scale>
          <a:sx n="54" d="100"/>
          <a:sy n="54" d="100"/>
        </p:scale>
        <p:origin x="413" y="53"/>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604" y="11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310A47-B5E7-4D73-A5CF-AC7B7EFB2819}"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076B57AE-6B80-445D-A020-DFB085E15562}">
      <dgm:prSet phldrT="[Text]"/>
      <dgm:spPr/>
      <dgm:t>
        <a:bodyPr/>
        <a:lstStyle/>
        <a:p>
          <a:r>
            <a:rPr lang="en-US" dirty="0"/>
            <a:t>MDH</a:t>
          </a:r>
        </a:p>
      </dgm:t>
    </dgm:pt>
    <dgm:pt modelId="{AE0325D3-EAAF-4704-B2AD-049D67997B6C}" type="parTrans" cxnId="{024BEEF8-1862-4669-BBCC-BFA7B30253A3}">
      <dgm:prSet/>
      <dgm:spPr/>
      <dgm:t>
        <a:bodyPr/>
        <a:lstStyle/>
        <a:p>
          <a:endParaRPr lang="en-US"/>
        </a:p>
      </dgm:t>
    </dgm:pt>
    <dgm:pt modelId="{330D5CBF-F42A-4C91-83BB-B7E2C1BD81FE}" type="sibTrans" cxnId="{024BEEF8-1862-4669-BBCC-BFA7B30253A3}">
      <dgm:prSet/>
      <dgm:spPr/>
      <dgm:t>
        <a:bodyPr/>
        <a:lstStyle/>
        <a:p>
          <a:endParaRPr lang="en-US"/>
        </a:p>
      </dgm:t>
    </dgm:pt>
    <dgm:pt modelId="{423019BA-24F2-4148-8A76-DF87D4D8CDAB}">
      <dgm:prSet phldrT="[Text]"/>
      <dgm:spPr/>
      <dgm:t>
        <a:bodyPr/>
        <a:lstStyle/>
        <a:p>
          <a:r>
            <a:rPr lang="en-US" dirty="0"/>
            <a:t>DEED</a:t>
          </a:r>
        </a:p>
      </dgm:t>
    </dgm:pt>
    <dgm:pt modelId="{BC0DC610-1742-4DFF-B0F3-812B087493FD}" type="parTrans" cxnId="{730103FB-86D5-49CE-B9AC-B1820AB3BE70}">
      <dgm:prSet/>
      <dgm:spPr/>
      <dgm:t>
        <a:bodyPr/>
        <a:lstStyle/>
        <a:p>
          <a:endParaRPr lang="en-US"/>
        </a:p>
      </dgm:t>
    </dgm:pt>
    <dgm:pt modelId="{38EAA191-BC61-47A5-A8B8-ABE45AD7234E}" type="sibTrans" cxnId="{730103FB-86D5-49CE-B9AC-B1820AB3BE70}">
      <dgm:prSet/>
      <dgm:spPr/>
      <dgm:t>
        <a:bodyPr/>
        <a:lstStyle/>
        <a:p>
          <a:endParaRPr lang="en-US"/>
        </a:p>
      </dgm:t>
    </dgm:pt>
    <dgm:pt modelId="{F41AF5BF-86D2-4F7F-849F-98227419AB55}">
      <dgm:prSet phldrT="[Text]"/>
      <dgm:spPr/>
      <dgm:t>
        <a:bodyPr/>
        <a:lstStyle/>
        <a:p>
          <a:r>
            <a:rPr lang="en-US" dirty="0"/>
            <a:t>DLI</a:t>
          </a:r>
        </a:p>
      </dgm:t>
    </dgm:pt>
    <dgm:pt modelId="{3C0C45E6-FF7F-47A7-AB7F-0F1CDE19BE8E}" type="parTrans" cxnId="{A9E3F97F-1857-45A0-8D42-115751EC55BC}">
      <dgm:prSet/>
      <dgm:spPr/>
      <dgm:t>
        <a:bodyPr/>
        <a:lstStyle/>
        <a:p>
          <a:endParaRPr lang="en-US"/>
        </a:p>
      </dgm:t>
    </dgm:pt>
    <dgm:pt modelId="{E200F2B6-9F06-4204-8D74-16FC9E428A75}" type="sibTrans" cxnId="{A9E3F97F-1857-45A0-8D42-115751EC55BC}">
      <dgm:prSet/>
      <dgm:spPr/>
      <dgm:t>
        <a:bodyPr/>
        <a:lstStyle/>
        <a:p>
          <a:endParaRPr lang="en-US"/>
        </a:p>
      </dgm:t>
    </dgm:pt>
    <dgm:pt modelId="{A73D03F9-EC66-4F3E-9CDD-07F975ED3A01}">
      <dgm:prSet phldrT="[Text]"/>
      <dgm:spPr/>
      <dgm:t>
        <a:bodyPr/>
        <a:lstStyle/>
        <a:p>
          <a:r>
            <a:rPr lang="en-US" dirty="0"/>
            <a:t>MDA</a:t>
          </a:r>
        </a:p>
      </dgm:t>
    </dgm:pt>
    <dgm:pt modelId="{75E281E2-FD16-4AB0-8412-1DCB9EA3E257}" type="parTrans" cxnId="{B991CE50-8B50-48BE-9D31-8D56FB8DFB5F}">
      <dgm:prSet/>
      <dgm:spPr/>
      <dgm:t>
        <a:bodyPr/>
        <a:lstStyle/>
        <a:p>
          <a:endParaRPr lang="en-US"/>
        </a:p>
      </dgm:t>
    </dgm:pt>
    <dgm:pt modelId="{974C2F5D-81F5-4AAD-B74A-5D3E79FC01D4}" type="sibTrans" cxnId="{B991CE50-8B50-48BE-9D31-8D56FB8DFB5F}">
      <dgm:prSet/>
      <dgm:spPr/>
      <dgm:t>
        <a:bodyPr/>
        <a:lstStyle/>
        <a:p>
          <a:endParaRPr lang="en-US"/>
        </a:p>
      </dgm:t>
    </dgm:pt>
    <dgm:pt modelId="{8AA5FDDB-2190-4FCD-A2DC-7CB9AA6A9BC8}">
      <dgm:prSet phldrT="[Text]"/>
      <dgm:spPr/>
      <dgm:t>
        <a:bodyPr/>
        <a:lstStyle/>
        <a:p>
          <a:r>
            <a:rPr lang="en-US" dirty="0"/>
            <a:t>DHS</a:t>
          </a:r>
        </a:p>
      </dgm:t>
    </dgm:pt>
    <dgm:pt modelId="{6422A3F7-35A3-4BE7-A0AA-8094F1AC59A5}" type="parTrans" cxnId="{E4169E73-39AE-4273-B732-568DBCC1811E}">
      <dgm:prSet/>
      <dgm:spPr/>
      <dgm:t>
        <a:bodyPr/>
        <a:lstStyle/>
        <a:p>
          <a:endParaRPr lang="en-US"/>
        </a:p>
      </dgm:t>
    </dgm:pt>
    <dgm:pt modelId="{AD5B1110-5A51-4630-A64D-4A866915A274}" type="sibTrans" cxnId="{E4169E73-39AE-4273-B732-568DBCC1811E}">
      <dgm:prSet/>
      <dgm:spPr/>
      <dgm:t>
        <a:bodyPr/>
        <a:lstStyle/>
        <a:p>
          <a:endParaRPr lang="en-US"/>
        </a:p>
      </dgm:t>
    </dgm:pt>
    <dgm:pt modelId="{150A230B-0EDE-4A42-B523-2FC742756F86}" type="pres">
      <dgm:prSet presAssocID="{B5310A47-B5E7-4D73-A5CF-AC7B7EFB2819}" presName="cycle" presStyleCnt="0">
        <dgm:presLayoutVars>
          <dgm:dir/>
          <dgm:resizeHandles val="exact"/>
        </dgm:presLayoutVars>
      </dgm:prSet>
      <dgm:spPr/>
    </dgm:pt>
    <dgm:pt modelId="{A9F2858E-7793-49F4-943A-96C39BD43FE6}" type="pres">
      <dgm:prSet presAssocID="{076B57AE-6B80-445D-A020-DFB085E15562}" presName="node" presStyleLbl="node1" presStyleIdx="0" presStyleCnt="5" custRadScaleRad="100146" custRadScaleInc="1740">
        <dgm:presLayoutVars>
          <dgm:bulletEnabled val="1"/>
        </dgm:presLayoutVars>
      </dgm:prSet>
      <dgm:spPr/>
    </dgm:pt>
    <dgm:pt modelId="{B496D2F3-AF2B-4308-A3CD-A5B89BE95B76}" type="pres">
      <dgm:prSet presAssocID="{076B57AE-6B80-445D-A020-DFB085E15562}" presName="spNode" presStyleCnt="0"/>
      <dgm:spPr/>
    </dgm:pt>
    <dgm:pt modelId="{705C98B9-70D5-4111-8569-5150A547CD8B}" type="pres">
      <dgm:prSet presAssocID="{330D5CBF-F42A-4C91-83BB-B7E2C1BD81FE}" presName="sibTrans" presStyleLbl="sibTrans1D1" presStyleIdx="0" presStyleCnt="5"/>
      <dgm:spPr/>
    </dgm:pt>
    <dgm:pt modelId="{20B0D695-75E3-4D0F-BE67-CD4EB0D978A4}" type="pres">
      <dgm:prSet presAssocID="{423019BA-24F2-4148-8A76-DF87D4D8CDAB}" presName="node" presStyleLbl="node1" presStyleIdx="1" presStyleCnt="5" custRadScaleRad="94692" custRadScaleInc="-480">
        <dgm:presLayoutVars>
          <dgm:bulletEnabled val="1"/>
        </dgm:presLayoutVars>
      </dgm:prSet>
      <dgm:spPr/>
    </dgm:pt>
    <dgm:pt modelId="{D3A3D833-E83F-4F1C-8E6E-93B2FA9EB3D4}" type="pres">
      <dgm:prSet presAssocID="{423019BA-24F2-4148-8A76-DF87D4D8CDAB}" presName="spNode" presStyleCnt="0"/>
      <dgm:spPr/>
    </dgm:pt>
    <dgm:pt modelId="{2C41F541-7F65-4828-A80B-1D718684DF14}" type="pres">
      <dgm:prSet presAssocID="{38EAA191-BC61-47A5-A8B8-ABE45AD7234E}" presName="sibTrans" presStyleLbl="sibTrans1D1" presStyleIdx="1" presStyleCnt="5"/>
      <dgm:spPr/>
    </dgm:pt>
    <dgm:pt modelId="{2A520DFB-CD7D-4190-9F27-D437AAA7AFE9}" type="pres">
      <dgm:prSet presAssocID="{F41AF5BF-86D2-4F7F-849F-98227419AB55}" presName="node" presStyleLbl="node1" presStyleIdx="2" presStyleCnt="5">
        <dgm:presLayoutVars>
          <dgm:bulletEnabled val="1"/>
        </dgm:presLayoutVars>
      </dgm:prSet>
      <dgm:spPr/>
    </dgm:pt>
    <dgm:pt modelId="{0DD3F48E-8BAF-4089-901A-997EE02678E5}" type="pres">
      <dgm:prSet presAssocID="{F41AF5BF-86D2-4F7F-849F-98227419AB55}" presName="spNode" presStyleCnt="0"/>
      <dgm:spPr/>
    </dgm:pt>
    <dgm:pt modelId="{AA034C57-1288-492D-8A7C-74FE2201CFCF}" type="pres">
      <dgm:prSet presAssocID="{E200F2B6-9F06-4204-8D74-16FC9E428A75}" presName="sibTrans" presStyleLbl="sibTrans1D1" presStyleIdx="2" presStyleCnt="5"/>
      <dgm:spPr/>
    </dgm:pt>
    <dgm:pt modelId="{28BBD43E-7C95-4446-9645-AACD73537053}" type="pres">
      <dgm:prSet presAssocID="{A73D03F9-EC66-4F3E-9CDD-07F975ED3A01}" presName="node" presStyleLbl="node1" presStyleIdx="3" presStyleCnt="5">
        <dgm:presLayoutVars>
          <dgm:bulletEnabled val="1"/>
        </dgm:presLayoutVars>
      </dgm:prSet>
      <dgm:spPr/>
    </dgm:pt>
    <dgm:pt modelId="{928E313D-BC22-4B78-9356-50C5B72077E1}" type="pres">
      <dgm:prSet presAssocID="{A73D03F9-EC66-4F3E-9CDD-07F975ED3A01}" presName="spNode" presStyleCnt="0"/>
      <dgm:spPr/>
    </dgm:pt>
    <dgm:pt modelId="{4A90A1F3-65DC-4A1A-8F78-D81EF3F9A389}" type="pres">
      <dgm:prSet presAssocID="{974C2F5D-81F5-4AAD-B74A-5D3E79FC01D4}" presName="sibTrans" presStyleLbl="sibTrans1D1" presStyleIdx="3" presStyleCnt="5"/>
      <dgm:spPr/>
    </dgm:pt>
    <dgm:pt modelId="{4A502B78-3E2C-4D48-9CEE-3FC908D3AA1B}" type="pres">
      <dgm:prSet presAssocID="{8AA5FDDB-2190-4FCD-A2DC-7CB9AA6A9BC8}" presName="node" presStyleLbl="node1" presStyleIdx="4" presStyleCnt="5">
        <dgm:presLayoutVars>
          <dgm:bulletEnabled val="1"/>
        </dgm:presLayoutVars>
      </dgm:prSet>
      <dgm:spPr/>
    </dgm:pt>
    <dgm:pt modelId="{1E4E68A8-081B-406B-8B84-D31C1A94B158}" type="pres">
      <dgm:prSet presAssocID="{8AA5FDDB-2190-4FCD-A2DC-7CB9AA6A9BC8}" presName="spNode" presStyleCnt="0"/>
      <dgm:spPr/>
    </dgm:pt>
    <dgm:pt modelId="{4E9F7EC5-4E80-4C83-9D15-A126A382A67E}" type="pres">
      <dgm:prSet presAssocID="{AD5B1110-5A51-4630-A64D-4A866915A274}" presName="sibTrans" presStyleLbl="sibTrans1D1" presStyleIdx="4" presStyleCnt="5"/>
      <dgm:spPr/>
    </dgm:pt>
  </dgm:ptLst>
  <dgm:cxnLst>
    <dgm:cxn modelId="{83008103-8167-4AA7-9093-CEB4EEDDA43D}" type="presOf" srcId="{AD5B1110-5A51-4630-A64D-4A866915A274}" destId="{4E9F7EC5-4E80-4C83-9D15-A126A382A67E}" srcOrd="0" destOrd="0" presId="urn:microsoft.com/office/officeart/2005/8/layout/cycle6"/>
    <dgm:cxn modelId="{2CA3C921-5259-4D1B-BF28-D3D4DF56655E}" type="presOf" srcId="{38EAA191-BC61-47A5-A8B8-ABE45AD7234E}" destId="{2C41F541-7F65-4828-A80B-1D718684DF14}" srcOrd="0" destOrd="0" presId="urn:microsoft.com/office/officeart/2005/8/layout/cycle6"/>
    <dgm:cxn modelId="{494CDC2A-B936-4017-9146-F3AE23AC3C3E}" type="presOf" srcId="{F41AF5BF-86D2-4F7F-849F-98227419AB55}" destId="{2A520DFB-CD7D-4190-9F27-D437AAA7AFE9}" srcOrd="0" destOrd="0" presId="urn:microsoft.com/office/officeart/2005/8/layout/cycle6"/>
    <dgm:cxn modelId="{1562B16F-C16A-4100-B1C5-A1B761D22E55}" type="presOf" srcId="{B5310A47-B5E7-4D73-A5CF-AC7B7EFB2819}" destId="{150A230B-0EDE-4A42-B523-2FC742756F86}" srcOrd="0" destOrd="0" presId="urn:microsoft.com/office/officeart/2005/8/layout/cycle6"/>
    <dgm:cxn modelId="{B991CE50-8B50-48BE-9D31-8D56FB8DFB5F}" srcId="{B5310A47-B5E7-4D73-A5CF-AC7B7EFB2819}" destId="{A73D03F9-EC66-4F3E-9CDD-07F975ED3A01}" srcOrd="3" destOrd="0" parTransId="{75E281E2-FD16-4AB0-8412-1DCB9EA3E257}" sibTransId="{974C2F5D-81F5-4AAD-B74A-5D3E79FC01D4}"/>
    <dgm:cxn modelId="{E4169E73-39AE-4273-B732-568DBCC1811E}" srcId="{B5310A47-B5E7-4D73-A5CF-AC7B7EFB2819}" destId="{8AA5FDDB-2190-4FCD-A2DC-7CB9AA6A9BC8}" srcOrd="4" destOrd="0" parTransId="{6422A3F7-35A3-4BE7-A0AA-8094F1AC59A5}" sibTransId="{AD5B1110-5A51-4630-A64D-4A866915A274}"/>
    <dgm:cxn modelId="{53CA025A-5F91-49D6-BA9B-0EA4BDA9AF1A}" type="presOf" srcId="{974C2F5D-81F5-4AAD-B74A-5D3E79FC01D4}" destId="{4A90A1F3-65DC-4A1A-8F78-D81EF3F9A389}" srcOrd="0" destOrd="0" presId="urn:microsoft.com/office/officeart/2005/8/layout/cycle6"/>
    <dgm:cxn modelId="{A9E3F97F-1857-45A0-8D42-115751EC55BC}" srcId="{B5310A47-B5E7-4D73-A5CF-AC7B7EFB2819}" destId="{F41AF5BF-86D2-4F7F-849F-98227419AB55}" srcOrd="2" destOrd="0" parTransId="{3C0C45E6-FF7F-47A7-AB7F-0F1CDE19BE8E}" sibTransId="{E200F2B6-9F06-4204-8D74-16FC9E428A75}"/>
    <dgm:cxn modelId="{74BB998A-1DCA-4570-970B-FF53D02B08C4}" type="presOf" srcId="{E200F2B6-9F06-4204-8D74-16FC9E428A75}" destId="{AA034C57-1288-492D-8A7C-74FE2201CFCF}" srcOrd="0" destOrd="0" presId="urn:microsoft.com/office/officeart/2005/8/layout/cycle6"/>
    <dgm:cxn modelId="{33718793-083B-4F5A-9090-FAC1126F1970}" type="presOf" srcId="{423019BA-24F2-4148-8A76-DF87D4D8CDAB}" destId="{20B0D695-75E3-4D0F-BE67-CD4EB0D978A4}" srcOrd="0" destOrd="0" presId="urn:microsoft.com/office/officeart/2005/8/layout/cycle6"/>
    <dgm:cxn modelId="{15226CAC-2711-4C56-9E49-EE4A3CDE2A3F}" type="presOf" srcId="{076B57AE-6B80-445D-A020-DFB085E15562}" destId="{A9F2858E-7793-49F4-943A-96C39BD43FE6}" srcOrd="0" destOrd="0" presId="urn:microsoft.com/office/officeart/2005/8/layout/cycle6"/>
    <dgm:cxn modelId="{A31236BA-F139-49EB-BD15-55F1CB934362}" type="presOf" srcId="{330D5CBF-F42A-4C91-83BB-B7E2C1BD81FE}" destId="{705C98B9-70D5-4111-8569-5150A547CD8B}" srcOrd="0" destOrd="0" presId="urn:microsoft.com/office/officeart/2005/8/layout/cycle6"/>
    <dgm:cxn modelId="{7F4B0BCF-52A8-4AF8-AC6A-F5DDA2FCC974}" type="presOf" srcId="{A73D03F9-EC66-4F3E-9CDD-07F975ED3A01}" destId="{28BBD43E-7C95-4446-9645-AACD73537053}" srcOrd="0" destOrd="0" presId="urn:microsoft.com/office/officeart/2005/8/layout/cycle6"/>
    <dgm:cxn modelId="{5B6734E1-4A7B-46D8-AC7E-7E8627334FB3}" type="presOf" srcId="{8AA5FDDB-2190-4FCD-A2DC-7CB9AA6A9BC8}" destId="{4A502B78-3E2C-4D48-9CEE-3FC908D3AA1B}" srcOrd="0" destOrd="0" presId="urn:microsoft.com/office/officeart/2005/8/layout/cycle6"/>
    <dgm:cxn modelId="{024BEEF8-1862-4669-BBCC-BFA7B30253A3}" srcId="{B5310A47-B5E7-4D73-A5CF-AC7B7EFB2819}" destId="{076B57AE-6B80-445D-A020-DFB085E15562}" srcOrd="0" destOrd="0" parTransId="{AE0325D3-EAAF-4704-B2AD-049D67997B6C}" sibTransId="{330D5CBF-F42A-4C91-83BB-B7E2C1BD81FE}"/>
    <dgm:cxn modelId="{730103FB-86D5-49CE-B9AC-B1820AB3BE70}" srcId="{B5310A47-B5E7-4D73-A5CF-AC7B7EFB2819}" destId="{423019BA-24F2-4148-8A76-DF87D4D8CDAB}" srcOrd="1" destOrd="0" parTransId="{BC0DC610-1742-4DFF-B0F3-812B087493FD}" sibTransId="{38EAA191-BC61-47A5-A8B8-ABE45AD7234E}"/>
    <dgm:cxn modelId="{4F5EAC5D-444C-467E-B026-025CB86745BE}" type="presParOf" srcId="{150A230B-0EDE-4A42-B523-2FC742756F86}" destId="{A9F2858E-7793-49F4-943A-96C39BD43FE6}" srcOrd="0" destOrd="0" presId="urn:microsoft.com/office/officeart/2005/8/layout/cycle6"/>
    <dgm:cxn modelId="{97D7F0E2-8472-458B-A52F-05C371718730}" type="presParOf" srcId="{150A230B-0EDE-4A42-B523-2FC742756F86}" destId="{B496D2F3-AF2B-4308-A3CD-A5B89BE95B76}" srcOrd="1" destOrd="0" presId="urn:microsoft.com/office/officeart/2005/8/layout/cycle6"/>
    <dgm:cxn modelId="{4EC973A7-406F-4032-A391-DDF93C5F50BA}" type="presParOf" srcId="{150A230B-0EDE-4A42-B523-2FC742756F86}" destId="{705C98B9-70D5-4111-8569-5150A547CD8B}" srcOrd="2" destOrd="0" presId="urn:microsoft.com/office/officeart/2005/8/layout/cycle6"/>
    <dgm:cxn modelId="{681445A8-A7AD-461A-AC9B-7CAA6FCCC50B}" type="presParOf" srcId="{150A230B-0EDE-4A42-B523-2FC742756F86}" destId="{20B0D695-75E3-4D0F-BE67-CD4EB0D978A4}" srcOrd="3" destOrd="0" presId="urn:microsoft.com/office/officeart/2005/8/layout/cycle6"/>
    <dgm:cxn modelId="{2ABFA67A-6D1D-440F-B75C-C1A05EC9F912}" type="presParOf" srcId="{150A230B-0EDE-4A42-B523-2FC742756F86}" destId="{D3A3D833-E83F-4F1C-8E6E-93B2FA9EB3D4}" srcOrd="4" destOrd="0" presId="urn:microsoft.com/office/officeart/2005/8/layout/cycle6"/>
    <dgm:cxn modelId="{7223FFD4-175C-4E35-8396-2FD889630E65}" type="presParOf" srcId="{150A230B-0EDE-4A42-B523-2FC742756F86}" destId="{2C41F541-7F65-4828-A80B-1D718684DF14}" srcOrd="5" destOrd="0" presId="urn:microsoft.com/office/officeart/2005/8/layout/cycle6"/>
    <dgm:cxn modelId="{77DC9584-AD4C-44D4-90D1-FAA809E4E0ED}" type="presParOf" srcId="{150A230B-0EDE-4A42-B523-2FC742756F86}" destId="{2A520DFB-CD7D-4190-9F27-D437AAA7AFE9}" srcOrd="6" destOrd="0" presId="urn:microsoft.com/office/officeart/2005/8/layout/cycle6"/>
    <dgm:cxn modelId="{9F108E65-BB68-4C75-B9FD-2119AAD54885}" type="presParOf" srcId="{150A230B-0EDE-4A42-B523-2FC742756F86}" destId="{0DD3F48E-8BAF-4089-901A-997EE02678E5}" srcOrd="7" destOrd="0" presId="urn:microsoft.com/office/officeart/2005/8/layout/cycle6"/>
    <dgm:cxn modelId="{DEBE3097-A71E-4EF9-835A-BAFC4066316B}" type="presParOf" srcId="{150A230B-0EDE-4A42-B523-2FC742756F86}" destId="{AA034C57-1288-492D-8A7C-74FE2201CFCF}" srcOrd="8" destOrd="0" presId="urn:microsoft.com/office/officeart/2005/8/layout/cycle6"/>
    <dgm:cxn modelId="{41FE7EBB-D0F9-481E-9E8A-DE09655C3AC2}" type="presParOf" srcId="{150A230B-0EDE-4A42-B523-2FC742756F86}" destId="{28BBD43E-7C95-4446-9645-AACD73537053}" srcOrd="9" destOrd="0" presId="urn:microsoft.com/office/officeart/2005/8/layout/cycle6"/>
    <dgm:cxn modelId="{03261359-6B74-4210-B174-E4056EE98BB9}" type="presParOf" srcId="{150A230B-0EDE-4A42-B523-2FC742756F86}" destId="{928E313D-BC22-4B78-9356-50C5B72077E1}" srcOrd="10" destOrd="0" presId="urn:microsoft.com/office/officeart/2005/8/layout/cycle6"/>
    <dgm:cxn modelId="{1E66AAB3-64C0-41CD-AD30-89A2116D6E2B}" type="presParOf" srcId="{150A230B-0EDE-4A42-B523-2FC742756F86}" destId="{4A90A1F3-65DC-4A1A-8F78-D81EF3F9A389}" srcOrd="11" destOrd="0" presId="urn:microsoft.com/office/officeart/2005/8/layout/cycle6"/>
    <dgm:cxn modelId="{25635C88-90BF-4953-80F0-3F1FFAFFA622}" type="presParOf" srcId="{150A230B-0EDE-4A42-B523-2FC742756F86}" destId="{4A502B78-3E2C-4D48-9CEE-3FC908D3AA1B}" srcOrd="12" destOrd="0" presId="urn:microsoft.com/office/officeart/2005/8/layout/cycle6"/>
    <dgm:cxn modelId="{3A8BC359-1163-4D2C-9A60-1FDD233907CA}" type="presParOf" srcId="{150A230B-0EDE-4A42-B523-2FC742756F86}" destId="{1E4E68A8-081B-406B-8B84-D31C1A94B158}" srcOrd="13" destOrd="0" presId="urn:microsoft.com/office/officeart/2005/8/layout/cycle6"/>
    <dgm:cxn modelId="{B363D5FD-BF12-4142-90EF-52421AC4FC79}" type="presParOf" srcId="{150A230B-0EDE-4A42-B523-2FC742756F86}" destId="{4E9F7EC5-4E80-4C83-9D15-A126A382A67E}"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06D570-F2E9-4BA6-BEA3-105D964C1B75}"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020B6D15-2A2B-4E41-9F5C-DAB8C3A99C5C}">
      <dgm:prSet phldrT="[Text]"/>
      <dgm:spPr>
        <a:solidFill>
          <a:schemeClr val="accent2">
            <a:lumMod val="75000"/>
          </a:schemeClr>
        </a:solidFill>
      </dgm:spPr>
      <dgm:t>
        <a:bodyPr/>
        <a:lstStyle/>
        <a:p>
          <a:r>
            <a:rPr lang="en-US" dirty="0"/>
            <a:t>Agency barriers</a:t>
          </a:r>
        </a:p>
      </dgm:t>
    </dgm:pt>
    <dgm:pt modelId="{9C59CA7F-2122-4AF0-A0B2-6DD647B3932C}" type="parTrans" cxnId="{DC2EA9FB-0CAE-4166-83D8-3CC4A597023A}">
      <dgm:prSet/>
      <dgm:spPr/>
      <dgm:t>
        <a:bodyPr/>
        <a:lstStyle/>
        <a:p>
          <a:endParaRPr lang="en-US"/>
        </a:p>
      </dgm:t>
    </dgm:pt>
    <dgm:pt modelId="{A409CC9C-8536-4736-87D8-36495622E416}" type="sibTrans" cxnId="{DC2EA9FB-0CAE-4166-83D8-3CC4A597023A}">
      <dgm:prSet/>
      <dgm:spPr/>
      <dgm:t>
        <a:bodyPr/>
        <a:lstStyle/>
        <a:p>
          <a:endParaRPr lang="en-US"/>
        </a:p>
      </dgm:t>
    </dgm:pt>
    <dgm:pt modelId="{A3CCEB14-F464-4365-9169-932E5A611C97}">
      <dgm:prSet phldrT="[Text]" custT="1"/>
      <dgm:spPr/>
      <dgm:t>
        <a:bodyPr/>
        <a:lstStyle/>
        <a:p>
          <a:pPr lvl="0" defTabSz="889000">
            <a:lnSpc>
              <a:spcPct val="90000"/>
            </a:lnSpc>
            <a:spcBef>
              <a:spcPct val="0"/>
            </a:spcBef>
            <a:spcAft>
              <a:spcPts val="600"/>
            </a:spcAft>
          </a:pPr>
          <a:r>
            <a:rPr lang="en-US" sz="2400" dirty="0"/>
            <a:t>Diffuse authority </a:t>
          </a:r>
        </a:p>
        <a:p>
          <a:pPr lvl="0" defTabSz="889000">
            <a:lnSpc>
              <a:spcPct val="90000"/>
            </a:lnSpc>
            <a:spcBef>
              <a:spcPct val="0"/>
            </a:spcBef>
            <a:spcAft>
              <a:spcPts val="600"/>
            </a:spcAft>
          </a:pPr>
          <a:r>
            <a:rPr lang="en-US" sz="2400" dirty="0"/>
            <a:t>Limited enforcement</a:t>
          </a:r>
        </a:p>
        <a:p>
          <a:pPr lvl="0" defTabSz="889000" rtl="0">
            <a:lnSpc>
              <a:spcPct val="90000"/>
            </a:lnSpc>
            <a:spcBef>
              <a:spcPct val="0"/>
            </a:spcBef>
            <a:spcAft>
              <a:spcPts val="600"/>
            </a:spcAft>
          </a:pPr>
          <a:r>
            <a:rPr lang="en-US" sz="2400" dirty="0">
              <a:latin typeface="Calibri"/>
            </a:rPr>
            <a:t>Limited data</a:t>
          </a:r>
        </a:p>
        <a:p>
          <a:pPr lvl="0" defTabSz="889000" rtl="0">
            <a:lnSpc>
              <a:spcPct val="90000"/>
            </a:lnSpc>
            <a:spcBef>
              <a:spcPct val="0"/>
            </a:spcBef>
            <a:spcAft>
              <a:spcPts val="600"/>
            </a:spcAft>
          </a:pPr>
          <a:r>
            <a:rPr lang="en-US" sz="2400" dirty="0">
              <a:latin typeface="Calibri"/>
            </a:rPr>
            <a:t>Coordination across sectors Communication</a:t>
          </a:r>
          <a:endParaRPr lang="en-US" sz="2400" dirty="0"/>
        </a:p>
      </dgm:t>
    </dgm:pt>
    <dgm:pt modelId="{4AB67D6E-C85C-4C87-8559-FEDF1393F3EA}" type="parTrans" cxnId="{B1BD81F7-1638-429D-B652-5D7E72B760CA}">
      <dgm:prSet/>
      <dgm:spPr/>
      <dgm:t>
        <a:bodyPr/>
        <a:lstStyle/>
        <a:p>
          <a:endParaRPr lang="en-US"/>
        </a:p>
      </dgm:t>
    </dgm:pt>
    <dgm:pt modelId="{86BA2891-D8C6-4E81-8B2A-CFC637A8CC21}" type="sibTrans" cxnId="{B1BD81F7-1638-429D-B652-5D7E72B760CA}">
      <dgm:prSet/>
      <dgm:spPr/>
      <dgm:t>
        <a:bodyPr/>
        <a:lstStyle/>
        <a:p>
          <a:endParaRPr lang="en-US"/>
        </a:p>
      </dgm:t>
    </dgm:pt>
    <dgm:pt modelId="{B19433A7-322A-4547-9453-2A68F4D15C08}">
      <dgm:prSet phldrT="[Text]"/>
      <dgm:spPr>
        <a:solidFill>
          <a:schemeClr val="accent3"/>
        </a:solidFill>
      </dgm:spPr>
      <dgm:t>
        <a:bodyPr/>
        <a:lstStyle/>
        <a:p>
          <a:r>
            <a:rPr lang="en-US" dirty="0"/>
            <a:t>Workers issues</a:t>
          </a:r>
        </a:p>
      </dgm:t>
    </dgm:pt>
    <dgm:pt modelId="{1AA9CD77-6964-47D7-8DAD-70EEFFCA4A7C}" type="parTrans" cxnId="{E397337F-332E-4A6C-97FC-9527834266D5}">
      <dgm:prSet/>
      <dgm:spPr/>
      <dgm:t>
        <a:bodyPr/>
        <a:lstStyle/>
        <a:p>
          <a:endParaRPr lang="en-US"/>
        </a:p>
      </dgm:t>
    </dgm:pt>
    <dgm:pt modelId="{FC2CC537-9EFA-49EC-94D0-D2FADA43BAC3}" type="sibTrans" cxnId="{E397337F-332E-4A6C-97FC-9527834266D5}">
      <dgm:prSet/>
      <dgm:spPr/>
      <dgm:t>
        <a:bodyPr/>
        <a:lstStyle/>
        <a:p>
          <a:endParaRPr lang="en-US"/>
        </a:p>
      </dgm:t>
    </dgm:pt>
    <dgm:pt modelId="{271A108D-ABDF-4CCB-BC52-B2397363BD3D}">
      <dgm:prSet phldrT="[Text]" custT="1"/>
      <dgm:spPr/>
      <dgm:t>
        <a:bodyPr/>
        <a:lstStyle/>
        <a:p>
          <a:r>
            <a:rPr lang="en-US" sz="2400" dirty="0"/>
            <a:t>Housing </a:t>
          </a:r>
        </a:p>
        <a:p>
          <a:r>
            <a:rPr lang="en-US" sz="2400" dirty="0"/>
            <a:t>Working conditions</a:t>
          </a:r>
        </a:p>
        <a:p>
          <a:r>
            <a:rPr lang="en-US" sz="2400" dirty="0"/>
            <a:t>Communication</a:t>
          </a:r>
        </a:p>
        <a:p>
          <a:r>
            <a:rPr lang="en-US" sz="2400" dirty="0"/>
            <a:t>Medical care and costs</a:t>
          </a:r>
        </a:p>
        <a:p>
          <a:r>
            <a:rPr lang="en-US" sz="2400" dirty="0"/>
            <a:t>Lost wages</a:t>
          </a:r>
        </a:p>
        <a:p>
          <a:endParaRPr lang="en-US" sz="2000" dirty="0"/>
        </a:p>
        <a:p>
          <a:endParaRPr lang="en-US" sz="2400" dirty="0"/>
        </a:p>
      </dgm:t>
    </dgm:pt>
    <dgm:pt modelId="{9AACD9AE-7547-45DF-A9D2-13F874D68B8F}" type="parTrans" cxnId="{D5AFEA81-A1BB-48D9-B832-1A9411408D25}">
      <dgm:prSet/>
      <dgm:spPr/>
      <dgm:t>
        <a:bodyPr/>
        <a:lstStyle/>
        <a:p>
          <a:endParaRPr lang="en-US"/>
        </a:p>
      </dgm:t>
    </dgm:pt>
    <dgm:pt modelId="{19C1CC91-B7FD-41B8-B83D-92ED5B16F4A7}" type="sibTrans" cxnId="{D5AFEA81-A1BB-48D9-B832-1A9411408D25}">
      <dgm:prSet/>
      <dgm:spPr/>
      <dgm:t>
        <a:bodyPr/>
        <a:lstStyle/>
        <a:p>
          <a:endParaRPr lang="en-US"/>
        </a:p>
      </dgm:t>
    </dgm:pt>
    <dgm:pt modelId="{BFCD73E0-F4EE-4A4A-A851-94E29FA4B320}">
      <dgm:prSet phldrT="[Text]" custT="1"/>
      <dgm:spPr/>
      <dgm:t>
        <a:bodyPr/>
        <a:lstStyle/>
        <a:p>
          <a:pPr rtl="0"/>
          <a:r>
            <a:rPr lang="en-US" sz="2400" dirty="0"/>
            <a:t>Clear</a:t>
          </a:r>
          <a:r>
            <a:rPr lang="en-US" sz="2400" dirty="0">
              <a:latin typeface="Calibri"/>
            </a:rPr>
            <a:t> COVID guidance</a:t>
          </a:r>
          <a:endParaRPr lang="en-US" sz="2400" dirty="0"/>
        </a:p>
        <a:p>
          <a:r>
            <a:rPr lang="en-US" sz="2400" dirty="0"/>
            <a:t>Rapidly changing information</a:t>
          </a:r>
        </a:p>
        <a:p>
          <a:pPr rtl="0"/>
          <a:r>
            <a:rPr lang="en-US" sz="2400" dirty="0">
              <a:latin typeface="Calibri"/>
            </a:rPr>
            <a:t>Worker shortage</a:t>
          </a:r>
          <a:endParaRPr lang="en-US" sz="2400" dirty="0"/>
        </a:p>
        <a:p>
          <a:r>
            <a:rPr lang="en-US" sz="2400" dirty="0"/>
            <a:t>COVID safe transportation</a:t>
          </a:r>
          <a:endParaRPr lang="en-US" sz="2400" dirty="0">
            <a:latin typeface="Calibri"/>
          </a:endParaRPr>
        </a:p>
      </dgm:t>
    </dgm:pt>
    <dgm:pt modelId="{E9A19F4C-E355-4428-AB97-BE219625D64B}" type="parTrans" cxnId="{E466FFDB-DCFA-49C2-A9F7-D6E2CCFBFDFF}">
      <dgm:prSet/>
      <dgm:spPr/>
      <dgm:t>
        <a:bodyPr/>
        <a:lstStyle/>
        <a:p>
          <a:endParaRPr lang="en-US"/>
        </a:p>
      </dgm:t>
    </dgm:pt>
    <dgm:pt modelId="{A1CF5783-BAF7-4969-A328-9B121AFA666E}" type="sibTrans" cxnId="{E466FFDB-DCFA-49C2-A9F7-D6E2CCFBFDFF}">
      <dgm:prSet/>
      <dgm:spPr/>
      <dgm:t>
        <a:bodyPr/>
        <a:lstStyle/>
        <a:p>
          <a:endParaRPr lang="en-US"/>
        </a:p>
      </dgm:t>
    </dgm:pt>
    <dgm:pt modelId="{3CC18925-61A4-4B85-9242-66289DB9FD41}">
      <dgm:prSet phldrT="[Text]"/>
      <dgm:spPr>
        <a:solidFill>
          <a:schemeClr val="accent6"/>
        </a:solidFill>
      </dgm:spPr>
      <dgm:t>
        <a:bodyPr/>
        <a:lstStyle/>
        <a:p>
          <a:r>
            <a:rPr lang="en-US" dirty="0"/>
            <a:t>Employer concerns</a:t>
          </a:r>
        </a:p>
      </dgm:t>
    </dgm:pt>
    <dgm:pt modelId="{A453067C-1D25-4E0F-8059-69670E9AC122}" type="sibTrans" cxnId="{4A2CC2E9-1E69-4B19-890E-8518D92CA127}">
      <dgm:prSet/>
      <dgm:spPr/>
      <dgm:t>
        <a:bodyPr/>
        <a:lstStyle/>
        <a:p>
          <a:endParaRPr lang="en-US"/>
        </a:p>
      </dgm:t>
    </dgm:pt>
    <dgm:pt modelId="{3A043191-4EA9-4854-B69D-17D3C994E5EC}" type="parTrans" cxnId="{4A2CC2E9-1E69-4B19-890E-8518D92CA127}">
      <dgm:prSet/>
      <dgm:spPr/>
      <dgm:t>
        <a:bodyPr/>
        <a:lstStyle/>
        <a:p>
          <a:endParaRPr lang="en-US"/>
        </a:p>
      </dgm:t>
    </dgm:pt>
    <dgm:pt modelId="{7BB8CFFD-B781-4886-A340-E38C3AE85F55}">
      <dgm:prSet phldrT="[Text]" custT="1"/>
      <dgm:spPr/>
      <dgm:t>
        <a:bodyPr/>
        <a:lstStyle/>
        <a:p>
          <a:pPr marL="0" marR="0" lvl="0" indent="0" defTabSz="914400" rtl="0" eaLnBrk="1" fontAlgn="auto" latinLnBrk="0" hangingPunct="1">
            <a:lnSpc>
              <a:spcPct val="90000"/>
            </a:lnSpc>
            <a:spcBef>
              <a:spcPts val="0"/>
            </a:spcBef>
            <a:spcAft>
              <a:spcPts val="600"/>
            </a:spcAft>
            <a:buClrTx/>
            <a:buSzTx/>
            <a:buFontTx/>
            <a:buNone/>
            <a:tabLst/>
            <a:defRPr/>
          </a:pPr>
          <a:endParaRPr lang="en-US" sz="2000">
            <a:latin typeface="Calibri"/>
          </a:endParaRPr>
        </a:p>
        <a:p>
          <a:pPr marL="0" marR="0" lvl="0" indent="0" defTabSz="914400" eaLnBrk="1" fontAlgn="auto" latinLnBrk="0" hangingPunct="1">
            <a:lnSpc>
              <a:spcPct val="100000"/>
            </a:lnSpc>
            <a:spcBef>
              <a:spcPts val="0"/>
            </a:spcBef>
            <a:spcAft>
              <a:spcPts val="600"/>
            </a:spcAft>
            <a:buClrTx/>
            <a:buSzTx/>
            <a:buFontTx/>
            <a:buNone/>
            <a:tabLst/>
            <a:defRPr/>
          </a:pPr>
          <a:r>
            <a:rPr lang="en-US" sz="2000"/>
            <a:t> </a:t>
          </a:r>
        </a:p>
        <a:p>
          <a:pPr lvl="0" defTabSz="889000">
            <a:lnSpc>
              <a:spcPct val="90000"/>
            </a:lnSpc>
            <a:spcBef>
              <a:spcPct val="0"/>
            </a:spcBef>
            <a:spcAft>
              <a:spcPct val="35000"/>
            </a:spcAft>
          </a:pPr>
          <a:endParaRPr lang="en-US" sz="2200" dirty="0"/>
        </a:p>
      </dgm:t>
    </dgm:pt>
    <dgm:pt modelId="{E514A0C9-8529-4425-9752-1BE0240A01B2}" type="parTrans" cxnId="{E088B84B-B898-49B5-86E2-59D89836EB14}">
      <dgm:prSet/>
      <dgm:spPr/>
      <dgm:t>
        <a:bodyPr/>
        <a:lstStyle/>
        <a:p>
          <a:endParaRPr lang="en-US"/>
        </a:p>
      </dgm:t>
    </dgm:pt>
    <dgm:pt modelId="{2365967C-48F8-4740-8928-90BD66758339}" type="sibTrans" cxnId="{E088B84B-B898-49B5-86E2-59D89836EB14}">
      <dgm:prSet/>
      <dgm:spPr/>
      <dgm:t>
        <a:bodyPr/>
        <a:lstStyle/>
        <a:p>
          <a:endParaRPr lang="en-US"/>
        </a:p>
      </dgm:t>
    </dgm:pt>
    <dgm:pt modelId="{48560F45-53FB-4F71-8629-8873BE08BE0C}" type="pres">
      <dgm:prSet presAssocID="{B206D570-F2E9-4BA6-BEA3-105D964C1B75}" presName="Name0" presStyleCnt="0">
        <dgm:presLayoutVars>
          <dgm:chMax val="5"/>
          <dgm:chPref val="5"/>
          <dgm:dir/>
          <dgm:animLvl val="lvl"/>
        </dgm:presLayoutVars>
      </dgm:prSet>
      <dgm:spPr/>
    </dgm:pt>
    <dgm:pt modelId="{6D7FC92C-994A-467E-9F64-7AFBFC98A1DF}" type="pres">
      <dgm:prSet presAssocID="{020B6D15-2A2B-4E41-9F5C-DAB8C3A99C5C}" presName="parentText1" presStyleLbl="node1" presStyleIdx="0" presStyleCnt="3" custLinFactNeighborX="-1158" custLinFactNeighborY="4075">
        <dgm:presLayoutVars>
          <dgm:chMax/>
          <dgm:chPref val="3"/>
          <dgm:bulletEnabled val="1"/>
        </dgm:presLayoutVars>
      </dgm:prSet>
      <dgm:spPr/>
    </dgm:pt>
    <dgm:pt modelId="{17228983-7D26-4589-B916-B788B1398550}" type="pres">
      <dgm:prSet presAssocID="{020B6D15-2A2B-4E41-9F5C-DAB8C3A99C5C}" presName="childText1" presStyleLbl="solidAlignAcc1" presStyleIdx="0" presStyleCnt="3" custScaleY="113272" custLinFactNeighborX="-3481" custLinFactNeighborY="3302">
        <dgm:presLayoutVars>
          <dgm:chMax val="0"/>
          <dgm:chPref val="0"/>
          <dgm:bulletEnabled val="1"/>
        </dgm:presLayoutVars>
      </dgm:prSet>
      <dgm:spPr/>
    </dgm:pt>
    <dgm:pt modelId="{13B32E39-E234-4945-A918-076F41DAED5C}" type="pres">
      <dgm:prSet presAssocID="{B19433A7-322A-4547-9453-2A68F4D15C08}" presName="parentText2" presStyleLbl="node1" presStyleIdx="1" presStyleCnt="3" custLinFactNeighborX="-1674" custLinFactNeighborY="3434">
        <dgm:presLayoutVars>
          <dgm:chMax/>
          <dgm:chPref val="3"/>
          <dgm:bulletEnabled val="1"/>
        </dgm:presLayoutVars>
      </dgm:prSet>
      <dgm:spPr/>
    </dgm:pt>
    <dgm:pt modelId="{1A4B9C53-491C-4086-874F-74E5DA39DF93}" type="pres">
      <dgm:prSet presAssocID="{B19433A7-322A-4547-9453-2A68F4D15C08}" presName="childText2" presStyleLbl="solidAlignAcc1" presStyleIdx="1" presStyleCnt="3" custScaleY="108517" custLinFactNeighborX="-2786" custLinFactNeighborY="542">
        <dgm:presLayoutVars>
          <dgm:chMax val="0"/>
          <dgm:chPref val="0"/>
          <dgm:bulletEnabled val="1"/>
        </dgm:presLayoutVars>
      </dgm:prSet>
      <dgm:spPr/>
    </dgm:pt>
    <dgm:pt modelId="{487400D7-63D6-483E-A7E7-652265488EE2}" type="pres">
      <dgm:prSet presAssocID="{3CC18925-61A4-4B85-9242-66289DB9FD41}" presName="parentText3" presStyleLbl="node1" presStyleIdx="2" presStyleCnt="3" custLinFactNeighborX="-3016" custLinFactNeighborY="-4940">
        <dgm:presLayoutVars>
          <dgm:chMax/>
          <dgm:chPref val="3"/>
          <dgm:bulletEnabled val="1"/>
        </dgm:presLayoutVars>
      </dgm:prSet>
      <dgm:spPr/>
    </dgm:pt>
    <dgm:pt modelId="{F79EB873-DF5D-4989-8D73-F8FE8A9F3921}" type="pres">
      <dgm:prSet presAssocID="{3CC18925-61A4-4B85-9242-66289DB9FD41}" presName="childText3" presStyleLbl="solidAlignAcc1" presStyleIdx="2" presStyleCnt="3" custLinFactNeighborX="-2648" custLinFactNeighborY="-6749">
        <dgm:presLayoutVars>
          <dgm:chMax val="0"/>
          <dgm:chPref val="0"/>
          <dgm:bulletEnabled val="1"/>
        </dgm:presLayoutVars>
      </dgm:prSet>
      <dgm:spPr/>
    </dgm:pt>
  </dgm:ptLst>
  <dgm:cxnLst>
    <dgm:cxn modelId="{E0FEDC07-269C-48AC-8A53-949CFD544430}" type="presOf" srcId="{271A108D-ABDF-4CCB-BC52-B2397363BD3D}" destId="{1A4B9C53-491C-4086-874F-74E5DA39DF93}" srcOrd="0" destOrd="0" presId="urn:microsoft.com/office/officeart/2009/3/layout/IncreasingArrowsProcess"/>
    <dgm:cxn modelId="{E088B84B-B898-49B5-86E2-59D89836EB14}" srcId="{020B6D15-2A2B-4E41-9F5C-DAB8C3A99C5C}" destId="{7BB8CFFD-B781-4886-A340-E38C3AE85F55}" srcOrd="1" destOrd="0" parTransId="{E514A0C9-8529-4425-9752-1BE0240A01B2}" sibTransId="{2365967C-48F8-4740-8928-90BD66758339}"/>
    <dgm:cxn modelId="{9BFCBC4B-0C07-4544-BE9D-EBA5CB6C01BE}" type="presOf" srcId="{A3CCEB14-F464-4365-9169-932E5A611C97}" destId="{17228983-7D26-4589-B916-B788B1398550}" srcOrd="0" destOrd="0" presId="urn:microsoft.com/office/officeart/2009/3/layout/IncreasingArrowsProcess"/>
    <dgm:cxn modelId="{549D8D6F-077B-4D48-AC63-C5DDA84EA44D}" type="presOf" srcId="{B206D570-F2E9-4BA6-BEA3-105D964C1B75}" destId="{48560F45-53FB-4F71-8629-8873BE08BE0C}" srcOrd="0" destOrd="0" presId="urn:microsoft.com/office/officeart/2009/3/layout/IncreasingArrowsProcess"/>
    <dgm:cxn modelId="{260C3978-10C7-4848-8B3A-59161FA8DBCC}" type="presOf" srcId="{3CC18925-61A4-4B85-9242-66289DB9FD41}" destId="{487400D7-63D6-483E-A7E7-652265488EE2}" srcOrd="0" destOrd="0" presId="urn:microsoft.com/office/officeart/2009/3/layout/IncreasingArrowsProcess"/>
    <dgm:cxn modelId="{2E2F4658-A2B4-4CD0-A042-3CAFF0B5D3D4}" type="presOf" srcId="{BFCD73E0-F4EE-4A4A-A851-94E29FA4B320}" destId="{F79EB873-DF5D-4989-8D73-F8FE8A9F3921}" srcOrd="0" destOrd="0" presId="urn:microsoft.com/office/officeart/2009/3/layout/IncreasingArrowsProcess"/>
    <dgm:cxn modelId="{E397337F-332E-4A6C-97FC-9527834266D5}" srcId="{B206D570-F2E9-4BA6-BEA3-105D964C1B75}" destId="{B19433A7-322A-4547-9453-2A68F4D15C08}" srcOrd="1" destOrd="0" parTransId="{1AA9CD77-6964-47D7-8DAD-70EEFFCA4A7C}" sibTransId="{FC2CC537-9EFA-49EC-94D0-D2FADA43BAC3}"/>
    <dgm:cxn modelId="{D5AFEA81-A1BB-48D9-B832-1A9411408D25}" srcId="{B19433A7-322A-4547-9453-2A68F4D15C08}" destId="{271A108D-ABDF-4CCB-BC52-B2397363BD3D}" srcOrd="0" destOrd="0" parTransId="{9AACD9AE-7547-45DF-A9D2-13F874D68B8F}" sibTransId="{19C1CC91-B7FD-41B8-B83D-92ED5B16F4A7}"/>
    <dgm:cxn modelId="{62B328A6-76F9-4A07-A435-AC8B4D30F44F}" type="presOf" srcId="{7BB8CFFD-B781-4886-A340-E38C3AE85F55}" destId="{17228983-7D26-4589-B916-B788B1398550}" srcOrd="0" destOrd="1" presId="urn:microsoft.com/office/officeart/2009/3/layout/IncreasingArrowsProcess"/>
    <dgm:cxn modelId="{4836F1C1-D35F-47D7-9858-3788E90C4ADD}" type="presOf" srcId="{B19433A7-322A-4547-9453-2A68F4D15C08}" destId="{13B32E39-E234-4945-A918-076F41DAED5C}" srcOrd="0" destOrd="0" presId="urn:microsoft.com/office/officeart/2009/3/layout/IncreasingArrowsProcess"/>
    <dgm:cxn modelId="{E466FFDB-DCFA-49C2-A9F7-D6E2CCFBFDFF}" srcId="{3CC18925-61A4-4B85-9242-66289DB9FD41}" destId="{BFCD73E0-F4EE-4A4A-A851-94E29FA4B320}" srcOrd="0" destOrd="0" parTransId="{E9A19F4C-E355-4428-AB97-BE219625D64B}" sibTransId="{A1CF5783-BAF7-4969-A328-9B121AFA666E}"/>
    <dgm:cxn modelId="{4A2CC2E9-1E69-4B19-890E-8518D92CA127}" srcId="{B206D570-F2E9-4BA6-BEA3-105D964C1B75}" destId="{3CC18925-61A4-4B85-9242-66289DB9FD41}" srcOrd="2" destOrd="0" parTransId="{3A043191-4EA9-4854-B69D-17D3C994E5EC}" sibTransId="{A453067C-1D25-4E0F-8059-69670E9AC122}"/>
    <dgm:cxn modelId="{8A6368F0-58EA-4743-A69A-79EAFF0909DE}" type="presOf" srcId="{020B6D15-2A2B-4E41-9F5C-DAB8C3A99C5C}" destId="{6D7FC92C-994A-467E-9F64-7AFBFC98A1DF}" srcOrd="0" destOrd="0" presId="urn:microsoft.com/office/officeart/2009/3/layout/IncreasingArrowsProcess"/>
    <dgm:cxn modelId="{B1BD81F7-1638-429D-B652-5D7E72B760CA}" srcId="{020B6D15-2A2B-4E41-9F5C-DAB8C3A99C5C}" destId="{A3CCEB14-F464-4365-9169-932E5A611C97}" srcOrd="0" destOrd="0" parTransId="{4AB67D6E-C85C-4C87-8559-FEDF1393F3EA}" sibTransId="{86BA2891-D8C6-4E81-8B2A-CFC637A8CC21}"/>
    <dgm:cxn modelId="{DC2EA9FB-0CAE-4166-83D8-3CC4A597023A}" srcId="{B206D570-F2E9-4BA6-BEA3-105D964C1B75}" destId="{020B6D15-2A2B-4E41-9F5C-DAB8C3A99C5C}" srcOrd="0" destOrd="0" parTransId="{9C59CA7F-2122-4AF0-A0B2-6DD647B3932C}" sibTransId="{A409CC9C-8536-4736-87D8-36495622E416}"/>
    <dgm:cxn modelId="{9A9F1C8A-B86C-4265-9038-FAE8002F493A}" type="presParOf" srcId="{48560F45-53FB-4F71-8629-8873BE08BE0C}" destId="{6D7FC92C-994A-467E-9F64-7AFBFC98A1DF}" srcOrd="0" destOrd="0" presId="urn:microsoft.com/office/officeart/2009/3/layout/IncreasingArrowsProcess"/>
    <dgm:cxn modelId="{2166EF42-7A86-4D68-9C39-CFDBF1558746}" type="presParOf" srcId="{48560F45-53FB-4F71-8629-8873BE08BE0C}" destId="{17228983-7D26-4589-B916-B788B1398550}" srcOrd="1" destOrd="0" presId="urn:microsoft.com/office/officeart/2009/3/layout/IncreasingArrowsProcess"/>
    <dgm:cxn modelId="{1D429A61-4BF6-4786-BB00-2C1BD11F95FC}" type="presParOf" srcId="{48560F45-53FB-4F71-8629-8873BE08BE0C}" destId="{13B32E39-E234-4945-A918-076F41DAED5C}" srcOrd="2" destOrd="0" presId="urn:microsoft.com/office/officeart/2009/3/layout/IncreasingArrowsProcess"/>
    <dgm:cxn modelId="{56CC7D90-64F2-486C-AFFA-6EEB9F884314}" type="presParOf" srcId="{48560F45-53FB-4F71-8629-8873BE08BE0C}" destId="{1A4B9C53-491C-4086-874F-74E5DA39DF93}" srcOrd="3" destOrd="0" presId="urn:microsoft.com/office/officeart/2009/3/layout/IncreasingArrowsProcess"/>
    <dgm:cxn modelId="{993AF908-FE66-4F90-96A6-7CF919D88C81}" type="presParOf" srcId="{48560F45-53FB-4F71-8629-8873BE08BE0C}" destId="{487400D7-63D6-483E-A7E7-652265488EE2}" srcOrd="4" destOrd="0" presId="urn:microsoft.com/office/officeart/2009/3/layout/IncreasingArrowsProcess"/>
    <dgm:cxn modelId="{25F97105-D67A-416E-99E1-CBFAAFA10AEE}" type="presParOf" srcId="{48560F45-53FB-4F71-8629-8873BE08BE0C}" destId="{F79EB873-DF5D-4989-8D73-F8FE8A9F3921}"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2858E-7793-49F4-943A-96C39BD43FE6}">
      <dsp:nvSpPr>
        <dsp:cNvPr id="0" name=""/>
        <dsp:cNvSpPr/>
      </dsp:nvSpPr>
      <dsp:spPr>
        <a:xfrm>
          <a:off x="1629673" y="123184"/>
          <a:ext cx="1308896" cy="850782"/>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MDH</a:t>
          </a:r>
        </a:p>
      </dsp:txBody>
      <dsp:txXfrm>
        <a:off x="1671205" y="164716"/>
        <a:ext cx="1225832" cy="767718"/>
      </dsp:txXfrm>
    </dsp:sp>
    <dsp:sp modelId="{705C98B9-70D5-4111-8569-5150A547CD8B}">
      <dsp:nvSpPr>
        <dsp:cNvPr id="0" name=""/>
        <dsp:cNvSpPr/>
      </dsp:nvSpPr>
      <dsp:spPr>
        <a:xfrm>
          <a:off x="413994" y="471250"/>
          <a:ext cx="3400160" cy="3400160"/>
        </a:xfrm>
        <a:custGeom>
          <a:avLst/>
          <a:gdLst/>
          <a:ahLst/>
          <a:cxnLst/>
          <a:rect l="0" t="0" r="0" b="0"/>
          <a:pathLst>
            <a:path>
              <a:moveTo>
                <a:pt x="2532545" y="217759"/>
              </a:moveTo>
              <a:arcTo wR="1700080" hR="1700080" stAng="17959102" swAng="1831464"/>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0B0D695-75E3-4D0F-BE67-CD4EB0D978A4}">
      <dsp:nvSpPr>
        <dsp:cNvPr id="0" name=""/>
        <dsp:cNvSpPr/>
      </dsp:nvSpPr>
      <dsp:spPr>
        <a:xfrm>
          <a:off x="3147309" y="1325156"/>
          <a:ext cx="1308896" cy="850782"/>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DEED</a:t>
          </a:r>
        </a:p>
      </dsp:txBody>
      <dsp:txXfrm>
        <a:off x="3188841" y="1366688"/>
        <a:ext cx="1225832" cy="767718"/>
      </dsp:txXfrm>
    </dsp:sp>
    <dsp:sp modelId="{2C41F541-7F65-4828-A80B-1D718684DF14}">
      <dsp:nvSpPr>
        <dsp:cNvPr id="0" name=""/>
        <dsp:cNvSpPr/>
      </dsp:nvSpPr>
      <dsp:spPr>
        <a:xfrm>
          <a:off x="492096" y="681315"/>
          <a:ext cx="3400160" cy="3400160"/>
        </a:xfrm>
        <a:custGeom>
          <a:avLst/>
          <a:gdLst/>
          <a:ahLst/>
          <a:cxnLst/>
          <a:rect l="0" t="0" r="0" b="0"/>
          <a:pathLst>
            <a:path>
              <a:moveTo>
                <a:pt x="3388930" y="1504993"/>
              </a:moveTo>
              <a:arcTo wR="1700080" hR="1700080" stAng="21204641" swAng="2103815"/>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A520DFB-CD7D-4190-9F27-D437AAA7AFE9}">
      <dsp:nvSpPr>
        <dsp:cNvPr id="0" name=""/>
        <dsp:cNvSpPr/>
      </dsp:nvSpPr>
      <dsp:spPr>
        <a:xfrm>
          <a:off x="2616546" y="3201095"/>
          <a:ext cx="1308896" cy="850782"/>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DLI</a:t>
          </a:r>
        </a:p>
      </dsp:txBody>
      <dsp:txXfrm>
        <a:off x="2658078" y="3242627"/>
        <a:ext cx="1225832" cy="767718"/>
      </dsp:txXfrm>
    </dsp:sp>
    <dsp:sp modelId="{AA034C57-1288-492D-8A7C-74FE2201CFCF}">
      <dsp:nvSpPr>
        <dsp:cNvPr id="0" name=""/>
        <dsp:cNvSpPr/>
      </dsp:nvSpPr>
      <dsp:spPr>
        <a:xfrm>
          <a:off x="571632" y="551012"/>
          <a:ext cx="3400160" cy="3400160"/>
        </a:xfrm>
        <a:custGeom>
          <a:avLst/>
          <a:gdLst/>
          <a:ahLst/>
          <a:cxnLst/>
          <a:rect l="0" t="0" r="0" b="0"/>
          <a:pathLst>
            <a:path>
              <a:moveTo>
                <a:pt x="2038158" y="3366206"/>
              </a:moveTo>
              <a:arcTo wR="1700080" hR="1700080" stAng="4711783" swAng="1376435"/>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8BBD43E-7C95-4446-9645-AACD73537053}">
      <dsp:nvSpPr>
        <dsp:cNvPr id="0" name=""/>
        <dsp:cNvSpPr/>
      </dsp:nvSpPr>
      <dsp:spPr>
        <a:xfrm>
          <a:off x="617981" y="3201095"/>
          <a:ext cx="1308896" cy="850782"/>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MDA</a:t>
          </a:r>
        </a:p>
      </dsp:txBody>
      <dsp:txXfrm>
        <a:off x="659513" y="3242627"/>
        <a:ext cx="1225832" cy="767718"/>
      </dsp:txXfrm>
    </dsp:sp>
    <dsp:sp modelId="{4A90A1F3-65DC-4A1A-8F78-D81EF3F9A389}">
      <dsp:nvSpPr>
        <dsp:cNvPr id="0" name=""/>
        <dsp:cNvSpPr/>
      </dsp:nvSpPr>
      <dsp:spPr>
        <a:xfrm>
          <a:off x="571632" y="551012"/>
          <a:ext cx="3400160" cy="3400160"/>
        </a:xfrm>
        <a:custGeom>
          <a:avLst/>
          <a:gdLst/>
          <a:ahLst/>
          <a:cxnLst/>
          <a:rect l="0" t="0" r="0" b="0"/>
          <a:pathLst>
            <a:path>
              <a:moveTo>
                <a:pt x="284144" y="2641036"/>
              </a:moveTo>
              <a:arcTo wR="1700080" hR="1700080" stAng="8783647" swAng="2196593"/>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A502B78-3E2C-4D48-9CEE-3FC908D3AA1B}">
      <dsp:nvSpPr>
        <dsp:cNvPr id="0" name=""/>
        <dsp:cNvSpPr/>
      </dsp:nvSpPr>
      <dsp:spPr>
        <a:xfrm>
          <a:off x="391" y="1300348"/>
          <a:ext cx="1308896" cy="850782"/>
        </a:xfrm>
        <a:prstGeom prst="round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DHS</a:t>
          </a:r>
        </a:p>
      </dsp:txBody>
      <dsp:txXfrm>
        <a:off x="41923" y="1341880"/>
        <a:ext cx="1225832" cy="767718"/>
      </dsp:txXfrm>
    </dsp:sp>
    <dsp:sp modelId="{4E9F7EC5-4E80-4C83-9D15-A126A382A67E}">
      <dsp:nvSpPr>
        <dsp:cNvPr id="0" name=""/>
        <dsp:cNvSpPr/>
      </dsp:nvSpPr>
      <dsp:spPr>
        <a:xfrm>
          <a:off x="574118" y="547316"/>
          <a:ext cx="3400160" cy="3400160"/>
        </a:xfrm>
        <a:custGeom>
          <a:avLst/>
          <a:gdLst/>
          <a:ahLst/>
          <a:cxnLst/>
          <a:rect l="0" t="0" r="0" b="0"/>
          <a:pathLst>
            <a:path>
              <a:moveTo>
                <a:pt x="293752" y="744823"/>
              </a:moveTo>
              <a:arcTo wR="1700080" hR="1700080" stAng="12851193" swAng="1992047"/>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FC92C-994A-467E-9F64-7AFBFC98A1DF}">
      <dsp:nvSpPr>
        <dsp:cNvPr id="0" name=""/>
        <dsp:cNvSpPr/>
      </dsp:nvSpPr>
      <dsp:spPr>
        <a:xfrm>
          <a:off x="375597" y="66286"/>
          <a:ext cx="9389774" cy="1367508"/>
        </a:xfrm>
        <a:prstGeom prst="rightArrow">
          <a:avLst>
            <a:gd name="adj1" fmla="val 50000"/>
            <a:gd name="adj2" fmla="val 50000"/>
          </a:avLst>
        </a:prstGeom>
        <a:solidFill>
          <a:schemeClr val="accent2">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17092" numCol="1" spcCol="1270" anchor="ctr" anchorCtr="0">
          <a:noAutofit/>
        </a:bodyPr>
        <a:lstStyle/>
        <a:p>
          <a:pPr marL="0" lvl="0" indent="0" algn="l" defTabSz="1155700">
            <a:lnSpc>
              <a:spcPct val="90000"/>
            </a:lnSpc>
            <a:spcBef>
              <a:spcPct val="0"/>
            </a:spcBef>
            <a:spcAft>
              <a:spcPct val="35000"/>
            </a:spcAft>
            <a:buNone/>
          </a:pPr>
          <a:r>
            <a:rPr lang="en-US" sz="2600" kern="1200" dirty="0"/>
            <a:t>Agency barriers</a:t>
          </a:r>
        </a:p>
      </dsp:txBody>
      <dsp:txXfrm>
        <a:off x="375597" y="408163"/>
        <a:ext cx="9047897" cy="683754"/>
      </dsp:txXfrm>
    </dsp:sp>
    <dsp:sp modelId="{17228983-7D26-4589-B916-B788B1398550}">
      <dsp:nvSpPr>
        <dsp:cNvPr id="0" name=""/>
        <dsp:cNvSpPr/>
      </dsp:nvSpPr>
      <dsp:spPr>
        <a:xfrm>
          <a:off x="383659" y="977278"/>
          <a:ext cx="2892050" cy="2983953"/>
        </a:xfrm>
        <a:prstGeom prst="rect">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889000">
            <a:lnSpc>
              <a:spcPct val="90000"/>
            </a:lnSpc>
            <a:spcBef>
              <a:spcPct val="0"/>
            </a:spcBef>
            <a:spcAft>
              <a:spcPts val="600"/>
            </a:spcAft>
            <a:buNone/>
          </a:pPr>
          <a:r>
            <a:rPr lang="en-US" sz="2400" kern="1200" dirty="0"/>
            <a:t>Diffuse authority </a:t>
          </a:r>
        </a:p>
        <a:p>
          <a:pPr marL="0" lvl="0" indent="0" algn="l" defTabSz="889000">
            <a:lnSpc>
              <a:spcPct val="90000"/>
            </a:lnSpc>
            <a:spcBef>
              <a:spcPct val="0"/>
            </a:spcBef>
            <a:spcAft>
              <a:spcPts val="600"/>
            </a:spcAft>
            <a:buNone/>
          </a:pPr>
          <a:r>
            <a:rPr lang="en-US" sz="2400" kern="1200" dirty="0"/>
            <a:t>Limited enforcement</a:t>
          </a:r>
        </a:p>
        <a:p>
          <a:pPr marL="0" lvl="0" indent="0" algn="l" defTabSz="889000" rtl="0">
            <a:lnSpc>
              <a:spcPct val="90000"/>
            </a:lnSpc>
            <a:spcBef>
              <a:spcPct val="0"/>
            </a:spcBef>
            <a:spcAft>
              <a:spcPts val="600"/>
            </a:spcAft>
            <a:buNone/>
          </a:pPr>
          <a:r>
            <a:rPr lang="en-US" sz="2400" kern="1200" dirty="0">
              <a:latin typeface="Calibri"/>
            </a:rPr>
            <a:t>Limited data</a:t>
          </a:r>
        </a:p>
        <a:p>
          <a:pPr marL="0" lvl="0" indent="0" algn="l" defTabSz="889000" rtl="0">
            <a:lnSpc>
              <a:spcPct val="90000"/>
            </a:lnSpc>
            <a:spcBef>
              <a:spcPct val="0"/>
            </a:spcBef>
            <a:spcAft>
              <a:spcPts val="600"/>
            </a:spcAft>
            <a:buNone/>
          </a:pPr>
          <a:r>
            <a:rPr lang="en-US" sz="2400" kern="1200" dirty="0">
              <a:latin typeface="Calibri"/>
            </a:rPr>
            <a:t>Coordination across sectors Communication</a:t>
          </a:r>
          <a:endParaRPr lang="en-US" sz="2400" kern="1200" dirty="0"/>
        </a:p>
        <a:p>
          <a:pPr marL="0" marR="0" lvl="0" indent="0" algn="l" defTabSz="914400" rtl="0" eaLnBrk="1" fontAlgn="auto" latinLnBrk="0" hangingPunct="1">
            <a:lnSpc>
              <a:spcPct val="90000"/>
            </a:lnSpc>
            <a:spcBef>
              <a:spcPct val="0"/>
            </a:spcBef>
            <a:spcAft>
              <a:spcPts val="600"/>
            </a:spcAft>
            <a:buClrTx/>
            <a:buSzTx/>
            <a:buFontTx/>
            <a:buNone/>
            <a:tabLst/>
            <a:defRPr/>
          </a:pPr>
          <a:endParaRPr lang="en-US" sz="2000" kern="1200">
            <a:latin typeface="Calibri"/>
          </a:endParaRPr>
        </a:p>
        <a:p>
          <a:pPr marL="0" marR="0" lvl="0" indent="0" algn="l" defTabSz="914400" eaLnBrk="1" fontAlgn="auto" latinLnBrk="0" hangingPunct="1">
            <a:lnSpc>
              <a:spcPct val="100000"/>
            </a:lnSpc>
            <a:spcBef>
              <a:spcPct val="0"/>
            </a:spcBef>
            <a:spcAft>
              <a:spcPts val="600"/>
            </a:spcAft>
            <a:buClrTx/>
            <a:buSzTx/>
            <a:buFontTx/>
            <a:buNone/>
            <a:tabLst/>
            <a:defRPr/>
          </a:pPr>
          <a:r>
            <a:rPr lang="en-US" sz="2000" kern="1200"/>
            <a:t> </a:t>
          </a:r>
        </a:p>
        <a:p>
          <a:pPr lvl="0" algn="l" defTabSz="889000">
            <a:lnSpc>
              <a:spcPct val="90000"/>
            </a:lnSpc>
            <a:spcBef>
              <a:spcPct val="0"/>
            </a:spcBef>
            <a:spcAft>
              <a:spcPct val="35000"/>
            </a:spcAft>
            <a:buNone/>
          </a:pPr>
          <a:endParaRPr lang="en-US" sz="2200" kern="1200" dirty="0"/>
        </a:p>
      </dsp:txBody>
      <dsp:txXfrm>
        <a:off x="383659" y="977278"/>
        <a:ext cx="2892050" cy="2983953"/>
      </dsp:txXfrm>
    </dsp:sp>
    <dsp:sp modelId="{13B32E39-E234-4945-A918-076F41DAED5C}">
      <dsp:nvSpPr>
        <dsp:cNvPr id="0" name=""/>
        <dsp:cNvSpPr/>
      </dsp:nvSpPr>
      <dsp:spPr>
        <a:xfrm>
          <a:off x="3267609" y="513357"/>
          <a:ext cx="6497723" cy="1367508"/>
        </a:xfrm>
        <a:prstGeom prst="rightArrow">
          <a:avLst>
            <a:gd name="adj1" fmla="val 50000"/>
            <a:gd name="adj2" fmla="val 50000"/>
          </a:avLst>
        </a:prstGeom>
        <a:solidFill>
          <a:schemeClr val="accent3"/>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17092" numCol="1" spcCol="1270" anchor="ctr" anchorCtr="0">
          <a:noAutofit/>
        </a:bodyPr>
        <a:lstStyle/>
        <a:p>
          <a:pPr marL="0" lvl="0" indent="0" algn="l" defTabSz="1155700">
            <a:lnSpc>
              <a:spcPct val="90000"/>
            </a:lnSpc>
            <a:spcBef>
              <a:spcPct val="0"/>
            </a:spcBef>
            <a:spcAft>
              <a:spcPct val="35000"/>
            </a:spcAft>
            <a:buNone/>
          </a:pPr>
          <a:r>
            <a:rPr lang="en-US" sz="2600" kern="1200" dirty="0"/>
            <a:t>Workers issues</a:t>
          </a:r>
        </a:p>
      </dsp:txBody>
      <dsp:txXfrm>
        <a:off x="3267609" y="855234"/>
        <a:ext cx="6155846" cy="683754"/>
      </dsp:txXfrm>
    </dsp:sp>
    <dsp:sp modelId="{1A4B9C53-491C-4086-874F-74E5DA39DF93}">
      <dsp:nvSpPr>
        <dsp:cNvPr id="0" name=""/>
        <dsp:cNvSpPr/>
      </dsp:nvSpPr>
      <dsp:spPr>
        <a:xfrm>
          <a:off x="3295809" y="1423038"/>
          <a:ext cx="2892050" cy="2858691"/>
        </a:xfrm>
        <a:prstGeom prst="rect">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Housing </a:t>
          </a:r>
        </a:p>
        <a:p>
          <a:pPr marL="0" lvl="0" indent="0" algn="l" defTabSz="1066800">
            <a:lnSpc>
              <a:spcPct val="90000"/>
            </a:lnSpc>
            <a:spcBef>
              <a:spcPct val="0"/>
            </a:spcBef>
            <a:spcAft>
              <a:spcPct val="35000"/>
            </a:spcAft>
            <a:buNone/>
          </a:pPr>
          <a:r>
            <a:rPr lang="en-US" sz="2400" kern="1200" dirty="0"/>
            <a:t>Working conditions</a:t>
          </a:r>
        </a:p>
        <a:p>
          <a:pPr marL="0" lvl="0" indent="0" algn="l" defTabSz="1066800">
            <a:lnSpc>
              <a:spcPct val="90000"/>
            </a:lnSpc>
            <a:spcBef>
              <a:spcPct val="0"/>
            </a:spcBef>
            <a:spcAft>
              <a:spcPct val="35000"/>
            </a:spcAft>
            <a:buNone/>
          </a:pPr>
          <a:r>
            <a:rPr lang="en-US" sz="2400" kern="1200" dirty="0"/>
            <a:t>Communication</a:t>
          </a:r>
        </a:p>
        <a:p>
          <a:pPr marL="0" lvl="0" indent="0" algn="l" defTabSz="1066800">
            <a:lnSpc>
              <a:spcPct val="90000"/>
            </a:lnSpc>
            <a:spcBef>
              <a:spcPct val="0"/>
            </a:spcBef>
            <a:spcAft>
              <a:spcPct val="35000"/>
            </a:spcAft>
            <a:buNone/>
          </a:pPr>
          <a:r>
            <a:rPr lang="en-US" sz="2400" kern="1200" dirty="0"/>
            <a:t>Medical care and costs</a:t>
          </a:r>
        </a:p>
        <a:p>
          <a:pPr marL="0" lvl="0" indent="0" algn="l" defTabSz="1066800">
            <a:lnSpc>
              <a:spcPct val="90000"/>
            </a:lnSpc>
            <a:spcBef>
              <a:spcPct val="0"/>
            </a:spcBef>
            <a:spcAft>
              <a:spcPct val="35000"/>
            </a:spcAft>
            <a:buNone/>
          </a:pPr>
          <a:r>
            <a:rPr lang="en-US" sz="2400" kern="1200" dirty="0"/>
            <a:t>Lost wages</a:t>
          </a:r>
        </a:p>
        <a:p>
          <a:pPr marL="0" lvl="0" indent="0" algn="l" defTabSz="1066800">
            <a:lnSpc>
              <a:spcPct val="90000"/>
            </a:lnSpc>
            <a:spcBef>
              <a:spcPct val="0"/>
            </a:spcBef>
            <a:spcAft>
              <a:spcPct val="35000"/>
            </a:spcAft>
            <a:buNone/>
          </a:pPr>
          <a:endParaRPr lang="en-US" sz="2000" kern="1200" dirty="0"/>
        </a:p>
        <a:p>
          <a:pPr marL="0" lvl="0" indent="0" algn="l" defTabSz="1066800">
            <a:lnSpc>
              <a:spcPct val="90000"/>
            </a:lnSpc>
            <a:spcBef>
              <a:spcPct val="0"/>
            </a:spcBef>
            <a:spcAft>
              <a:spcPct val="35000"/>
            </a:spcAft>
            <a:buNone/>
          </a:pPr>
          <a:endParaRPr lang="en-US" sz="2400" kern="1200" dirty="0"/>
        </a:p>
      </dsp:txBody>
      <dsp:txXfrm>
        <a:off x="3295809" y="1423038"/>
        <a:ext cx="2892050" cy="2858691"/>
      </dsp:txXfrm>
    </dsp:sp>
    <dsp:sp modelId="{487400D7-63D6-483E-A7E7-652265488EE2}">
      <dsp:nvSpPr>
        <dsp:cNvPr id="0" name=""/>
        <dsp:cNvSpPr/>
      </dsp:nvSpPr>
      <dsp:spPr>
        <a:xfrm>
          <a:off x="6159685" y="854678"/>
          <a:ext cx="3605673" cy="1367508"/>
        </a:xfrm>
        <a:prstGeom prst="rightArrow">
          <a:avLst>
            <a:gd name="adj1" fmla="val 50000"/>
            <a:gd name="adj2" fmla="val 50000"/>
          </a:avLst>
        </a:prstGeom>
        <a:solidFill>
          <a:schemeClr val="accent6"/>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17092" numCol="1" spcCol="1270" anchor="ctr" anchorCtr="0">
          <a:noAutofit/>
        </a:bodyPr>
        <a:lstStyle/>
        <a:p>
          <a:pPr marL="0" lvl="0" indent="0" algn="l" defTabSz="1155700">
            <a:lnSpc>
              <a:spcPct val="90000"/>
            </a:lnSpc>
            <a:spcBef>
              <a:spcPct val="0"/>
            </a:spcBef>
            <a:spcAft>
              <a:spcPct val="35000"/>
            </a:spcAft>
            <a:buNone/>
          </a:pPr>
          <a:r>
            <a:rPr lang="en-US" sz="2600" kern="1200" dirty="0"/>
            <a:t>Employer concerns</a:t>
          </a:r>
        </a:p>
      </dsp:txBody>
      <dsp:txXfrm>
        <a:off x="6159685" y="1196555"/>
        <a:ext cx="3263796" cy="683754"/>
      </dsp:txXfrm>
    </dsp:sp>
    <dsp:sp modelId="{F79EB873-DF5D-4989-8D73-F8FE8A9F3921}">
      <dsp:nvSpPr>
        <dsp:cNvPr id="0" name=""/>
        <dsp:cNvSpPr/>
      </dsp:nvSpPr>
      <dsp:spPr>
        <a:xfrm>
          <a:off x="6191850" y="1801591"/>
          <a:ext cx="2892050" cy="2595772"/>
        </a:xfrm>
        <a:prstGeom prst="rect">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t>Clear</a:t>
          </a:r>
          <a:r>
            <a:rPr lang="en-US" sz="2400" kern="1200" dirty="0">
              <a:latin typeface="Calibri"/>
            </a:rPr>
            <a:t> COVID guidance</a:t>
          </a:r>
          <a:endParaRPr lang="en-US" sz="2400" kern="1200" dirty="0"/>
        </a:p>
        <a:p>
          <a:pPr marL="0" lvl="0" indent="0" algn="l" defTabSz="1066800">
            <a:lnSpc>
              <a:spcPct val="90000"/>
            </a:lnSpc>
            <a:spcBef>
              <a:spcPct val="0"/>
            </a:spcBef>
            <a:spcAft>
              <a:spcPct val="35000"/>
            </a:spcAft>
            <a:buNone/>
          </a:pPr>
          <a:r>
            <a:rPr lang="en-US" sz="2400" kern="1200" dirty="0"/>
            <a:t>Rapidly changing information</a:t>
          </a:r>
        </a:p>
        <a:p>
          <a:pPr marL="0" lvl="0" indent="0" algn="l" defTabSz="1066800" rtl="0">
            <a:lnSpc>
              <a:spcPct val="90000"/>
            </a:lnSpc>
            <a:spcBef>
              <a:spcPct val="0"/>
            </a:spcBef>
            <a:spcAft>
              <a:spcPct val="35000"/>
            </a:spcAft>
            <a:buNone/>
          </a:pPr>
          <a:r>
            <a:rPr lang="en-US" sz="2400" kern="1200" dirty="0">
              <a:latin typeface="Calibri"/>
            </a:rPr>
            <a:t>Worker shortage</a:t>
          </a:r>
          <a:endParaRPr lang="en-US" sz="2400" kern="1200" dirty="0"/>
        </a:p>
        <a:p>
          <a:pPr marL="0" lvl="0" indent="0" algn="l" defTabSz="1066800">
            <a:lnSpc>
              <a:spcPct val="90000"/>
            </a:lnSpc>
            <a:spcBef>
              <a:spcPct val="0"/>
            </a:spcBef>
            <a:spcAft>
              <a:spcPct val="35000"/>
            </a:spcAft>
            <a:buNone/>
          </a:pPr>
          <a:r>
            <a:rPr lang="en-US" sz="2400" kern="1200" dirty="0"/>
            <a:t>COVID safe transportation</a:t>
          </a:r>
          <a:endParaRPr lang="en-US" sz="2400" kern="1200" dirty="0">
            <a:latin typeface="Calibri"/>
          </a:endParaRPr>
        </a:p>
      </dsp:txBody>
      <dsp:txXfrm>
        <a:off x="6191850" y="1801591"/>
        <a:ext cx="2892050" cy="2595772"/>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latin typeface="Calibri" panose="020F050202020403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Calibri" panose="020F0502020204030204" pitchFamily="34" charset="0"/>
              </a:rPr>
              <a:t>7/6/2021</a:t>
            </a:fld>
            <a:endParaRPr lang="en-US">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Calibri" panose="020F0502020204030204" pitchFamily="34" charset="0"/>
              </a:rPr>
              <a:t>‹#›</a:t>
            </a:fld>
            <a:endParaRPr lang="en-US">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A50CD39D-89B0-4C68-805A-35C75A7C20C8}" type="datetimeFigureOut">
              <a:rPr lang="en-US" smtClean="0"/>
              <a:pPr/>
              <a:t>7/6/2021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9F08466-AEA7-4FC0-9459-6A32F61DA297}" type="slidenum">
              <a:rPr lang="en-US" smtClean="0"/>
              <a:pPr/>
              <a:t>‹#›</a:t>
            </a:fld>
            <a:endParaRPr lang="en-US"/>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cs typeface="Calibri" panose="020F0502020204030204" pitchFamily="34" charset="0"/>
              </a:rPr>
              <a:t>An</a:t>
            </a:r>
            <a:r>
              <a:rPr lang="en-US" baseline="0" dirty="0">
                <a:cs typeface="Calibri" panose="020F0502020204030204" pitchFamily="34" charset="0"/>
              </a:rPr>
              <a:t> interdepartmental team convened in hopes of preparing for the upcoming season – the team included DEED, MDH, DLI, MDA. During the chaos of the pandemic, members of the team frequently changed. </a:t>
            </a:r>
          </a:p>
          <a:p>
            <a:pPr marL="628650" lvl="1" indent="-171450">
              <a:buFont typeface="Arial" panose="020B0604020202020204" pitchFamily="34" charset="0"/>
              <a:buChar char="•"/>
            </a:pPr>
            <a:r>
              <a:rPr lang="en-US" baseline="0" dirty="0">
                <a:latin typeface="Calibri"/>
                <a:cs typeface="Calibri"/>
              </a:rPr>
              <a:t>In the first few months, we tried to get our hands around the migrant seasonal farmworker universe - we learned about some of the gaps and disjointedness inherent in the migrant and seasonal farmworker system</a:t>
            </a:r>
            <a:r>
              <a:rPr lang="en-US" dirty="0">
                <a:latin typeface="Calibri"/>
                <a:cs typeface="Calibri"/>
              </a:rPr>
              <a:t>. We learned </a:t>
            </a:r>
            <a:endParaRPr lang="en-US" baseline="0">
              <a:cs typeface="Calibri" panose="020F0502020204030204" pitchFamily="34" charset="0"/>
            </a:endParaRPr>
          </a:p>
          <a:p>
            <a:pPr marL="1085850" lvl="2" indent="-171450">
              <a:buFont typeface="Arial" panose="020B0604020202020204" pitchFamily="34" charset="0"/>
              <a:buChar char="•"/>
            </a:pPr>
            <a:r>
              <a:rPr lang="en-US" baseline="0" dirty="0">
                <a:cs typeface="Calibri" panose="020F0502020204030204" pitchFamily="34" charset="0"/>
              </a:rPr>
              <a:t>Housing is treated differently – some is employer provided, in some cases, workers find housing in communities. Some housing camps are inspected by the health department; some are inspected on a complaint basis by Fed. DOL Wage and Hour division. </a:t>
            </a:r>
          </a:p>
          <a:p>
            <a:pPr marL="1085850" lvl="2" indent="-171450">
              <a:buFont typeface="Arial" panose="020B0604020202020204" pitchFamily="34" charset="0"/>
              <a:buChar char="•"/>
            </a:pPr>
            <a:r>
              <a:rPr lang="en-US" baseline="0" dirty="0">
                <a:cs typeface="Calibri" panose="020F0502020204030204" pitchFamily="34" charset="0"/>
              </a:rPr>
              <a:t>Workplace conditions – </a:t>
            </a:r>
          </a:p>
          <a:p>
            <a:pPr marL="1085850" lvl="2" indent="-171450">
              <a:buFont typeface="Arial" panose="020B0604020202020204" pitchFamily="34" charset="0"/>
              <a:buChar char="•"/>
            </a:pPr>
            <a:r>
              <a:rPr lang="en-US" baseline="0" dirty="0">
                <a:cs typeface="Calibri" panose="020F0502020204030204" pitchFamily="34" charset="0"/>
              </a:rPr>
              <a:t>Data on migrant farmworkers is difficult to come by and not sure of its reliability</a:t>
            </a:r>
          </a:p>
          <a:p>
            <a:pPr marL="628650" lvl="1" indent="-171450">
              <a:buFont typeface="Arial" panose="020B0604020202020204" pitchFamily="34" charset="0"/>
              <a:buChar char="•"/>
            </a:pPr>
            <a:r>
              <a:rPr lang="en-US" baseline="0" dirty="0">
                <a:cs typeface="Calibri" panose="020F0502020204030204" pitchFamily="34" charset="0"/>
              </a:rPr>
              <a:t>Problem solved for specific instances during COVID</a:t>
            </a:r>
          </a:p>
          <a:p>
            <a:pPr marL="628650" lvl="1" indent="-171450">
              <a:buFont typeface="Arial" panose="020B0604020202020204" pitchFamily="34" charset="0"/>
              <a:buChar char="•"/>
            </a:pPr>
            <a:r>
              <a:rPr lang="en-US" baseline="0" dirty="0">
                <a:cs typeface="Calibri" panose="020F0502020204030204" pitchFamily="34" charset="0"/>
              </a:rPr>
              <a:t>We found that services/assistance for MSFWs were not seamless even before COVID</a:t>
            </a:r>
          </a:p>
          <a:p>
            <a:pPr marL="171450" lvl="0" indent="-171450">
              <a:buFont typeface="Arial" panose="020B0604020202020204" pitchFamily="34" charset="0"/>
              <a:buChar char="•"/>
            </a:pPr>
            <a:r>
              <a:rPr lang="en-US" baseline="0" dirty="0">
                <a:cs typeface="Calibri" panose="020F0502020204030204" pitchFamily="34" charset="0"/>
              </a:rPr>
              <a:t>As we neared the end of summer and continued to discuss next steps, the team decided that proposing a Governor’s Committee might help with the following season as well as address gaps in the system regardless COVID</a:t>
            </a:r>
          </a:p>
          <a:p>
            <a:pPr marL="628650" lvl="1" indent="-171450">
              <a:buFont typeface="Arial" panose="020B0604020202020204" pitchFamily="34" charset="0"/>
              <a:buChar char="•"/>
            </a:pPr>
            <a:r>
              <a:rPr lang="en-US" baseline="0" dirty="0">
                <a:cs typeface="Calibri" panose="020F0502020204030204" pitchFamily="34" charset="0"/>
              </a:rPr>
              <a:t>And so the initial concept of the Governor’s Committee on the Safety, Health, and Wellbeing of Agricultural and Food Processing Workers was drafted.  </a:t>
            </a:r>
            <a:endParaRPr lang="en-US" dirty="0">
              <a:cs typeface="Calibri" panose="020F0502020204030204" pitchFamily="34" charset="0"/>
            </a:endParaRPr>
          </a:p>
          <a:p>
            <a:pPr marL="171450" indent="-171450">
              <a:buFont typeface="Arial" panose="020B0604020202020204" pitchFamily="34" charset="0"/>
              <a:buChar char="•"/>
            </a:pPr>
            <a:r>
              <a:rPr lang="en-US" dirty="0">
                <a:cs typeface="Calibri" panose="020F0502020204030204" pitchFamily="34" charset="0"/>
              </a:rPr>
              <a:t>MDH identified migrant seasonal agricultural workers as a priority focus population early in the response because of their essential role in the MN agricultural industry and the high risk of COVID-19 transmission among workers in both working and housing environments.</a:t>
            </a:r>
          </a:p>
          <a:p>
            <a:pPr marL="171450" indent="-171450">
              <a:buFont typeface="Arial" panose="020B0604020202020204" pitchFamily="34" charset="0"/>
              <a:buChar char="•"/>
            </a:pPr>
            <a:endParaRPr lang="en-US" dirty="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a:p>
        </p:txBody>
      </p:sp>
    </p:spTree>
    <p:extLst>
      <p:ext uri="{BB962C8B-B14F-4D97-AF65-F5344CB8AC3E}">
        <p14:creationId xmlns:p14="http://schemas.microsoft.com/office/powerpoint/2010/main" val="316644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a:buChar char="•"/>
            </a:pPr>
            <a:r>
              <a:rPr lang="en-US" dirty="0">
                <a:latin typeface="Calibri"/>
                <a:cs typeface="Calibri"/>
              </a:rPr>
              <a:t>Employer Connections: In May 2020 and April 2021, we held an agricultural employers forum pertaining most specifically employers of foreign workers (H2A visas) and migrant seasonal farmworkers</a:t>
            </a:r>
          </a:p>
          <a:p>
            <a:pPr marL="1085850" lvl="2" indent="-171450">
              <a:buFont typeface="Arial,Sans-Serif"/>
              <a:buChar char="•"/>
            </a:pPr>
            <a:r>
              <a:rPr lang="en-US" dirty="0">
                <a:latin typeface="Calibri"/>
                <a:cs typeface="Calibri"/>
              </a:rPr>
              <a:t>Provided resources and sounding board. Distributed guidance to employers, created connections between MLRs and MDH, in 2021 connected employers to vaccine resources. </a:t>
            </a:r>
            <a:endParaRPr lang="en-US" dirty="0">
              <a:cs typeface="Calibri"/>
            </a:endParaRPr>
          </a:p>
          <a:p>
            <a:pPr marL="171450" indent="-171450">
              <a:buFont typeface="Arial"/>
              <a:buChar char="•"/>
            </a:pPr>
            <a:r>
              <a:rPr lang="en-US" dirty="0">
                <a:latin typeface="Calibri"/>
                <a:cs typeface="Calibri"/>
              </a:rPr>
              <a:t>Brick Walls: early in the pandemic, we thought we could propose an EO for worker safety and protections, or a rule-making process through MNOSHA like other states had done, Oregon (rule-making for social distancing, worker pods, etc..), and California (an Executive Order for agriculture. With help from DLI we learned that our state couldn't do that. We focused on guidance from MDH, and staying connected between agencies, and emergency responses for outbreaks. </a:t>
            </a:r>
          </a:p>
          <a:p>
            <a:pPr marL="171450" indent="-171450">
              <a:buFont typeface="Arial"/>
              <a:buChar char="•"/>
            </a:pPr>
            <a:r>
              <a:rPr lang="en-US" dirty="0">
                <a:latin typeface="Calibri"/>
                <a:cs typeface="Calibri"/>
              </a:rPr>
              <a:t>Connection across silos and stakeholders: we settled into a regular pattern of meeting and a (relatively) consistent set of attendees, and we all better understood the role of each agency and each of us. We developed working relationships and each of us was connected to other key stakeholders, and could report out at our meetings. We shared up to date information on outbreaks as they happened and kept the Gov's office, DLI, community groups and local public health in the loop with what we knew.</a:t>
            </a:r>
          </a:p>
          <a:p>
            <a:pPr marL="171450" indent="-171450">
              <a:buFont typeface="Arial"/>
              <a:buChar char="•"/>
            </a:pPr>
            <a:r>
              <a:rPr lang="en-US" dirty="0">
                <a:latin typeface="Calibri"/>
                <a:cs typeface="Calibri"/>
              </a:rPr>
              <a:t>Governor's committee formation: it was clear that no single agency could take the lead on migrant worker safety during COVID, and it was clear that some of the limitations of programs and services was happening, regardless of COVID, and we wanted better alignment and understanding from our agencies. So we had the idea of a working group to identify barriers and gaps and to ensure more coordination between agencies and with other key stakeholders.</a:t>
            </a:r>
          </a:p>
          <a:p>
            <a:pPr marL="171450" indent="-171450">
              <a:buFont typeface="Arial"/>
              <a:buChar char="•"/>
            </a:pP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F9F08466-AEA7-4FC0-9459-6A32F61DA297}" type="slidenum">
              <a:rPr lang="en-US" smtClean="0"/>
              <a:pPr/>
              <a:t>3</a:t>
            </a:fld>
            <a:endParaRPr lang="en-US"/>
          </a:p>
        </p:txBody>
      </p:sp>
    </p:spTree>
    <p:extLst>
      <p:ext uri="{BB962C8B-B14F-4D97-AF65-F5344CB8AC3E}">
        <p14:creationId xmlns:p14="http://schemas.microsoft.com/office/powerpoint/2010/main" val="1763045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The barriers that our working group encountered along the way are basically all the issue areas that came up during the survey that AWWC members completed. </a:t>
            </a:r>
            <a:endParaRPr lang="en-US" dirty="0">
              <a:cs typeface="Calibri"/>
            </a:endParaRPr>
          </a:p>
        </p:txBody>
      </p:sp>
      <p:sp>
        <p:nvSpPr>
          <p:cNvPr id="4" name="Slide Number Placeholder 3"/>
          <p:cNvSpPr>
            <a:spLocks noGrp="1"/>
          </p:cNvSpPr>
          <p:nvPr>
            <p:ph type="sldNum" sz="quarter" idx="5"/>
          </p:nvPr>
        </p:nvSpPr>
        <p:spPr/>
        <p:txBody>
          <a:bodyPr/>
          <a:lstStyle/>
          <a:p>
            <a:fld id="{F9F08466-AEA7-4FC0-9459-6A32F61DA297}" type="slidenum">
              <a:rPr lang="en-US" smtClean="0"/>
              <a:pPr/>
              <a:t>4</a:t>
            </a:fld>
            <a:endParaRPr lang="en-US"/>
          </a:p>
        </p:txBody>
      </p:sp>
    </p:spTree>
    <p:extLst>
      <p:ext uri="{BB962C8B-B14F-4D97-AF65-F5344CB8AC3E}">
        <p14:creationId xmlns:p14="http://schemas.microsoft.com/office/powerpoint/2010/main" val="1196385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What now for the seasonal agricultural workers working group? Our focus has shifted to vaccinations and planning with communities and employers and local public health for clinics. Thank you to the many people on this group who played a big part in successful vaccination campaigns. </a:t>
            </a:r>
          </a:p>
          <a:p>
            <a:endParaRPr lang="en-US" dirty="0">
              <a:cs typeface="Calibri"/>
            </a:endParaRPr>
          </a:p>
          <a:p>
            <a:r>
              <a:rPr lang="en-US" dirty="0">
                <a:latin typeface="Calibri"/>
                <a:cs typeface="Calibri"/>
              </a:rPr>
              <a:t>With the Governor's emergency powers coming to an end, many Governor's office staff and staff at other agencies are transitioning back to previous roles. Some other cross-agency working groups established through the Governor's office have stopped meeting and are writing final reports about what they did. (The Community Resiliency and Recovery working group, for example, Maureen served on, maybe you know others.) </a:t>
            </a:r>
          </a:p>
          <a:p>
            <a:endParaRPr lang="en-US" dirty="0">
              <a:cs typeface="Calibri"/>
            </a:endParaRPr>
          </a:p>
          <a:p>
            <a:r>
              <a:rPr lang="en-US" dirty="0">
                <a:latin typeface="Calibri"/>
                <a:cs typeface="Calibri"/>
              </a:rPr>
              <a:t>We (the working group members) still find it valuable to meet together, and lately have been focused on vaccines, and on the AWWC. We think our work together continues to have value, and we are asking the AWWC if you agree and if so, would you recommend that our cross agency working group be continued, and support the work of the AWWC. </a:t>
            </a:r>
          </a:p>
          <a:p>
            <a:endParaRPr lang="en-US" dirty="0">
              <a:latin typeface="Calibri"/>
              <a:cs typeface="Calibri"/>
            </a:endParaRPr>
          </a:p>
          <a:p>
            <a:r>
              <a:rPr lang="en-US" dirty="0">
                <a:latin typeface="Calibri"/>
                <a:cs typeface="Calibri"/>
              </a:rPr>
              <a:t>We likely need to ask for a motion and resolution for this. </a:t>
            </a:r>
          </a:p>
        </p:txBody>
      </p:sp>
      <p:sp>
        <p:nvSpPr>
          <p:cNvPr id="4" name="Slide Number Placeholder 3"/>
          <p:cNvSpPr>
            <a:spLocks noGrp="1"/>
          </p:cNvSpPr>
          <p:nvPr>
            <p:ph type="sldNum" sz="quarter" idx="10"/>
          </p:nvPr>
        </p:nvSpPr>
        <p:spPr/>
        <p:txBody>
          <a:bodyPr/>
          <a:lstStyle/>
          <a:p>
            <a:fld id="{F9F08466-AEA7-4FC0-9459-6A32F61DA297}" type="slidenum">
              <a:rPr lang="en-US" smtClean="0"/>
              <a:pPr/>
              <a:t>5</a:t>
            </a:fld>
            <a:endParaRPr lang="en-US"/>
          </a:p>
        </p:txBody>
      </p:sp>
    </p:spTree>
    <p:extLst>
      <p:ext uri="{BB962C8B-B14F-4D97-AF65-F5344CB8AC3E}">
        <p14:creationId xmlns:p14="http://schemas.microsoft.com/office/powerpoint/2010/main" val="1363464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The cross agency working group has been meeting weekly, and sometimes includes community group and non-state entities, including some folks here. We'd love to have a discussion about how we can use the working group to improve communications and outreach, and cross-agency coordination. Here are a few quotes from our survey results on this topic. </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F9F08466-AEA7-4FC0-9459-6A32F61DA297}" type="slidenum">
              <a:rPr lang="en-US" smtClean="0"/>
              <a:pPr/>
              <a:t>6</a:t>
            </a:fld>
            <a:endParaRPr lang="en-US"/>
          </a:p>
        </p:txBody>
      </p:sp>
    </p:spTree>
    <p:extLst>
      <p:ext uri="{BB962C8B-B14F-4D97-AF65-F5344CB8AC3E}">
        <p14:creationId xmlns:p14="http://schemas.microsoft.com/office/powerpoint/2010/main" val="4189714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E5E0E8-0788-4797-9983-C2C2D26038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2" name="Title 2"/>
          <p:cNvSpPr>
            <a:spLocks noGrp="1"/>
          </p:cNvSpPr>
          <p:nvPr>
            <p:ph type="ctrTitle" hasCustomPrompt="1"/>
          </p:nvPr>
        </p:nvSpPr>
        <p:spPr bwMode="white">
          <a:xfrm>
            <a:off x="266700" y="2953758"/>
            <a:ext cx="11658600" cy="1295182"/>
          </a:xfrm>
          <a:noFill/>
        </p:spPr>
        <p:txBody>
          <a:bodyPr wrap="square" lIns="182880" tIns="91440" rIns="182880" bIns="91440" anchor="ctr">
            <a:normAutofit/>
          </a:bodyPr>
          <a:lstStyle>
            <a:lvl1pPr algn="ctr">
              <a:defRPr sz="3600">
                <a:solidFill>
                  <a:srgbClr val="003865"/>
                </a:solidFill>
              </a:defRPr>
            </a:lvl1pPr>
          </a:lstStyle>
          <a:p>
            <a:r>
              <a:rPr lang="en-US"/>
              <a:t>Click to enter the slideshow title</a:t>
            </a:r>
          </a:p>
        </p:txBody>
      </p:sp>
      <p:sp>
        <p:nvSpPr>
          <p:cNvPr id="6" name="Text Placeholder 4"/>
          <p:cNvSpPr>
            <a:spLocks noGrp="1"/>
          </p:cNvSpPr>
          <p:nvPr>
            <p:ph type="body" sz="quarter" idx="17" hasCustomPrompt="1"/>
          </p:nvPr>
        </p:nvSpPr>
        <p:spPr bwMode="black">
          <a:xfrm>
            <a:off x="838200" y="4406286"/>
            <a:ext cx="10515600" cy="711465"/>
          </a:xfrm>
        </p:spPr>
        <p:txBody>
          <a:bodyPr>
            <a:normAutofit/>
          </a:bodyPr>
          <a:lstStyle>
            <a:lvl1pPr marL="0" indent="0" algn="ctr">
              <a:buNone/>
              <a:defRPr sz="2400">
                <a:solidFill>
                  <a:schemeClr val="tx2"/>
                </a:solidFill>
              </a:defRPr>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7/6/2021</a:t>
            </a:fld>
            <a:endParaRPr lang="en-US"/>
          </a:p>
        </p:txBody>
      </p:sp>
      <p:sp>
        <p:nvSpPr>
          <p:cNvPr id="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336811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5" name="Content Placeholder 2"/>
          <p:cNvSpPr>
            <a:spLocks noGrp="1"/>
          </p:cNvSpPr>
          <p:nvPr>
            <p:ph sz="quarter" idx="10"/>
          </p:nvPr>
        </p:nvSpPr>
        <p:spPr bwMode="gray">
          <a:xfrm>
            <a:off x="838200" y="1366345"/>
            <a:ext cx="10515600" cy="4788393"/>
          </a:xfrm>
          <a:noFill/>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5A0960E9-F618-4D3C-A13D-633B9C5E32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2359765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7/6/2021</a:t>
            </a:fld>
            <a:endParaRPr lang="en-US"/>
          </a:p>
        </p:txBody>
      </p:sp>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err="1"/>
              <a:t>mn.gov</a:t>
            </a:r>
            <a:r>
              <a:rPr lang="en-US"/>
              <a:t>/deed</a:t>
            </a:r>
          </a:p>
        </p:txBody>
      </p:sp>
    </p:spTree>
    <p:extLst>
      <p:ext uri="{BB962C8B-B14F-4D97-AF65-F5344CB8AC3E}">
        <p14:creationId xmlns:p14="http://schemas.microsoft.com/office/powerpoint/2010/main" val="1767981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7/6/2021</a:t>
            </a:fld>
            <a:endParaRPr lang="en-US"/>
          </a:p>
        </p:txBody>
      </p:sp>
      <p:sp>
        <p:nvSpPr>
          <p:cNvPr id="11"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err="1"/>
              <a:t>mn.gov</a:t>
            </a:r>
            <a:r>
              <a:rPr lang="en-US"/>
              <a:t>/deed</a:t>
            </a:r>
          </a:p>
        </p:txBody>
      </p:sp>
    </p:spTree>
    <p:extLst>
      <p:ext uri="{BB962C8B-B14F-4D97-AF65-F5344CB8AC3E}">
        <p14:creationId xmlns:p14="http://schemas.microsoft.com/office/powerpoint/2010/main" val="323025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5" name="Content Placeholder 2"/>
          <p:cNvSpPr>
            <a:spLocks noGrp="1"/>
          </p:cNvSpPr>
          <p:nvPr>
            <p:ph sz="quarter" idx="10"/>
          </p:nvPr>
        </p:nvSpPr>
        <p:spPr bwMode="gray">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E86B23F-38FC-49BD-83FB-47515709C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3824870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13" name="Content Placeholder 2"/>
          <p:cNvSpPr>
            <a:spLocks noGrp="1"/>
          </p:cNvSpPr>
          <p:nvPr>
            <p:ph sz="quarter" idx="10"/>
          </p:nvPr>
        </p:nvSpPr>
        <p:spPr bwMode="white">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3"/>
          <p:cNvSpPr>
            <a:spLocks noGrp="1"/>
          </p:cNvSpPr>
          <p:nvPr>
            <p:ph type="pic" sz="quarter" idx="13"/>
          </p:nvPr>
        </p:nvSpPr>
        <p:spPr bwMode="ltGray">
          <a:xfrm>
            <a:off x="7653566" y="1364826"/>
            <a:ext cx="4538434" cy="4538434"/>
          </a:xfrm>
        </p:spPr>
        <p:txBody>
          <a:bodyPr/>
          <a:lstStyle>
            <a:lvl1pPr>
              <a:buClr>
                <a:schemeClr val="tx1"/>
              </a:buClr>
              <a:defRPr>
                <a:solidFill>
                  <a:schemeClr val="tx2"/>
                </a:solidFill>
              </a:defRPr>
            </a:lvl1pPr>
          </a:lstStyle>
          <a:p>
            <a:r>
              <a:rPr lang="en-US"/>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F4B91AA0-3BA7-4036-A3DA-317C6C4FFA29}" type="datetime1">
              <a:rPr lang="en-US" smtClean="0"/>
              <a:pPr/>
              <a:t>7/6/2021</a:t>
            </a:fld>
            <a:endParaRPr lang="en-US"/>
          </a:p>
        </p:txBody>
      </p:sp>
      <p:sp>
        <p:nvSpPr>
          <p:cNvPr id="11"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25392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11"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7/6/2021</a:t>
            </a:fld>
            <a:endParaRPr lang="en-US"/>
          </a:p>
        </p:txBody>
      </p:sp>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err="1"/>
              <a:t>mn.gov</a:t>
            </a:r>
            <a:r>
              <a:rPr lang="en-US"/>
              <a:t>/deed</a:t>
            </a:r>
          </a:p>
        </p:txBody>
      </p:sp>
    </p:spTree>
    <p:extLst>
      <p:ext uri="{BB962C8B-B14F-4D97-AF65-F5344CB8AC3E}">
        <p14:creationId xmlns:p14="http://schemas.microsoft.com/office/powerpoint/2010/main" val="1538987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10"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7/6/2021</a:t>
            </a:fld>
            <a:endParaRPr lang="en-US"/>
          </a:p>
        </p:txBody>
      </p:sp>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err="1"/>
              <a:t>mn.gov</a:t>
            </a:r>
            <a:r>
              <a:rPr lang="en-US"/>
              <a:t>/deed</a:t>
            </a:r>
          </a:p>
        </p:txBody>
      </p:sp>
    </p:spTree>
    <p:extLst>
      <p:ext uri="{BB962C8B-B14F-4D97-AF65-F5344CB8AC3E}">
        <p14:creationId xmlns:p14="http://schemas.microsoft.com/office/powerpoint/2010/main" val="1694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7" name="Content Placeholder 2"/>
          <p:cNvSpPr>
            <a:spLocks noGrp="1"/>
          </p:cNvSpPr>
          <p:nvPr>
            <p:ph sz="quarter" idx="10"/>
          </p:nvPr>
        </p:nvSpPr>
        <p:spPr bwMode="gray">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p>
        </p:txBody>
      </p:sp>
      <p:pic>
        <p:nvPicPr>
          <p:cNvPr id="13" name="Picture 12">
            <a:extLst>
              <a:ext uri="{FF2B5EF4-FFF2-40B4-BE49-F238E27FC236}">
                <a16:creationId xmlns:a16="http://schemas.microsoft.com/office/drawing/2014/main" id="{A3889DEE-3C1B-4241-958E-773D926E4D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2986490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0" name="Picture Placeholder 5"/>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2" name="Picture Placeholder 7"/>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4" name="Picture Placeholder 9"/>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DDD21366-A0C8-424F-AB52-92ADBFEF7A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232780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6" name="Picture Placeholder 3"/>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0" name="Picture Placeholder 5"/>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2" name="Picture Placeholder 7"/>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6"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F2051B85-B470-414F-BB13-30B30A76CD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5"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2960824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a:t>Click to enter the slideshow title</a:t>
            </a:r>
          </a:p>
        </p:txBody>
      </p:sp>
      <p:sp>
        <p:nvSpPr>
          <p:cNvPr id="3" name="Rectangle 3"/>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7/6/2021</a:t>
            </a:fld>
            <a:endParaRPr lang="en-US"/>
          </a:p>
        </p:txBody>
      </p:sp>
      <p:pic>
        <p:nvPicPr>
          <p:cNvPr id="4" name="Picture 3">
            <a:extLst>
              <a:ext uri="{FF2B5EF4-FFF2-40B4-BE49-F238E27FC236}">
                <a16:creationId xmlns:a16="http://schemas.microsoft.com/office/drawing/2014/main" id="{1647DF31-696F-4736-906B-17BCCF02AB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2653" y="2022348"/>
            <a:ext cx="6866694" cy="600041"/>
          </a:xfrm>
          <a:prstGeom prst="rect">
            <a:avLst/>
          </a:prstGeom>
        </p:spPr>
      </p:pic>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369738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9" name="Picture Placeholder 3"/>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4"/>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5"/>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4" name="Text Placeholder 6"/>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ED17029C-146D-40A9-9DD0-040E835DC9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2263256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CA5941EE-6E7E-489C-8CC4-0F2A9370E9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434532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a:extLst>
              <a:ext uri="{FF2B5EF4-FFF2-40B4-BE49-F238E27FC236}">
                <a16:creationId xmlns:a16="http://schemas.microsoft.com/office/drawing/2014/main" id="{1D69CF5A-C6CF-486C-9B14-C9954E49C1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007" y="6454763"/>
            <a:ext cx="1925917" cy="168295"/>
          </a:xfrm>
          <a:prstGeom prst="rect">
            <a:avLst/>
          </a:prstGeom>
        </p:spPr>
      </p:pic>
      <p:sp>
        <p:nvSpPr>
          <p:cNvPr id="17"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3723646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5EA4A8DD-D0F5-44C1-B499-38111C8E48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896" y="6454763"/>
            <a:ext cx="1925917" cy="168295"/>
          </a:xfrm>
          <a:prstGeom prst="rect">
            <a:avLst/>
          </a:prstGeom>
        </p:spPr>
      </p:pic>
      <p:sp>
        <p:nvSpPr>
          <p:cNvPr id="15"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1347374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4"/>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4" name="Text Placeholder 6"/>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7" name="Text Placeholder 8"/>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9" name="Text Placeholder 10"/>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20">
            <a:extLst>
              <a:ext uri="{FF2B5EF4-FFF2-40B4-BE49-F238E27FC236}">
                <a16:creationId xmlns:a16="http://schemas.microsoft.com/office/drawing/2014/main" id="{130ECE39-2EDE-4E36-B5CD-24B36FDEAA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2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402069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a:t>Click Icon to add picture</a:t>
            </a:r>
          </a:p>
        </p:txBody>
      </p:sp>
      <p:sp>
        <p:nvSpPr>
          <p:cNvPr id="15" name="Text Placeholder 4"/>
          <p:cNvSpPr>
            <a:spLocks noGrp="1"/>
          </p:cNvSpPr>
          <p:nvPr>
            <p:ph type="body" sz="quarter" idx="16"/>
          </p:nvPr>
        </p:nvSpPr>
        <p:spPr bwMode="black">
          <a:xfrm>
            <a:off x="2876550"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a:t>Click Icon to add picture</a:t>
            </a:r>
          </a:p>
        </p:txBody>
      </p:sp>
      <p:sp>
        <p:nvSpPr>
          <p:cNvPr id="17" name="Text Placeholder 6"/>
          <p:cNvSpPr>
            <a:spLocks noGrp="1"/>
          </p:cNvSpPr>
          <p:nvPr>
            <p:ph type="body" sz="quarter" idx="18"/>
          </p:nvPr>
        </p:nvSpPr>
        <p:spPr bwMode="black">
          <a:xfrm>
            <a:off x="8270023"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0A539A61-E863-4510-A868-5207F12F00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27" name="Content Placeholder 3"/>
          <p:cNvSpPr>
            <a:spLocks noGrp="1"/>
          </p:cNvSpPr>
          <p:nvPr>
            <p:ph sz="half" idx="15" hasCustomPrompt="1"/>
          </p:nvPr>
        </p:nvSpPr>
        <p:spPr>
          <a:xfrm>
            <a:off x="301038" y="1600201"/>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5" name="Content Placeholder 4"/>
          <p:cNvSpPr>
            <a:spLocks noGrp="1"/>
          </p:cNvSpPr>
          <p:nvPr>
            <p:ph sz="half" idx="27" hasCustomPrompt="1"/>
          </p:nvPr>
        </p:nvSpPr>
        <p:spPr>
          <a:xfrm>
            <a:off x="2676908" y="1600200"/>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6" name="Content Placeholder 5"/>
          <p:cNvSpPr>
            <a:spLocks noGrp="1"/>
          </p:cNvSpPr>
          <p:nvPr>
            <p:ph sz="half" idx="28" hasCustomPrompt="1"/>
          </p:nvPr>
        </p:nvSpPr>
        <p:spPr>
          <a:xfrm>
            <a:off x="5061185" y="1600202"/>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8" name="Content Placeholder 6"/>
          <p:cNvSpPr>
            <a:spLocks noGrp="1"/>
          </p:cNvSpPr>
          <p:nvPr>
            <p:ph sz="half" idx="29" hasCustomPrompt="1"/>
          </p:nvPr>
        </p:nvSpPr>
        <p:spPr>
          <a:xfrm>
            <a:off x="7450666" y="1600200"/>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9" name="Content Placeholder 7"/>
          <p:cNvSpPr>
            <a:spLocks noGrp="1"/>
          </p:cNvSpPr>
          <p:nvPr>
            <p:ph sz="half" idx="30" hasCustomPrompt="1"/>
          </p:nvPr>
        </p:nvSpPr>
        <p:spPr>
          <a:xfrm>
            <a:off x="9809451" y="1600199"/>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5" name="Content Placeholder 8"/>
          <p:cNvSpPr>
            <a:spLocks noGrp="1"/>
          </p:cNvSpPr>
          <p:nvPr>
            <p:ph sz="half" idx="31" hasCustomPrompt="1"/>
          </p:nvPr>
        </p:nvSpPr>
        <p:spPr>
          <a:xfrm>
            <a:off x="295833" y="4000500"/>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6" name="Content Placeholder 9"/>
          <p:cNvSpPr>
            <a:spLocks noGrp="1"/>
          </p:cNvSpPr>
          <p:nvPr>
            <p:ph sz="half" idx="32" hasCustomPrompt="1"/>
          </p:nvPr>
        </p:nvSpPr>
        <p:spPr>
          <a:xfrm>
            <a:off x="2671704" y="4000499"/>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7" name="Content Placeholder 10"/>
          <p:cNvSpPr>
            <a:spLocks noGrp="1"/>
          </p:cNvSpPr>
          <p:nvPr>
            <p:ph sz="half" idx="33" hasCustomPrompt="1"/>
          </p:nvPr>
        </p:nvSpPr>
        <p:spPr>
          <a:xfrm>
            <a:off x="5055980" y="4000501"/>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8" name="Content Placeholder 11"/>
          <p:cNvSpPr>
            <a:spLocks noGrp="1"/>
          </p:cNvSpPr>
          <p:nvPr>
            <p:ph sz="half" idx="34" hasCustomPrompt="1"/>
          </p:nvPr>
        </p:nvSpPr>
        <p:spPr>
          <a:xfrm>
            <a:off x="7445462" y="4000499"/>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9" name="Content Placeholder 12"/>
          <p:cNvSpPr>
            <a:spLocks noGrp="1"/>
          </p:cNvSpPr>
          <p:nvPr>
            <p:ph sz="half" idx="35" hasCustomPrompt="1"/>
          </p:nvPr>
        </p:nvSpPr>
        <p:spPr>
          <a:xfrm>
            <a:off x="9804246" y="4000498"/>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25" name="Rectangle 16"/>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6" name="Picture 25">
            <a:extLst>
              <a:ext uri="{FF2B5EF4-FFF2-40B4-BE49-F238E27FC236}">
                <a16:creationId xmlns:a16="http://schemas.microsoft.com/office/drawing/2014/main" id="{B8FCB8B6-B793-4699-BFED-9089DEE2D6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2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31377337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7"/>
          </a:xfrm>
        </p:spPr>
        <p:txBody>
          <a:bodyPr/>
          <a:lstStyle/>
          <a:p>
            <a:r>
              <a:rPr lang="en-US"/>
              <a:t>Click icon to add picture</a:t>
            </a:r>
          </a:p>
        </p:txBody>
      </p:sp>
      <p:sp>
        <p:nvSpPr>
          <p:cNvPr id="5" name="Rectangle 2"/>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a:t>Click to edit title</a:t>
            </a:r>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9"/>
          </a:xfrm>
        </p:spPr>
        <p:txBody>
          <a:bodyPr/>
          <a:lstStyle/>
          <a:p>
            <a:r>
              <a:rPr lang="en-US"/>
              <a:t>Click icon to add picture</a:t>
            </a:r>
          </a:p>
        </p:txBody>
      </p:sp>
      <p:sp>
        <p:nvSpPr>
          <p:cNvPr id="5" name="Rectangle 2"/>
          <p:cNvSpPr txBox="1">
            <a:spLocks/>
          </p:cNvSpPr>
          <p:nvPr userDrawn="1"/>
        </p:nvSpPr>
        <p:spPr bwMode="black">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a:t>Click to edit title</a:t>
            </a:r>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a:t>Click icon to add picture</a:t>
            </a:r>
          </a:p>
        </p:txBody>
      </p:sp>
      <p:sp>
        <p:nvSpPr>
          <p:cNvPr id="5" name="Rectangle 2"/>
          <p:cNvSpPr txBox="1">
            <a:spLocks/>
          </p:cNvSpPr>
          <p:nvPr userDrawn="1"/>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a:t>Click to edit title</a:t>
            </a:r>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a:t>Click to enter the slideshow title</a:t>
            </a:r>
          </a:p>
        </p:txBody>
      </p:sp>
      <p:sp>
        <p:nvSpPr>
          <p:cNvPr id="3" name="Rectangle 3"/>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err="1"/>
              <a:t>mn.gov</a:t>
            </a:r>
            <a:r>
              <a:rPr lang="en-US"/>
              <a:t>/deed</a:t>
            </a:r>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p>
        </p:txBody>
      </p:sp>
      <p:pic>
        <p:nvPicPr>
          <p:cNvPr id="5" name="Picture 4">
            <a:extLst>
              <a:ext uri="{FF2B5EF4-FFF2-40B4-BE49-F238E27FC236}">
                <a16:creationId xmlns:a16="http://schemas.microsoft.com/office/drawing/2014/main" id="{C4B6782A-63E0-42F6-B8F1-B482061085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127" y="6182418"/>
            <a:ext cx="3613316" cy="315747"/>
          </a:xfrm>
          <a:prstGeom prst="rect">
            <a:avLst/>
          </a:prstGeom>
        </p:spPr>
      </p:pic>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a:t>Click icon to add picture</a:t>
            </a:r>
          </a:p>
        </p:txBody>
      </p:sp>
      <p:sp>
        <p:nvSpPr>
          <p:cNvPr id="5" name="Rectangle 2"/>
          <p:cNvSpPr txBox="1">
            <a:spLocks/>
          </p:cNvSpPr>
          <p:nvPr userDrawn="1"/>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a:t>Click to edit title</a:t>
            </a:r>
          </a:p>
        </p:txBody>
      </p:sp>
    </p:spTree>
    <p:extLst>
      <p:ext uri="{BB962C8B-B14F-4D97-AF65-F5344CB8AC3E}">
        <p14:creationId xmlns:p14="http://schemas.microsoft.com/office/powerpoint/2010/main" val="1703797675"/>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reenshot (Dark Horizont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7/6/2021</a:t>
            </a:fld>
            <a:endParaRPr lang="en-US"/>
          </a:p>
        </p:txBody>
      </p:sp>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err="1"/>
              <a:t>mn.gov</a:t>
            </a:r>
            <a:r>
              <a:rPr lang="en-US"/>
              <a:t>/deed</a:t>
            </a:r>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reenshot (Dark Vertic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11"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163991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Full Window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3648725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a:t>Click to edit title</a:t>
            </a:r>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pic>
        <p:nvPicPr>
          <p:cNvPr id="9" name="Picture 8">
            <a:extLst>
              <a:ext uri="{FF2B5EF4-FFF2-40B4-BE49-F238E27FC236}">
                <a16:creationId xmlns:a16="http://schemas.microsoft.com/office/drawing/2014/main" id="{D00F9A58-DD4F-4269-9BA6-03203467A5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10090378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7" name="Text Placeholder 2"/>
          <p:cNvSpPr>
            <a:spLocks noGrp="1"/>
          </p:cNvSpPr>
          <p:nvPr>
            <p:ph type="body" sz="quarter" idx="11"/>
          </p:nvPr>
        </p:nvSpPr>
        <p:spPr bwMode="black">
          <a:xfrm>
            <a:off x="838200" y="1365203"/>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1064751064"/>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7/6/2021</a:t>
            </a:fld>
            <a:endParaRPr lang="en-US"/>
          </a:p>
        </p:txBody>
      </p:sp>
      <p:sp>
        <p:nvSpPr>
          <p:cNvPr id="1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err="1"/>
              <a:t>mn.gov</a:t>
            </a:r>
            <a:r>
              <a:rPr lang="en-US"/>
              <a:t>/deed</a:t>
            </a:r>
          </a:p>
        </p:txBody>
      </p:sp>
    </p:spTree>
    <p:extLst>
      <p:ext uri="{BB962C8B-B14F-4D97-AF65-F5344CB8AC3E}">
        <p14:creationId xmlns:p14="http://schemas.microsoft.com/office/powerpoint/2010/main" val="19693263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57571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Title 2"/>
          <p:cNvSpPr>
            <a:spLocks noGrp="1"/>
          </p:cNvSpPr>
          <p:nvPr>
            <p:ph type="title"/>
          </p:nvPr>
        </p:nvSpPr>
        <p:spPr bwMode="white">
          <a:xfrm>
            <a:off x="838200" y="-1"/>
            <a:ext cx="10515600" cy="1216025"/>
          </a:xfrm>
          <a:noFill/>
        </p:spPr>
        <p:txBody>
          <a:bodyPr lIns="45720" rIns="45720">
            <a:normAutofit/>
          </a:bodyPr>
          <a:lstStyle>
            <a:lvl1pPr algn="r">
              <a:defRPr sz="3600">
                <a:solidFill>
                  <a:schemeClr val="bg1"/>
                </a:solidFill>
              </a:defRPr>
            </a:lvl1pPr>
          </a:lstStyle>
          <a:p>
            <a:r>
              <a:rPr lang="en-US"/>
              <a:t>Click to edit Master title style</a:t>
            </a:r>
          </a:p>
        </p:txBody>
      </p:sp>
      <p:sp>
        <p:nvSpPr>
          <p:cNvPr id="12" name="Table Placeholder 3"/>
          <p:cNvSpPr>
            <a:spLocks noGrp="1"/>
          </p:cNvSpPr>
          <p:nvPr>
            <p:ph type="tbl" sz="quarter" idx="13"/>
          </p:nvPr>
        </p:nvSpPr>
        <p:spPr bwMode="gray">
          <a:xfrm>
            <a:off x="838200" y="1335088"/>
            <a:ext cx="10515600" cy="4841875"/>
          </a:xfrm>
        </p:spPr>
        <p:txBody>
          <a:bodyPr/>
          <a:lstStyle/>
          <a:p>
            <a:r>
              <a:rPr lang="en-US"/>
              <a:t>Click icon to add table</a:t>
            </a:r>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CF149A7D-ACE1-4D4F-9EDE-AFDAC9CAE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4"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6"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7/6/2021</a:t>
            </a:fld>
            <a:endParaRPr lang="en-US"/>
          </a:p>
        </p:txBody>
      </p:sp>
      <p:sp>
        <p:nvSpPr>
          <p:cNvPr id="1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err="1"/>
              <a:t>mn.gov</a:t>
            </a:r>
            <a:r>
              <a:rPr lang="en-US"/>
              <a:t>/deed</a:t>
            </a:r>
          </a:p>
        </p:txBody>
      </p:sp>
    </p:spTree>
    <p:extLst>
      <p:ext uri="{BB962C8B-B14F-4D97-AF65-F5344CB8AC3E}">
        <p14:creationId xmlns:p14="http://schemas.microsoft.com/office/powerpoint/2010/main" val="27617523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a:lstStyle>
            <a:lvl1pPr>
              <a:defRPr b="0">
                <a:solidFill>
                  <a:schemeClr val="tx1"/>
                </a:solidFill>
              </a:defRPr>
            </a:lvl1pPr>
          </a:lstStyle>
          <a:p>
            <a:r>
              <a:rPr lang="en-US"/>
              <a:t>Click to edit title</a:t>
            </a:r>
          </a:p>
        </p:txBody>
      </p:sp>
      <p:sp>
        <p:nvSpPr>
          <p:cNvPr id="15" name="Picture Placeholder 3"/>
          <p:cNvSpPr>
            <a:spLocks noGrp="1"/>
          </p:cNvSpPr>
          <p:nvPr>
            <p:ph type="pic" sz="quarter" idx="10" hasCustomPrompt="1"/>
          </p:nvPr>
        </p:nvSpPr>
        <p:spPr bwMode="gray">
          <a:xfrm>
            <a:off x="4976788" y="691883"/>
            <a:ext cx="6298572" cy="3369130"/>
          </a:xfrm>
        </p:spPr>
        <p:txBody>
          <a:bodyPr/>
          <a:lstStyle>
            <a:lvl1pPr>
              <a:defRPr/>
            </a:lvl1pPr>
          </a:lstStyle>
          <a:p>
            <a:r>
              <a:rPr lang="en-US"/>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a:t>Click icon to insert screenshot</a:t>
            </a:r>
          </a:p>
        </p:txBody>
      </p:sp>
      <p:sp>
        <p:nvSpPr>
          <p:cNvPr id="17" name="Picture Placeholder 5"/>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276FB33B-BCEE-4E25-B97B-A564B0E1024B}" type="datetime1">
              <a:rPr lang="en-US" smtClean="0"/>
              <a:pPr/>
              <a:t>7/6/2021</a:t>
            </a:fld>
            <a:endParaRPr lang="en-US"/>
          </a:p>
        </p:txBody>
      </p:sp>
      <p:sp>
        <p:nvSpPr>
          <p:cNvPr id="14"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42763675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a:t>“Click to edit quote.”</a:t>
            </a:r>
          </a:p>
        </p:txBody>
      </p:sp>
      <p:sp>
        <p:nvSpPr>
          <p:cNvPr id="8"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7/6/2021</a:t>
            </a:fld>
            <a:endParaRPr lang="en-US"/>
          </a:p>
        </p:txBody>
      </p:sp>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err="1"/>
              <a:t>mn.gov</a:t>
            </a:r>
            <a:r>
              <a:rPr lang="en-US"/>
              <a:t>/deed</a:t>
            </a:r>
          </a:p>
        </p:txBody>
      </p:sp>
    </p:spTree>
    <p:extLst>
      <p:ext uri="{BB962C8B-B14F-4D97-AF65-F5344CB8AC3E}">
        <p14:creationId xmlns:p14="http://schemas.microsoft.com/office/powerpoint/2010/main" val="32539662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Dark Background)">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a:t>“Click to edit quote.”</a:t>
            </a:r>
          </a:p>
        </p:txBody>
      </p:sp>
      <p:sp>
        <p:nvSpPr>
          <p:cNvPr id="15"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7/6/2021</a:t>
            </a:fld>
            <a:endParaRPr lang="en-US"/>
          </a:p>
        </p:txBody>
      </p:sp>
      <p:sp>
        <p:nvSpPr>
          <p:cNvPr id="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err="1"/>
              <a:t>mn.gov</a:t>
            </a:r>
            <a:r>
              <a:rPr lang="en-US"/>
              <a:t>/deed</a:t>
            </a:r>
          </a:p>
        </p:txBody>
      </p:sp>
    </p:spTree>
    <p:extLst>
      <p:ext uri="{BB962C8B-B14F-4D97-AF65-F5344CB8AC3E}">
        <p14:creationId xmlns:p14="http://schemas.microsoft.com/office/powerpoint/2010/main" val="1434411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9" name="Picture Placeholder 3"/>
          <p:cNvSpPr>
            <a:spLocks noGrp="1"/>
          </p:cNvSpPr>
          <p:nvPr>
            <p:ph type="pic" sz="quarter" idx="13" hasCustomPrompt="1"/>
          </p:nvPr>
        </p:nvSpPr>
        <p:spPr bwMode="gray">
          <a:xfrm>
            <a:off x="0" y="1219198"/>
            <a:ext cx="12192000" cy="5638802"/>
          </a:xfrm>
        </p:spPr>
        <p:txBody>
          <a:bodyPr/>
          <a:lstStyle/>
          <a:p>
            <a:r>
              <a:rPr lang="en-US"/>
              <a:t>Click Icon to add picture</a:t>
            </a:r>
          </a:p>
        </p:txBody>
      </p:sp>
      <p:sp>
        <p:nvSpPr>
          <p:cNvPr id="7" name="Content Placeholder 4"/>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9" name="Picture Placeholder 2"/>
          <p:cNvSpPr>
            <a:spLocks noGrp="1"/>
          </p:cNvSpPr>
          <p:nvPr>
            <p:ph type="pic" sz="quarter" idx="13" hasCustomPrompt="1"/>
          </p:nvPr>
        </p:nvSpPr>
        <p:spPr bwMode="gray">
          <a:xfrm>
            <a:off x="0" y="1219198"/>
            <a:ext cx="12192000" cy="5638802"/>
          </a:xfrm>
        </p:spPr>
        <p:txBody>
          <a:bodyPr/>
          <a:lstStyle>
            <a:lvl1pPr>
              <a:defRPr baseline="0"/>
            </a:lvl1pPr>
          </a:lstStyle>
          <a:p>
            <a:r>
              <a:rPr lang="en-US"/>
              <a:t>Click Icon to add picture</a:t>
            </a:r>
          </a:p>
        </p:txBody>
      </p:sp>
      <p:sp>
        <p:nvSpPr>
          <p:cNvPr id="7" name="Content Placeholder 3"/>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9" name="Title 2"/>
          <p:cNvSpPr>
            <a:spLocks noGrp="1"/>
          </p:cNvSpPr>
          <p:nvPr>
            <p:ph type="title" hasCustomPrompt="1"/>
          </p:nvPr>
        </p:nvSpPr>
        <p:spPr bwMode="auto">
          <a:xfrm>
            <a:off x="6304108"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a:t>Click to edit title</a:t>
            </a:r>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a:t>Click icon to add picture</a:t>
            </a:r>
          </a:p>
        </p:txBody>
      </p:sp>
      <p:sp>
        <p:nvSpPr>
          <p:cNvPr id="8" name="Title 2"/>
          <p:cNvSpPr>
            <a:spLocks noGrp="1"/>
          </p:cNvSpPr>
          <p:nvPr>
            <p:ph type="title" hasCustomPrompt="1"/>
          </p:nvPr>
        </p:nvSpPr>
        <p:spPr bwMode="auto">
          <a:xfrm>
            <a:off x="7289728" y="901318"/>
            <a:ext cx="4661388" cy="4661388"/>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a:t>Click to edit title</a:t>
            </a:r>
          </a:p>
        </p:txBody>
      </p:sp>
      <p:sp>
        <p:nvSpPr>
          <p:cNvPr id="12" name="Text Placeholder 3"/>
          <p:cNvSpPr>
            <a:spLocks noGrp="1"/>
          </p:cNvSpPr>
          <p:nvPr>
            <p:ph type="body" sz="quarter" idx="16" hasCustomPrompt="1"/>
          </p:nvPr>
        </p:nvSpPr>
        <p:spPr bwMode="auto">
          <a:xfrm>
            <a:off x="6054753" y="398666"/>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a:t>Second Point</a:t>
            </a:r>
          </a:p>
        </p:txBody>
      </p:sp>
      <p:sp>
        <p:nvSpPr>
          <p:cNvPr id="13" name="Text Placeholder 4"/>
          <p:cNvSpPr>
            <a:spLocks noGrp="1"/>
          </p:cNvSpPr>
          <p:nvPr>
            <p:ph type="body" sz="quarter" idx="17" hasCustomPrompt="1"/>
          </p:nvPr>
        </p:nvSpPr>
        <p:spPr bwMode="auto">
          <a:xfrm>
            <a:off x="5679058" y="3827626"/>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a:t>Third Point</a:t>
            </a:r>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5" name="Title 2"/>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a:t>Quote or </a:t>
            </a:r>
            <a:br>
              <a:rPr lang="en-US"/>
            </a:br>
            <a:r>
              <a:rPr lang="en-US"/>
              <a:t>Statement</a:t>
            </a:r>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a:t>Quote or Statement</a:t>
            </a:r>
          </a:p>
        </p:txBody>
      </p:sp>
      <p:sp>
        <p:nvSpPr>
          <p:cNvPr id="10" name="Text Placeholder 2"/>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a:t>Make a secondary statement here.</a:t>
            </a:r>
          </a:p>
        </p:txBody>
      </p:sp>
      <p:sp>
        <p:nvSpPr>
          <p:cNvPr id="3" name="Date Placeholder 3"/>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7/6/2021</a:t>
            </a:fld>
            <a:endParaRPr lang="en-US"/>
          </a:p>
        </p:txBody>
      </p:sp>
      <p:sp>
        <p:nvSpPr>
          <p:cNvPr id="7"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err="1"/>
              <a:t>mn.gov</a:t>
            </a:r>
            <a:r>
              <a:rPr lang="en-US"/>
              <a:t>/deed</a:t>
            </a:r>
          </a:p>
        </p:txBody>
      </p:sp>
    </p:spTree>
    <p:extLst>
      <p:ext uri="{BB962C8B-B14F-4D97-AF65-F5344CB8AC3E}">
        <p14:creationId xmlns:p14="http://schemas.microsoft.com/office/powerpoint/2010/main" val="3979537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a:t>Click to edit section title</a:t>
            </a:r>
          </a:p>
        </p:txBody>
      </p:sp>
      <p:sp>
        <p:nvSpPr>
          <p:cNvPr id="3" name="Rectangle 3"/>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A8CA1A9B-139F-4606-AD0A-F3253110DAE5}" type="datetime1">
              <a:rPr lang="en-US" smtClean="0"/>
              <a:t>7/6/2021</a:t>
            </a:fld>
            <a:endParaRPr lang="en-US"/>
          </a:p>
        </p:txBody>
      </p:sp>
      <p:sp>
        <p:nvSpPr>
          <p:cNvPr id="11" name="Picture Placeholder 9"/>
          <p:cNvSpPr>
            <a:spLocks noGrp="1"/>
          </p:cNvSpPr>
          <p:nvPr>
            <p:ph type="pic" sz="quarter" idx="13" hasCustomPrompt="1"/>
          </p:nvPr>
        </p:nvSpPr>
        <p:spPr bwMode="gray">
          <a:xfrm>
            <a:off x="0" y="1789113"/>
            <a:ext cx="12192000" cy="2298700"/>
          </a:xfrm>
        </p:spPr>
        <p:txBody>
          <a:bodyPr/>
          <a:lstStyle/>
          <a:p>
            <a:r>
              <a:rPr lang="en-US"/>
              <a:t>Click Icon to add picture</a:t>
            </a:r>
          </a:p>
        </p:txBody>
      </p:sp>
      <p:pic>
        <p:nvPicPr>
          <p:cNvPr id="13" name="Picture 12">
            <a:extLst>
              <a:ext uri="{FF2B5EF4-FFF2-40B4-BE49-F238E27FC236}">
                <a16:creationId xmlns:a16="http://schemas.microsoft.com/office/drawing/2014/main" id="{FA7AF7DA-B512-472F-BC23-F3520AA049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4211" y="715116"/>
            <a:ext cx="3892217" cy="340119"/>
          </a:xfrm>
          <a:prstGeom prst="rect">
            <a:avLst/>
          </a:prstGeom>
        </p:spPr>
      </p:pic>
      <p:sp>
        <p:nvSpPr>
          <p:cNvPr id="14"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2082250229"/>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a:p>
        </p:txBody>
      </p:sp>
      <p:sp>
        <p:nvSpPr>
          <p:cNvPr id="7" name="Title 2"/>
          <p:cNvSpPr>
            <a:spLocks noGrp="1"/>
          </p:cNvSpPr>
          <p:nvPr>
            <p:ph type="title" hasCustomPrompt="1"/>
          </p:nvPr>
        </p:nvSpPr>
        <p:spPr bwMode="white">
          <a:xfrm>
            <a:off x="266700" y="1389685"/>
            <a:ext cx="11658600" cy="1340989"/>
          </a:xfrm>
          <a:noFill/>
        </p:spPr>
        <p:txBody>
          <a:bodyPr>
            <a:noAutofit/>
          </a:bodyPr>
          <a:lstStyle>
            <a:lvl1pPr algn="ctr">
              <a:tabLst>
                <a:tab pos="3770313" algn="l"/>
              </a:tabLst>
              <a:defRPr sz="7000">
                <a:solidFill>
                  <a:schemeClr val="accent2"/>
                </a:solidFill>
              </a:defRPr>
            </a:lvl1pPr>
          </a:lstStyle>
          <a:p>
            <a:r>
              <a:rPr lang="en-US"/>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a:t>Make a secondary statement here.</a:t>
            </a:r>
          </a:p>
        </p:txBody>
      </p:sp>
      <p:sp>
        <p:nvSpPr>
          <p:cNvPr id="5" name="Footer Placeholder 5"/>
          <p:cNvSpPr>
            <a:spLocks noGrp="1"/>
          </p:cNvSpPr>
          <p:nvPr>
            <p:ph type="ftr" sz="quarter" idx="12"/>
          </p:nvPr>
        </p:nvSpPr>
        <p:spPr bwMode="black">
          <a:xfrm>
            <a:off x="3302177" y="6356349"/>
            <a:ext cx="5587647" cy="365125"/>
          </a:xfrm>
          <a:prstGeom prst="rect">
            <a:avLst/>
          </a:prstGeom>
        </p:spPr>
        <p:txBody>
          <a:bodyPr/>
          <a:lstStyle>
            <a:lvl1pPr>
              <a:defRPr>
                <a:solidFill>
                  <a:schemeClr val="tx2"/>
                </a:solidFill>
              </a:defRPr>
            </a:lvl1pPr>
          </a:lstStyle>
          <a:p>
            <a:r>
              <a:rPr lang="en-US"/>
              <a:t>Optional Tagline Goes Here | mn.gov/deed</a:t>
            </a:r>
          </a:p>
        </p:txBody>
      </p:sp>
      <p:sp>
        <p:nvSpPr>
          <p:cNvPr id="4" name="Slide Number Placeholder 6"/>
          <p:cNvSpPr>
            <a:spLocks noGrp="1"/>
          </p:cNvSpPr>
          <p:nvPr>
            <p:ph type="sldNum" sz="quarter" idx="11"/>
          </p:nvPr>
        </p:nvSpPr>
        <p:spPr bwMode="black">
          <a:xfrm>
            <a:off x="9891132" y="6356350"/>
            <a:ext cx="1462668" cy="365125"/>
          </a:xfrm>
          <a:prstGeom prst="rect">
            <a:avLst/>
          </a:prstGeom>
        </p:spPr>
        <p:txBody>
          <a:bodyPr/>
          <a:lstStyle/>
          <a:p>
            <a:fld id="{48F63A3B-78C7-47BE-AE5E-E10140E04643}" type="slidenum">
              <a:rPr lang="en-US" smtClean="0"/>
              <a:pPr/>
              <a:t>‹#›</a:t>
            </a:fld>
            <a:endParaRPr lang="en-US"/>
          </a:p>
        </p:txBody>
      </p:sp>
      <p:pic>
        <p:nvPicPr>
          <p:cNvPr id="10" name="Picture 9">
            <a:extLst>
              <a:ext uri="{FF2B5EF4-FFF2-40B4-BE49-F238E27FC236}">
                <a16:creationId xmlns:a16="http://schemas.microsoft.com/office/drawing/2014/main" id="{4B952203-E8FB-4F5D-B5E5-77FD0A73D1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9309155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p:spPr>
        <p:txBody>
          <a:bodyPr/>
          <a:lstStyle>
            <a:lvl1pPr>
              <a:defRPr/>
            </a:lvl1pPr>
          </a:lstStyle>
          <a:p>
            <a:r>
              <a:rPr lang="en-US"/>
              <a:t>Click icon to edit background picture</a:t>
            </a:r>
          </a:p>
        </p:txBody>
      </p:sp>
      <p:sp>
        <p:nvSpPr>
          <p:cNvPr id="12" name="Title 2"/>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a:t>Quote or Statement</a:t>
            </a:r>
          </a:p>
        </p:txBody>
      </p:sp>
      <p:sp>
        <p:nvSpPr>
          <p:cNvPr id="13" name="Text Placeholder 3"/>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a:t>Make a secondary statement here.</a:t>
            </a:r>
          </a:p>
        </p:txBody>
      </p:sp>
      <p:sp>
        <p:nvSpPr>
          <p:cNvPr id="3" name="Date Placeholder 4"/>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7/6/2021</a:t>
            </a:fld>
            <a:endParaRPr lang="en-US"/>
          </a:p>
        </p:txBody>
      </p:sp>
      <p:sp>
        <p:nvSpPr>
          <p:cNvPr id="5" name="Footer Placeholder 5"/>
          <p:cNvSpPr>
            <a:spLocks noGrp="1"/>
          </p:cNvSpPr>
          <p:nvPr>
            <p:ph type="ftr" sz="quarter" idx="12"/>
          </p:nvPr>
        </p:nvSpPr>
        <p:spPr bwMode="white">
          <a:xfrm>
            <a:off x="3302177" y="6356349"/>
            <a:ext cx="5587647" cy="365125"/>
          </a:xfrm>
          <a:prstGeom prst="rect">
            <a:avLst/>
          </a:prstGeom>
        </p:spPr>
        <p:txBody>
          <a:bodyPr/>
          <a:lstStyle>
            <a:lvl1pPr>
              <a:defRPr>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4" name="Slide Number Placeholder 6"/>
          <p:cNvSpPr>
            <a:spLocks noGrp="1"/>
          </p:cNvSpPr>
          <p:nvPr>
            <p:ph type="sldNum" sz="quarter" idx="11"/>
          </p:nvPr>
        </p:nvSpPr>
        <p:spPr bwMode="white">
          <a:xfrm>
            <a:off x="9891132" y="6356350"/>
            <a:ext cx="1462668" cy="365125"/>
          </a:xfrm>
          <a:prstGeom prst="rect">
            <a:avLst/>
          </a:prstGeo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a:t>Thank you!</a:t>
            </a:r>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7/6/2021</a:t>
            </a:fld>
            <a:endParaRPr lang="en-US"/>
          </a:p>
        </p:txBody>
      </p:sp>
      <p:sp>
        <p:nvSpPr>
          <p:cNvPr id="5" name="Footer Placeholder 4"/>
          <p:cNvSpPr>
            <a:spLocks noGrp="1"/>
          </p:cNvSpPr>
          <p:nvPr>
            <p:ph type="ftr" sz="quarter" idx="12"/>
          </p:nvPr>
        </p:nvSpPr>
        <p:spPr bwMode="black">
          <a:xfrm>
            <a:off x="3302177" y="6356349"/>
            <a:ext cx="5587647" cy="365125"/>
          </a:xfrm>
          <a:prstGeom prst="rect">
            <a:avLst/>
          </a:prstGeom>
        </p:spPr>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mn.gov/deed</a:t>
            </a:r>
          </a:p>
        </p:txBody>
      </p:sp>
      <p:sp>
        <p:nvSpPr>
          <p:cNvPr id="4" name="Slide Number Placeholder 5"/>
          <p:cNvSpPr>
            <a:spLocks noGrp="1"/>
          </p:cNvSpPr>
          <p:nvPr>
            <p:ph type="sldNum" sz="quarter" idx="11"/>
          </p:nvPr>
        </p:nvSpPr>
        <p:spPr bwMode="black">
          <a:xfrm>
            <a:off x="9891132" y="6356350"/>
            <a:ext cx="1462668" cy="365125"/>
          </a:xfrm>
          <a:prstGeom prst="rect">
            <a:avLst/>
          </a:prstGeom>
        </p:spPr>
        <p:txBody>
          <a:bodyPr/>
          <a:lstStyle>
            <a:lvl1pPr>
              <a:defRPr>
                <a:solidFill>
                  <a:schemeClr val="tx2"/>
                </a:solidFill>
              </a:defRPr>
            </a:lvl1pPr>
          </a:lstStyle>
          <a:p>
            <a:fld id="{48F63A3B-78C7-47BE-AE5E-E10140E04643}" type="slidenum">
              <a:rPr lang="en-US" smtClean="0"/>
              <a:pPr/>
              <a:t>‹#›</a:t>
            </a:fld>
            <a:endParaRPr lang="en-US"/>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8C7BAF0-E7E3-434E-A402-8ECD4B8D5D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6887" y="676285"/>
            <a:ext cx="4307106" cy="376373"/>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a:t>Thank you!</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7/6/2021</a:t>
            </a:fld>
            <a:endParaRPr lang="en-US"/>
          </a:p>
        </p:txBody>
      </p:sp>
      <p:sp>
        <p:nvSpPr>
          <p:cNvPr id="5" name="Footer Placeholder 4"/>
          <p:cNvSpPr>
            <a:spLocks noGrp="1"/>
          </p:cNvSpPr>
          <p:nvPr>
            <p:ph type="ftr" sz="quarter" idx="12"/>
          </p:nvPr>
        </p:nvSpPr>
        <p:spPr bwMode="white">
          <a:xfrm>
            <a:off x="3302177" y="6356349"/>
            <a:ext cx="5587647" cy="365125"/>
          </a:xfrm>
          <a:prstGeom prst="rect">
            <a:avLst/>
          </a:prstGeom>
        </p:spPr>
        <p:txBody>
          <a:bodyPr/>
          <a:lstStyle>
            <a:lvl1pPr>
              <a:defRPr>
                <a:solidFill>
                  <a:schemeClr val="bg1"/>
                </a:solidFill>
              </a:defRPr>
            </a:lvl1pPr>
          </a:lstStyle>
          <a:p>
            <a:r>
              <a:rPr lang="en-US"/>
              <a:t>Optional Tagline Goes Here </a:t>
            </a:r>
            <a:r>
              <a:rPr lang="en-US">
                <a:solidFill>
                  <a:schemeClr val="accent2"/>
                </a:solidFill>
              </a:rPr>
              <a:t>|</a:t>
            </a:r>
            <a:r>
              <a:rPr lang="en-US"/>
              <a:t> mn.gov/deed</a:t>
            </a:r>
          </a:p>
        </p:txBody>
      </p:sp>
      <p:sp>
        <p:nvSpPr>
          <p:cNvPr id="4" name="Slide Number Placeholder 3"/>
          <p:cNvSpPr>
            <a:spLocks noGrp="1"/>
          </p:cNvSpPr>
          <p:nvPr>
            <p:ph type="sldNum" sz="quarter" idx="11"/>
          </p:nvPr>
        </p:nvSpPr>
        <p:spPr bwMode="white">
          <a:xfrm>
            <a:off x="9891132" y="6356350"/>
            <a:ext cx="1462668" cy="365125"/>
          </a:xfrm>
          <a:prstGeom prst="rect">
            <a:avLst/>
          </a:prstGeom>
        </p:spPr>
        <p:txBody>
          <a:bodyPr/>
          <a:lstStyle>
            <a:lvl1pPr>
              <a:defRPr>
                <a:solidFill>
                  <a:schemeClr val="bg1"/>
                </a:solidFill>
              </a:defRPr>
            </a:lvl1pPr>
          </a:lstStyle>
          <a:p>
            <a:fld id="{48F63A3B-78C7-47BE-AE5E-E10140E04643}" type="slidenum">
              <a:rPr lang="en-US" smtClean="0"/>
              <a:pPr/>
              <a:t>‹#›</a:t>
            </a:fld>
            <a:endParaRPr lang="en-US"/>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559CC8D-961C-48E4-83B9-1AB85637D2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6887" y="676285"/>
            <a:ext cx="4307106" cy="376373"/>
          </a:xfrm>
          <a:prstGeom prst="rect">
            <a:avLst/>
          </a:prstGeom>
        </p:spPr>
      </p:pic>
    </p:spTree>
    <p:extLst>
      <p:ext uri="{BB962C8B-B14F-4D97-AF65-F5344CB8AC3E}">
        <p14:creationId xmlns:p14="http://schemas.microsoft.com/office/powerpoint/2010/main" val="21096085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1" name="Text Placeholder 4"/>
          <p:cNvSpPr>
            <a:spLocks noGrp="1"/>
          </p:cNvSpPr>
          <p:nvPr>
            <p:ph type="body" sz="quarter" idx="18" hasCustomPrompt="1"/>
          </p:nvPr>
        </p:nvSpPr>
        <p:spPr bwMode="black">
          <a:xfrm>
            <a:off x="304800" y="5505450"/>
            <a:ext cx="11582400" cy="819150"/>
          </a:xfrm>
        </p:spPr>
        <p:txBody>
          <a:bodyPr anchor="ctr">
            <a:normAutofit/>
          </a:bodyPr>
          <a:lstStyle>
            <a:lvl1pPr marL="0" indent="0" algn="ctr">
              <a:buNone/>
              <a:defRPr sz="1800"/>
            </a:lvl1pPr>
          </a:lstStyle>
          <a:p>
            <a:pPr lvl="0"/>
            <a:r>
              <a:rPr lang="en-US" dirty="0" err="1"/>
              <a:t>Firstname</a:t>
            </a:r>
            <a:r>
              <a:rPr lang="en-US" dirty="0"/>
              <a:t> </a:t>
            </a:r>
            <a:r>
              <a:rPr lang="en-US" dirty="0" err="1"/>
              <a:t>Lastname</a:t>
            </a:r>
            <a:r>
              <a:rPr lang="en-US" dirty="0"/>
              <a:t> | Job Title</a:t>
            </a:r>
            <a:br>
              <a:rPr lang="en-US" dirty="0"/>
            </a:br>
            <a:r>
              <a:rPr lang="en-US" dirty="0"/>
              <a:t>Date</a:t>
            </a:r>
          </a:p>
        </p:txBody>
      </p:sp>
      <p:sp>
        <p:nvSpPr>
          <p:cNvPr id="7" name="Footer"/>
          <p:cNvSpPr txBox="1">
            <a:spLocks/>
          </p:cNvSpPr>
          <p:nvPr userDrawn="1"/>
        </p:nvSpPr>
        <p:spPr>
          <a:xfrm>
            <a:off x="2027074" y="6367781"/>
            <a:ext cx="8247819"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Protecting, maintaining and improving the health of all </a:t>
            </a:r>
            <a:r>
              <a:rPr lang="en-US" sz="1000" dirty="0" err="1"/>
              <a:t>minnesotans</a:t>
            </a:r>
            <a:endParaRPr lang="en-US" sz="1000" dirty="0"/>
          </a:p>
        </p:txBody>
      </p:sp>
      <p:sp>
        <p:nvSpPr>
          <p:cNvPr id="9" name="Rectangle 1" descr="&quot;&quot;"/>
          <p:cNvSpPr/>
          <p:nvPr userDrawn="1"/>
        </p:nvSpPr>
        <p:spPr bwMode="black">
          <a:xfrm rot="10800000">
            <a:off x="3048" y="4235956"/>
            <a:ext cx="12188952" cy="1216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 name="Title 2" descr="&quot;&quot;"/>
          <p:cNvSpPr>
            <a:spLocks noGrp="1"/>
          </p:cNvSpPr>
          <p:nvPr userDrawn="1">
            <p:ph type="ctrTitle" hasCustomPrompt="1"/>
          </p:nvPr>
        </p:nvSpPr>
        <p:spPr bwMode="auto">
          <a:xfrm>
            <a:off x="304800" y="4235955"/>
            <a:ext cx="11582400" cy="1216153"/>
          </a:xfrm>
          <a:noFill/>
          <a:ln>
            <a:noFill/>
          </a:ln>
        </p:spPr>
        <p:txBody>
          <a:bodyPr wrap="square" lIns="182880" tIns="91440" rIns="182880" bIns="91440" anchor="ctr">
            <a:normAutofit/>
          </a:bodyPr>
          <a:lstStyle>
            <a:lvl1pPr algn="ctr">
              <a:defRPr sz="4400" b="1">
                <a:solidFill>
                  <a:schemeClr val="accent1"/>
                </a:solidFill>
              </a:defRPr>
            </a:lvl1pPr>
          </a:lstStyle>
          <a:p>
            <a:r>
              <a:rPr lang="en-US" dirty="0"/>
              <a:t>Presentation Title</a:t>
            </a:r>
          </a:p>
        </p:txBody>
      </p:sp>
      <p:pic>
        <p:nvPicPr>
          <p:cNvPr id="10" name="Picture 9" descr="M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1" cy="4235956"/>
          </a:xfrm>
          <a:prstGeom prst="rect">
            <a:avLst/>
          </a:prstGeom>
        </p:spPr>
      </p:pic>
    </p:spTree>
    <p:extLst>
      <p:ext uri="{BB962C8B-B14F-4D97-AF65-F5344CB8AC3E}">
        <p14:creationId xmlns:p14="http://schemas.microsoft.com/office/powerpoint/2010/main" val="34534584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1" name="Picture Placeholder 8"/>
          <p:cNvSpPr>
            <a:spLocks noGrp="1"/>
          </p:cNvSpPr>
          <p:nvPr>
            <p:ph type="pic" sz="quarter" idx="13" hasCustomPrompt="1"/>
          </p:nvPr>
        </p:nvSpPr>
        <p:spPr bwMode="gray">
          <a:xfrm>
            <a:off x="0" y="0"/>
            <a:ext cx="12192000" cy="4833197"/>
          </a:xfrm>
          <a:noFill/>
        </p:spPr>
        <p:txBody>
          <a:bodyPr>
            <a:normAutofit/>
          </a:bodyPr>
          <a:lstStyle>
            <a:lvl1pPr marL="0" indent="0" algn="ctr">
              <a:buNone/>
              <a:defRPr sz="2400"/>
            </a:lvl1pPr>
          </a:lstStyle>
          <a:p>
            <a:r>
              <a:rPr lang="en-US" dirty="0"/>
              <a:t>Click Icon to add picture</a:t>
            </a:r>
          </a:p>
        </p:txBody>
      </p:sp>
      <p:sp>
        <p:nvSpPr>
          <p:cNvPr id="7" name="Rectangle 1" descr="&quot;&quot;"/>
          <p:cNvSpPr/>
          <p:nvPr userDrawn="1"/>
        </p:nvSpPr>
        <p:spPr bwMode="black">
          <a:xfrm rot="10800000">
            <a:off x="3048" y="4952455"/>
            <a:ext cx="12188952" cy="1216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 name="Rectangle 16" descr="&quot;&quot;"/>
          <p:cNvSpPr/>
          <p:nvPr userDrawn="1"/>
        </p:nvSpPr>
        <p:spPr bwMode="auto">
          <a:xfrm rot="10800000">
            <a:off x="0" y="4833198"/>
            <a:ext cx="12192000" cy="119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Slide Number Placeholder 7"/>
          <p:cNvSpPr>
            <a:spLocks noGrp="1"/>
          </p:cNvSpPr>
          <p:nvPr userDrawn="1">
            <p:ph type="sldNum" sz="quarter" idx="16"/>
          </p:nvPr>
        </p:nvSpPr>
        <p:spPr bwMode="black">
          <a:xfrm>
            <a:off x="10425426" y="6324600"/>
            <a:ext cx="1462668" cy="365125"/>
          </a:xfrm>
        </p:spPr>
        <p:txBody>
          <a:bodyPr/>
          <a:lstStyle/>
          <a:p>
            <a:fld id="{48F63A3B-78C7-47BE-AE5E-E10140E04643}" type="slidenum">
              <a:rPr lang="en-US" smtClean="0"/>
              <a:pPr/>
              <a:t>‹#›</a:t>
            </a:fld>
            <a:endParaRPr lang="en-US" dirty="0"/>
          </a:p>
        </p:txBody>
      </p:sp>
      <p:sp>
        <p:nvSpPr>
          <p:cNvPr id="2" name="Title 2"/>
          <p:cNvSpPr>
            <a:spLocks noGrp="1"/>
          </p:cNvSpPr>
          <p:nvPr userDrawn="1">
            <p:ph type="ctrTitle" hasCustomPrompt="1"/>
          </p:nvPr>
        </p:nvSpPr>
        <p:spPr bwMode="white">
          <a:xfrm>
            <a:off x="312420" y="4952456"/>
            <a:ext cx="11574780" cy="1216152"/>
          </a:xfrm>
          <a:noFill/>
          <a:ln>
            <a:noFill/>
          </a:ln>
        </p:spPr>
        <p:txBody>
          <a:bodyPr anchor="ctr">
            <a:normAutofit/>
          </a:bodyPr>
          <a:lstStyle>
            <a:lvl1pPr algn="ctr">
              <a:defRPr sz="4000" b="1" baseline="0">
                <a:solidFill>
                  <a:schemeClr val="tx1"/>
                </a:solidFill>
              </a:defRPr>
            </a:lvl1pPr>
          </a:lstStyle>
          <a:p>
            <a:r>
              <a:rPr lang="en-US" dirty="0"/>
              <a:t>Section title</a:t>
            </a:r>
          </a:p>
        </p:txBody>
      </p:sp>
      <p:pic>
        <p:nvPicPr>
          <p:cNvPr id="10"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4010609860"/>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 col / 1 row">
    <p:bg bwMode="gray">
      <p:bgRef idx="1001">
        <a:schemeClr val="bg1"/>
      </p:bgRef>
    </p:bg>
    <p:spTree>
      <p:nvGrpSpPr>
        <p:cNvPr id="1" name=""/>
        <p:cNvGrpSpPr/>
        <p:nvPr/>
      </p:nvGrpSpPr>
      <p:grpSpPr>
        <a:xfrm>
          <a:off x="0" y="0"/>
          <a:ext cx="0" cy="0"/>
          <a:chOff x="0" y="0"/>
          <a:chExt cx="0" cy="0"/>
        </a:xfrm>
      </p:grpSpPr>
      <p:grpSp>
        <p:nvGrpSpPr>
          <p:cNvPr id="7" name="Group 6" descr="&quot;&quot;"/>
          <p:cNvGrpSpPr/>
          <p:nvPr userDrawn="1"/>
        </p:nvGrpSpPr>
        <p:grpSpPr>
          <a:xfrm>
            <a:off x="0" y="-128"/>
            <a:ext cx="12192000" cy="1335409"/>
            <a:chOff x="0" y="-128"/>
            <a:chExt cx="12192000" cy="1335409"/>
          </a:xfrm>
        </p:grpSpPr>
        <p:sp>
          <p:nvSpPr>
            <p:cNvPr id="9"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87200" cy="1216025"/>
          </a:xfrm>
          <a:noFill/>
        </p:spPr>
        <p:txBody>
          <a:bodyPr lIns="0" rIns="0">
            <a:normAutofit/>
          </a:bodyPr>
          <a:lstStyle>
            <a:lvl1pPr marL="457200" algn="r">
              <a:spcBef>
                <a:spcPts val="0"/>
              </a:spcBef>
              <a:spcAft>
                <a:spcPts val="0"/>
              </a:spcAft>
              <a:defRPr sz="3600" b="1">
                <a:solidFill>
                  <a:schemeClr val="bg1"/>
                </a:solidFill>
              </a:defRPr>
            </a:lvl1pPr>
          </a:lstStyle>
          <a:p>
            <a:r>
              <a:rPr lang="en-US" dirty="0"/>
              <a:t>Slide title – 1 col / 1 row</a:t>
            </a:r>
          </a:p>
        </p:txBody>
      </p:sp>
      <p:sp>
        <p:nvSpPr>
          <p:cNvPr id="3" name="Content Placeholder 3"/>
          <p:cNvSpPr>
            <a:spLocks noGrp="1"/>
          </p:cNvSpPr>
          <p:nvPr>
            <p:ph idx="1" hasCustomPrompt="1"/>
          </p:nvPr>
        </p:nvSpPr>
        <p:spPr bwMode="gray">
          <a:xfrm>
            <a:off x="1529542" y="1594624"/>
            <a:ext cx="10357658" cy="4582339"/>
          </a:xfrm>
          <a:noFill/>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Add text or click icon to add object</a:t>
            </a:r>
          </a:p>
          <a:p>
            <a:pPr lvl="1"/>
            <a:r>
              <a:rPr lang="en-US" dirty="0" err="1"/>
              <a:t>Lsjkdflksd</a:t>
            </a:r>
            <a:endParaRPr lang="en-US" dirty="0"/>
          </a:p>
          <a:p>
            <a:pPr lvl="2"/>
            <a:r>
              <a:rPr lang="en-US" dirty="0" err="1"/>
              <a:t>Lkjsdlksd</a:t>
            </a:r>
            <a:endParaRPr lang="en-US" dirty="0"/>
          </a:p>
          <a:p>
            <a:pPr lvl="3"/>
            <a:r>
              <a:rPr lang="en-US" dirty="0"/>
              <a:t>;</a:t>
            </a:r>
            <a:r>
              <a:rPr lang="en-US" dirty="0" err="1"/>
              <a:t>kfs;lsd</a:t>
            </a:r>
            <a:endParaRPr lang="en-US" dirty="0"/>
          </a:p>
          <a:p>
            <a:pPr lvl="4"/>
            <a:r>
              <a:rPr lang="en-US" dirty="0" err="1"/>
              <a:t>L;ksdlksd</a:t>
            </a:r>
            <a:endParaRPr lang="en-US" dirty="0"/>
          </a:p>
        </p:txBody>
      </p:sp>
      <p:sp>
        <p:nvSpPr>
          <p:cNvPr id="6" name="Slide Number Placeholder 6"/>
          <p:cNvSpPr>
            <a:spLocks noGrp="1"/>
          </p:cNvSpPr>
          <p:nvPr>
            <p:ph type="sldNum" sz="quarter" idx="12"/>
          </p:nvPr>
        </p:nvSpPr>
        <p:spPr bwMode="black">
          <a:xfrm>
            <a:off x="10425426" y="6324600"/>
            <a:ext cx="1462668" cy="365125"/>
          </a:xfrm>
        </p:spPr>
        <p:txBody>
          <a:bodyPr/>
          <a:lstStyle/>
          <a:p>
            <a:fld id="{48F63A3B-78C7-47BE-AE5E-E10140E04643}" type="slidenum">
              <a:rPr lang="en-US" smtClean="0"/>
              <a:t>‹#›</a:t>
            </a:fld>
            <a:endParaRPr lang="en-US" dirty="0"/>
          </a:p>
        </p:txBody>
      </p:sp>
      <p:pic>
        <p:nvPicPr>
          <p:cNvPr id="8"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746592430"/>
      </p:ext>
    </p:extLst>
  </p:cSld>
  <p:clrMapOvr>
    <a:masterClrMapping/>
  </p:clrMapOvr>
  <p:extLst>
    <p:ext uri="{DCECCB84-F9BA-43D5-87BE-67443E8EF086}">
      <p15:sldGuideLst xmlns:p15="http://schemas.microsoft.com/office/powerpoint/2012/main">
        <p15:guide id="1" pos="96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 col / 2 row">
    <p:bg bwMode="auto">
      <p:bgPr>
        <a:solidFill>
          <a:schemeClr val="bg1"/>
        </a:solidFill>
        <a:effectLst/>
      </p:bgPr>
    </p:bg>
    <p:spTree>
      <p:nvGrpSpPr>
        <p:cNvPr id="1" name=""/>
        <p:cNvGrpSpPr/>
        <p:nvPr/>
      </p:nvGrpSpPr>
      <p:grpSpPr>
        <a:xfrm>
          <a:off x="0" y="0"/>
          <a:ext cx="0" cy="0"/>
          <a:chOff x="0" y="0"/>
          <a:chExt cx="0" cy="0"/>
        </a:xfrm>
      </p:grpSpPr>
      <p:grpSp>
        <p:nvGrpSpPr>
          <p:cNvPr id="11" name="Group 10" descr="&quot;&quot;"/>
          <p:cNvGrpSpPr/>
          <p:nvPr userDrawn="1"/>
        </p:nvGrpSpPr>
        <p:grpSpPr>
          <a:xfrm>
            <a:off x="0" y="-128"/>
            <a:ext cx="12192000" cy="1335409"/>
            <a:chOff x="0" y="-128"/>
            <a:chExt cx="12192000" cy="1335409"/>
          </a:xfrm>
        </p:grpSpPr>
        <p:sp>
          <p:nvSpPr>
            <p:cNvPr id="12"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68150" cy="1216025"/>
          </a:xfrm>
          <a:noFill/>
        </p:spPr>
        <p:txBody>
          <a:bodyPr lIns="0" rIns="0">
            <a:normAutofit/>
          </a:bodyPr>
          <a:lstStyle>
            <a:lvl1pPr algn="r">
              <a:defRPr sz="3600" b="1" baseline="0">
                <a:solidFill>
                  <a:schemeClr val="bg1"/>
                </a:solidFill>
              </a:defRPr>
            </a:lvl1pPr>
          </a:lstStyle>
          <a:p>
            <a:r>
              <a:rPr lang="en-US" dirty="0"/>
              <a:t>Slide title – 1 col / 2 row</a:t>
            </a:r>
          </a:p>
        </p:txBody>
      </p:sp>
      <p:sp>
        <p:nvSpPr>
          <p:cNvPr id="6" name="Slide Number Placeholder 7"/>
          <p:cNvSpPr>
            <a:spLocks noGrp="1"/>
          </p:cNvSpPr>
          <p:nvPr>
            <p:ph type="sldNum" sz="quarter" idx="12"/>
          </p:nvPr>
        </p:nvSpPr>
        <p:spPr bwMode="black">
          <a:xfrm>
            <a:off x="10414028" y="6356350"/>
            <a:ext cx="1462668" cy="365125"/>
          </a:xfrm>
        </p:spPr>
        <p:txBody>
          <a:bodyPr/>
          <a:lstStyle/>
          <a:p>
            <a:fld id="{48F63A3B-78C7-47BE-AE5E-E10140E04643}" type="slidenum">
              <a:rPr lang="en-US" smtClean="0"/>
              <a:t>‹#›</a:t>
            </a:fld>
            <a:endParaRPr lang="en-US" dirty="0"/>
          </a:p>
        </p:txBody>
      </p:sp>
      <p:sp>
        <p:nvSpPr>
          <p:cNvPr id="10" name="Content Placeholder 4"/>
          <p:cNvSpPr>
            <a:spLocks noGrp="1"/>
          </p:cNvSpPr>
          <p:nvPr>
            <p:ph idx="13" hasCustomPrompt="1"/>
          </p:nvPr>
        </p:nvSpPr>
        <p:spPr bwMode="gray">
          <a:xfrm>
            <a:off x="304800" y="4000500"/>
            <a:ext cx="11582400" cy="2171700"/>
          </a:xfrm>
          <a:noFill/>
        </p:spPr>
        <p:txBody>
          <a:bodyPr lIns="182880" tIns="301752" rIns="182880"/>
          <a:lstStyle>
            <a:lvl1pPr marL="571500" indent="-571500">
              <a:buClr>
                <a:schemeClr val="accent3"/>
              </a:buClr>
              <a:buFont typeface="Calibri" panose="020F0502020204030204" pitchFamily="34" charset="0"/>
              <a:buChar char="▪"/>
              <a:defRPr sz="360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Add text</a:t>
            </a:r>
          </a:p>
        </p:txBody>
      </p:sp>
      <p:sp>
        <p:nvSpPr>
          <p:cNvPr id="8" name="Content Placeholder 4"/>
          <p:cNvSpPr>
            <a:spLocks noGrp="1"/>
          </p:cNvSpPr>
          <p:nvPr>
            <p:ph idx="14" hasCustomPrompt="1"/>
          </p:nvPr>
        </p:nvSpPr>
        <p:spPr bwMode="gray">
          <a:xfrm>
            <a:off x="304800" y="1610466"/>
            <a:ext cx="11582400"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9"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1337685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col / 1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4"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 name="Title 1"/>
          <p:cNvSpPr>
            <a:spLocks noGrp="1"/>
          </p:cNvSpPr>
          <p:nvPr>
            <p:ph type="title" hasCustomPrompt="1"/>
          </p:nvPr>
        </p:nvSpPr>
        <p:spPr bwMode="white">
          <a:xfrm>
            <a:off x="0" y="1587"/>
            <a:ext cx="11887200" cy="1216025"/>
          </a:xfrm>
          <a:noFill/>
        </p:spPr>
        <p:txBody>
          <a:bodyPr lIns="0" rIns="0">
            <a:normAutofit/>
          </a:bodyPr>
          <a:lstStyle>
            <a:lvl1pPr algn="r">
              <a:defRPr sz="3600" b="1">
                <a:solidFill>
                  <a:schemeClr val="bg1"/>
                </a:solidFill>
              </a:defRPr>
            </a:lvl1pPr>
          </a:lstStyle>
          <a:p>
            <a:r>
              <a:rPr lang="en-US" dirty="0"/>
              <a:t>Slide title – 2 col / 1 row</a:t>
            </a:r>
          </a:p>
        </p:txBody>
      </p:sp>
      <p:sp>
        <p:nvSpPr>
          <p:cNvPr id="9" name="Slide Number Placeholder 6"/>
          <p:cNvSpPr>
            <a:spLocks noGrp="1"/>
          </p:cNvSpPr>
          <p:nvPr>
            <p:ph type="sldNum" sz="quarter" idx="12"/>
          </p:nvPr>
        </p:nvSpPr>
        <p:spPr bwMode="white">
          <a:xfrm>
            <a:off x="10435036"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
        <p:nvSpPr>
          <p:cNvPr id="8" name="Content Placeholder 6"/>
          <p:cNvSpPr>
            <a:spLocks noGrp="1"/>
          </p:cNvSpPr>
          <p:nvPr>
            <p:ph sz="half" idx="2" hasCustomPrompt="1"/>
          </p:nvPr>
        </p:nvSpPr>
        <p:spPr bwMode="gray">
          <a:xfrm>
            <a:off x="6248400" y="1601013"/>
            <a:ext cx="5638800" cy="4571187"/>
          </a:xfrm>
          <a:noFill/>
        </p:spPr>
        <p:txBody>
          <a:bodyPr lIns="182880" tIns="182880" rIns="182880">
            <a:normAutofit/>
          </a:bodyPr>
          <a:lstStyle>
            <a:lvl1pPr>
              <a:defRPr sz="4000"/>
            </a:lvl1pPr>
            <a:lvl2pPr>
              <a:defRPr/>
            </a:lvl2pPr>
          </a:lstStyle>
          <a:p>
            <a:pPr lvl="0"/>
            <a:r>
              <a:rPr lang="en-US" dirty="0"/>
              <a:t>Add text</a:t>
            </a:r>
          </a:p>
        </p:txBody>
      </p:sp>
      <p:pic>
        <p:nvPicPr>
          <p:cNvPr id="11"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
        <p:nvSpPr>
          <p:cNvPr id="12" name="Content Placeholder 4"/>
          <p:cNvSpPr>
            <a:spLocks noGrp="1"/>
          </p:cNvSpPr>
          <p:nvPr>
            <p:ph idx="14" hasCustomPrompt="1"/>
          </p:nvPr>
        </p:nvSpPr>
        <p:spPr bwMode="gray">
          <a:xfrm>
            <a:off x="304800" y="1610466"/>
            <a:ext cx="5638800" cy="4561734"/>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27067389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6"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14" name="Title 2"/>
          <p:cNvSpPr>
            <a:spLocks noGrp="1"/>
          </p:cNvSpPr>
          <p:nvPr>
            <p:ph type="title" hasCustomPrompt="1"/>
          </p:nvPr>
        </p:nvSpPr>
        <p:spPr bwMode="white">
          <a:xfrm>
            <a:off x="0" y="5575"/>
            <a:ext cx="11876308" cy="1216025"/>
          </a:xfrm>
          <a:noFill/>
        </p:spPr>
        <p:txBody>
          <a:bodyPr lIns="0" rIns="0">
            <a:normAutofit/>
          </a:bodyPr>
          <a:lstStyle>
            <a:lvl1pPr algn="r">
              <a:defRPr sz="3600" b="1">
                <a:solidFill>
                  <a:schemeClr val="bg1"/>
                </a:solidFill>
              </a:defRPr>
            </a:lvl1pPr>
          </a:lstStyle>
          <a:p>
            <a:r>
              <a:rPr lang="en-US" dirty="0"/>
              <a:t>Slide title – 2 col / 2 row</a:t>
            </a:r>
          </a:p>
        </p:txBody>
      </p:sp>
      <p:sp>
        <p:nvSpPr>
          <p:cNvPr id="18" name="Content Placeholder 6"/>
          <p:cNvSpPr>
            <a:spLocks noGrp="1"/>
          </p:cNvSpPr>
          <p:nvPr>
            <p:ph sz="half" idx="2" hasCustomPrompt="1"/>
          </p:nvPr>
        </p:nvSpPr>
        <p:spPr bwMode="gray">
          <a:xfrm>
            <a:off x="3048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a:t>Add text</a:t>
            </a:r>
          </a:p>
        </p:txBody>
      </p:sp>
      <p:sp>
        <p:nvSpPr>
          <p:cNvPr id="21" name="Slide Number Placeholder 9"/>
          <p:cNvSpPr>
            <a:spLocks noGrp="1"/>
          </p:cNvSpPr>
          <p:nvPr>
            <p:ph type="sldNum" sz="quarter" idx="12"/>
          </p:nvPr>
        </p:nvSpPr>
        <p:spPr bwMode="black">
          <a:xfrm>
            <a:off x="10413640" y="6356350"/>
            <a:ext cx="1462668" cy="365125"/>
          </a:xfrm>
        </p:spPr>
        <p:txBody>
          <a:bodyPr/>
          <a:lstStyle/>
          <a:p>
            <a:fld id="{48F63A3B-78C7-47BE-AE5E-E10140E04643}" type="slidenum">
              <a:rPr lang="en-US" smtClean="0"/>
              <a:t>‹#›</a:t>
            </a:fld>
            <a:endParaRPr lang="en-US" dirty="0"/>
          </a:p>
        </p:txBody>
      </p:sp>
      <p:sp>
        <p:nvSpPr>
          <p:cNvPr id="12" name="Content Placeholder 6"/>
          <p:cNvSpPr>
            <a:spLocks noGrp="1"/>
          </p:cNvSpPr>
          <p:nvPr>
            <p:ph sz="half" idx="14" hasCustomPrompt="1"/>
          </p:nvPr>
        </p:nvSpPr>
        <p:spPr bwMode="gray">
          <a:xfrm>
            <a:off x="62484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a:t>Add text</a:t>
            </a:r>
          </a:p>
        </p:txBody>
      </p:sp>
      <p:pic>
        <p:nvPicPr>
          <p:cNvPr id="17"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
        <p:nvSpPr>
          <p:cNvPr id="20" name="Content Placeholder 4"/>
          <p:cNvSpPr>
            <a:spLocks noGrp="1"/>
          </p:cNvSpPr>
          <p:nvPr>
            <p:ph idx="15" hasCustomPrompt="1"/>
          </p:nvPr>
        </p:nvSpPr>
        <p:spPr bwMode="gray">
          <a:xfrm>
            <a:off x="304800" y="1610466"/>
            <a:ext cx="5638800"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16" hasCustomPrompt="1"/>
          </p:nvPr>
        </p:nvSpPr>
        <p:spPr bwMode="gray">
          <a:xfrm>
            <a:off x="6248400" y="1610466"/>
            <a:ext cx="5638800"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3848509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AE2ECF1A-EF2B-4612-A2CC-75778C9FDA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1"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35324997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2"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8" name="Title 2"/>
          <p:cNvSpPr>
            <a:spLocks noGrp="1"/>
          </p:cNvSpPr>
          <p:nvPr>
            <p:ph type="title" hasCustomPrompt="1"/>
          </p:nvPr>
        </p:nvSpPr>
        <p:spPr bwMode="white">
          <a:xfrm>
            <a:off x="838200" y="-1"/>
            <a:ext cx="11049000" cy="1216025"/>
          </a:xfrm>
          <a:noFill/>
        </p:spPr>
        <p:txBody>
          <a:bodyPr lIns="0" rIns="0">
            <a:normAutofit/>
          </a:bodyPr>
          <a:lstStyle>
            <a:lvl1pPr algn="r">
              <a:defRPr sz="3600">
                <a:solidFill>
                  <a:schemeClr val="bg1"/>
                </a:solidFill>
              </a:defRPr>
            </a:lvl1pPr>
          </a:lstStyle>
          <a:p>
            <a:r>
              <a:rPr lang="en-US" dirty="0"/>
              <a:t>Slide title – 3 col / 2 row</a:t>
            </a:r>
          </a:p>
        </p:txBody>
      </p:sp>
      <p:sp>
        <p:nvSpPr>
          <p:cNvPr id="20" name="Slide Number Placeholder 11"/>
          <p:cNvSpPr>
            <a:spLocks noGrp="1"/>
          </p:cNvSpPr>
          <p:nvPr>
            <p:ph type="sldNum" sz="quarter" idx="12"/>
          </p:nvPr>
        </p:nvSpPr>
        <p:spPr bwMode="black">
          <a:xfrm>
            <a:off x="10420975" y="6356350"/>
            <a:ext cx="1462668" cy="365125"/>
          </a:xfrm>
        </p:spPr>
        <p:txBody>
          <a:bodyPr/>
          <a:lstStyle/>
          <a:p>
            <a:fld id="{48F63A3B-78C7-47BE-AE5E-E10140E04643}" type="slidenum">
              <a:rPr lang="en-US" smtClean="0"/>
              <a:t>‹#›</a:t>
            </a:fld>
            <a:endParaRPr lang="en-US" dirty="0"/>
          </a:p>
        </p:txBody>
      </p:sp>
      <p:sp>
        <p:nvSpPr>
          <p:cNvPr id="15" name="Content Placeholder 6"/>
          <p:cNvSpPr>
            <a:spLocks noGrp="1"/>
          </p:cNvSpPr>
          <p:nvPr>
            <p:ph sz="half" idx="2" hasCustomPrompt="1"/>
          </p:nvPr>
        </p:nvSpPr>
        <p:spPr bwMode="gray">
          <a:xfrm>
            <a:off x="304800" y="4000500"/>
            <a:ext cx="3619498"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6" name="Content Placeholder 6"/>
          <p:cNvSpPr>
            <a:spLocks noGrp="1"/>
          </p:cNvSpPr>
          <p:nvPr>
            <p:ph sz="half" idx="19" hasCustomPrompt="1"/>
          </p:nvPr>
        </p:nvSpPr>
        <p:spPr bwMode="gray">
          <a:xfrm>
            <a:off x="4267200" y="4000500"/>
            <a:ext cx="3653682"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8" name="Content Placeholder 6"/>
          <p:cNvSpPr>
            <a:spLocks noGrp="1"/>
          </p:cNvSpPr>
          <p:nvPr>
            <p:ph sz="half" idx="20" hasCustomPrompt="1"/>
          </p:nvPr>
        </p:nvSpPr>
        <p:spPr bwMode="gray">
          <a:xfrm>
            <a:off x="8272691" y="4011183"/>
            <a:ext cx="3619498"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9" name="Content Placeholder 4"/>
          <p:cNvSpPr>
            <a:spLocks noGrp="1"/>
          </p:cNvSpPr>
          <p:nvPr>
            <p:ph idx="14" hasCustomPrompt="1"/>
          </p:nvPr>
        </p:nvSpPr>
        <p:spPr bwMode="gray">
          <a:xfrm>
            <a:off x="304800" y="1610466"/>
            <a:ext cx="3619498"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1" name="Content Placeholder 4"/>
          <p:cNvSpPr>
            <a:spLocks noGrp="1"/>
          </p:cNvSpPr>
          <p:nvPr>
            <p:ph idx="21" hasCustomPrompt="1"/>
          </p:nvPr>
        </p:nvSpPr>
        <p:spPr bwMode="gray">
          <a:xfrm>
            <a:off x="4292239" y="1616997"/>
            <a:ext cx="3619498"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22" hasCustomPrompt="1"/>
          </p:nvPr>
        </p:nvSpPr>
        <p:spPr bwMode="gray">
          <a:xfrm>
            <a:off x="8272691" y="1610466"/>
            <a:ext cx="3619498"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23"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8724481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col / 2 row">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9"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5" name="Title 2"/>
          <p:cNvSpPr>
            <a:spLocks noGrp="1"/>
          </p:cNvSpPr>
          <p:nvPr>
            <p:ph type="title" hasCustomPrompt="1"/>
          </p:nvPr>
        </p:nvSpPr>
        <p:spPr bwMode="white">
          <a:xfrm>
            <a:off x="-3048" y="-1"/>
            <a:ext cx="11890248" cy="1216025"/>
          </a:xfrm>
          <a:noFill/>
          <a:ln>
            <a:noFill/>
          </a:ln>
        </p:spPr>
        <p:txBody>
          <a:bodyPr lIns="0" rIns="0">
            <a:normAutofit/>
          </a:bodyPr>
          <a:lstStyle>
            <a:lvl1pPr algn="r">
              <a:defRPr sz="3600">
                <a:solidFill>
                  <a:schemeClr val="bg1"/>
                </a:solidFill>
              </a:defRPr>
            </a:lvl1pPr>
          </a:lstStyle>
          <a:p>
            <a:r>
              <a:rPr lang="en-US" dirty="0"/>
              <a:t>Slide title – 4 col / 2 row</a:t>
            </a:r>
          </a:p>
        </p:txBody>
      </p:sp>
      <p:sp>
        <p:nvSpPr>
          <p:cNvPr id="17" name="Text Placeholder 4"/>
          <p:cNvSpPr>
            <a:spLocks noGrp="1"/>
          </p:cNvSpPr>
          <p:nvPr>
            <p:ph type="body" sz="quarter" idx="15" hasCustomPrompt="1"/>
          </p:nvPr>
        </p:nvSpPr>
        <p:spPr bwMode="black">
          <a:xfrm>
            <a:off x="304801" y="4000500"/>
            <a:ext cx="2705099"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6" name="Slide Number Placeholder 13"/>
          <p:cNvSpPr>
            <a:spLocks noGrp="1"/>
          </p:cNvSpPr>
          <p:nvPr>
            <p:ph type="sldNum" sz="quarter" idx="12"/>
          </p:nvPr>
        </p:nvSpPr>
        <p:spPr bwMode="black">
          <a:xfrm>
            <a:off x="10423697" y="6356350"/>
            <a:ext cx="1462668" cy="365125"/>
          </a:xfrm>
        </p:spPr>
        <p:txBody>
          <a:bodyPr/>
          <a:lstStyle/>
          <a:p>
            <a:fld id="{48F63A3B-78C7-47BE-AE5E-E10140E04643}" type="slidenum">
              <a:rPr lang="en-US" smtClean="0"/>
              <a:t>‹#›</a:t>
            </a:fld>
            <a:endParaRPr lang="en-US" dirty="0"/>
          </a:p>
        </p:txBody>
      </p:sp>
      <p:sp>
        <p:nvSpPr>
          <p:cNvPr id="24" name="Text Placeholder 4"/>
          <p:cNvSpPr>
            <a:spLocks noGrp="1"/>
          </p:cNvSpPr>
          <p:nvPr>
            <p:ph type="body" sz="quarter" idx="21" hasCustomPrompt="1"/>
          </p:nvPr>
        </p:nvSpPr>
        <p:spPr bwMode="black">
          <a:xfrm>
            <a:off x="3281232" y="4011183"/>
            <a:ext cx="2662370"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5" name="Text Placeholder 4"/>
          <p:cNvSpPr>
            <a:spLocks noGrp="1"/>
          </p:cNvSpPr>
          <p:nvPr>
            <p:ph type="body" sz="quarter" idx="22" hasCustomPrompt="1"/>
          </p:nvPr>
        </p:nvSpPr>
        <p:spPr bwMode="black">
          <a:xfrm>
            <a:off x="6248400" y="4000500"/>
            <a:ext cx="2667000"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8" name="Text Placeholder 4"/>
          <p:cNvSpPr>
            <a:spLocks noGrp="1"/>
          </p:cNvSpPr>
          <p:nvPr>
            <p:ph type="body" sz="quarter" idx="23" hasCustomPrompt="1"/>
          </p:nvPr>
        </p:nvSpPr>
        <p:spPr bwMode="black">
          <a:xfrm>
            <a:off x="9195107" y="4011183"/>
            <a:ext cx="269209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7" name="Content Placeholder 4"/>
          <p:cNvSpPr>
            <a:spLocks noGrp="1"/>
          </p:cNvSpPr>
          <p:nvPr>
            <p:ph idx="14" hasCustomPrompt="1"/>
          </p:nvPr>
        </p:nvSpPr>
        <p:spPr bwMode="gray">
          <a:xfrm>
            <a:off x="304800" y="1610466"/>
            <a:ext cx="2705100"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9" name="Content Placeholder 4"/>
          <p:cNvSpPr>
            <a:spLocks noGrp="1"/>
          </p:cNvSpPr>
          <p:nvPr>
            <p:ph idx="24" hasCustomPrompt="1"/>
          </p:nvPr>
        </p:nvSpPr>
        <p:spPr bwMode="gray">
          <a:xfrm>
            <a:off x="3281232" y="1610466"/>
            <a:ext cx="2662370"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30" name="Content Placeholder 4"/>
          <p:cNvSpPr>
            <a:spLocks noGrp="1"/>
          </p:cNvSpPr>
          <p:nvPr>
            <p:ph idx="25" hasCustomPrompt="1"/>
          </p:nvPr>
        </p:nvSpPr>
        <p:spPr bwMode="gray">
          <a:xfrm>
            <a:off x="6248400" y="1610466"/>
            <a:ext cx="2667000"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31" name="Content Placeholder 4"/>
          <p:cNvSpPr>
            <a:spLocks noGrp="1"/>
          </p:cNvSpPr>
          <p:nvPr>
            <p:ph idx="26" hasCustomPrompt="1"/>
          </p:nvPr>
        </p:nvSpPr>
        <p:spPr bwMode="gray">
          <a:xfrm>
            <a:off x="9182099" y="1610466"/>
            <a:ext cx="2705101"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32"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1751591633"/>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 col / 2 row">
    <p:bg bwMode="auto">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3"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8"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1" y="-1"/>
            <a:ext cx="11879080" cy="1216025"/>
          </a:xfrm>
          <a:noFill/>
        </p:spPr>
        <p:txBody>
          <a:bodyPr lIns="0" rIns="0">
            <a:normAutofit/>
          </a:bodyPr>
          <a:lstStyle>
            <a:lvl1pPr algn="r">
              <a:defRPr sz="3600">
                <a:solidFill>
                  <a:schemeClr val="bg1"/>
                </a:solidFill>
              </a:defRPr>
            </a:lvl1pPr>
          </a:lstStyle>
          <a:p>
            <a:r>
              <a:rPr lang="en-US" dirty="0"/>
              <a:t>Slide title – 5 col / 2 row</a:t>
            </a:r>
          </a:p>
        </p:txBody>
      </p:sp>
      <p:sp>
        <p:nvSpPr>
          <p:cNvPr id="27" name="Slide Number Placeholder 15"/>
          <p:cNvSpPr>
            <a:spLocks noGrp="1"/>
          </p:cNvSpPr>
          <p:nvPr>
            <p:ph type="sldNum" sz="quarter" idx="12"/>
          </p:nvPr>
        </p:nvSpPr>
        <p:spPr bwMode="black">
          <a:xfrm>
            <a:off x="10420972" y="6356350"/>
            <a:ext cx="1462668" cy="365125"/>
          </a:xfrm>
        </p:spPr>
        <p:txBody>
          <a:bodyPr/>
          <a:lstStyle/>
          <a:p>
            <a:fld id="{48F63A3B-78C7-47BE-AE5E-E10140E04643}" type="slidenum">
              <a:rPr lang="en-US" smtClean="0"/>
              <a:t>‹#›</a:t>
            </a:fld>
            <a:endParaRPr lang="en-US" dirty="0"/>
          </a:p>
        </p:txBody>
      </p:sp>
      <p:sp>
        <p:nvSpPr>
          <p:cNvPr id="29" name="Text Placeholder 4"/>
          <p:cNvSpPr>
            <a:spLocks noGrp="1"/>
          </p:cNvSpPr>
          <p:nvPr>
            <p:ph type="body" sz="quarter" idx="36" hasCustomPrompt="1"/>
          </p:nvPr>
        </p:nvSpPr>
        <p:spPr bwMode="black">
          <a:xfrm>
            <a:off x="304801" y="4000500"/>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marL="365760" indent="0">
              <a:buNone/>
              <a:defRPr sz="2000"/>
            </a:lvl2pPr>
            <a:lvl3pPr>
              <a:defRPr sz="1800"/>
            </a:lvl3pPr>
            <a:lvl4pPr>
              <a:defRPr sz="1800"/>
            </a:lvl4pPr>
          </a:lstStyle>
          <a:p>
            <a:pPr lvl="0"/>
            <a:r>
              <a:rPr lang="en-US" dirty="0"/>
              <a:t>Add text</a:t>
            </a:r>
          </a:p>
        </p:txBody>
      </p:sp>
      <p:sp>
        <p:nvSpPr>
          <p:cNvPr id="30" name="Text Placeholder 4"/>
          <p:cNvSpPr>
            <a:spLocks noGrp="1"/>
          </p:cNvSpPr>
          <p:nvPr>
            <p:ph type="body" sz="quarter" idx="37" hasCustomPrompt="1"/>
          </p:nvPr>
        </p:nvSpPr>
        <p:spPr bwMode="black">
          <a:xfrm>
            <a:off x="2676908" y="4000500"/>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1" name="Text Placeholder 4"/>
          <p:cNvSpPr>
            <a:spLocks noGrp="1"/>
          </p:cNvSpPr>
          <p:nvPr>
            <p:ph type="body" sz="quarter" idx="38" hasCustomPrompt="1"/>
          </p:nvPr>
        </p:nvSpPr>
        <p:spPr bwMode="black">
          <a:xfrm>
            <a:off x="5058204" y="4011184"/>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2" name="Text Placeholder 4"/>
          <p:cNvSpPr>
            <a:spLocks noGrp="1"/>
          </p:cNvSpPr>
          <p:nvPr>
            <p:ph type="body" sz="quarter" idx="39" hasCustomPrompt="1"/>
          </p:nvPr>
        </p:nvSpPr>
        <p:spPr bwMode="black">
          <a:xfrm>
            <a:off x="7434432" y="4011184"/>
            <a:ext cx="2088778"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3" name="Text Placeholder 4"/>
          <p:cNvSpPr>
            <a:spLocks noGrp="1"/>
          </p:cNvSpPr>
          <p:nvPr>
            <p:ph type="body" sz="quarter" idx="40" hasCustomPrompt="1"/>
          </p:nvPr>
        </p:nvSpPr>
        <p:spPr bwMode="black">
          <a:xfrm>
            <a:off x="9806538" y="4011178"/>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1" name="Content Placeholder 4"/>
          <p:cNvSpPr>
            <a:spLocks noGrp="1"/>
          </p:cNvSpPr>
          <p:nvPr>
            <p:ph idx="14" hasCustomPrompt="1"/>
          </p:nvPr>
        </p:nvSpPr>
        <p:spPr bwMode="gray">
          <a:xfrm>
            <a:off x="315210" y="1600200"/>
            <a:ext cx="2072543"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41" hasCustomPrompt="1"/>
          </p:nvPr>
        </p:nvSpPr>
        <p:spPr bwMode="gray">
          <a:xfrm>
            <a:off x="2681976" y="1603072"/>
            <a:ext cx="2072543"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3" name="Content Placeholder 4"/>
          <p:cNvSpPr>
            <a:spLocks noGrp="1"/>
          </p:cNvSpPr>
          <p:nvPr>
            <p:ph idx="42" hasCustomPrompt="1"/>
          </p:nvPr>
        </p:nvSpPr>
        <p:spPr bwMode="gray">
          <a:xfrm>
            <a:off x="5059151" y="1603072"/>
            <a:ext cx="2072543"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4" name="Content Placeholder 4"/>
          <p:cNvSpPr>
            <a:spLocks noGrp="1"/>
          </p:cNvSpPr>
          <p:nvPr>
            <p:ph idx="43" hasCustomPrompt="1"/>
          </p:nvPr>
        </p:nvSpPr>
        <p:spPr bwMode="gray">
          <a:xfrm>
            <a:off x="7449209" y="1600200"/>
            <a:ext cx="2072543"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5" name="Content Placeholder 4"/>
          <p:cNvSpPr>
            <a:spLocks noGrp="1"/>
          </p:cNvSpPr>
          <p:nvPr>
            <p:ph idx="44" hasCustomPrompt="1"/>
          </p:nvPr>
        </p:nvSpPr>
        <p:spPr bwMode="gray">
          <a:xfrm>
            <a:off x="9806537" y="1600200"/>
            <a:ext cx="2072543"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26"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15128843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ank You">
    <p:bg bwMode="auto">
      <p:bgPr>
        <a:solidFill>
          <a:schemeClr val="bg1"/>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bwMode="black">
          <a:xfrm>
            <a:off x="304799" y="4309353"/>
            <a:ext cx="11582399" cy="1527243"/>
          </a:xfrm>
        </p:spPr>
        <p:txBody>
          <a:bodyPr anchor="ctr">
            <a:normAutofit/>
          </a:bodyPr>
          <a:lstStyle>
            <a:lvl1pPr marL="0" indent="0" algn="ctr">
              <a:lnSpc>
                <a:spcPct val="100000"/>
              </a:lnSpc>
              <a:spcBef>
                <a:spcPts val="0"/>
              </a:spcBef>
              <a:buNone/>
              <a:defRPr sz="2400" baseline="0">
                <a:solidFill>
                  <a:schemeClr val="tx2"/>
                </a:solidFill>
              </a:defRPr>
            </a:lvl1pPr>
          </a:lstStyle>
          <a:p>
            <a:pPr lvl="0"/>
            <a:r>
              <a:rPr lang="en-US" dirty="0"/>
              <a:t>Add contact information</a:t>
            </a:r>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17" y="-189954"/>
            <a:ext cx="12213217" cy="1570469"/>
          </a:xfrm>
          <a:prstGeom prst="rect">
            <a:avLst/>
          </a:prstGeom>
        </p:spPr>
      </p:pic>
      <p:sp>
        <p:nvSpPr>
          <p:cNvPr id="14" name="Footer"/>
          <p:cNvSpPr txBox="1">
            <a:spLocks/>
          </p:cNvSpPr>
          <p:nvPr userDrawn="1"/>
        </p:nvSpPr>
        <p:spPr>
          <a:xfrm>
            <a:off x="2027074" y="6367781"/>
            <a:ext cx="8247819"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WWW.</a:t>
            </a:r>
            <a:r>
              <a:rPr lang="en-US" sz="1000" baseline="0" dirty="0"/>
              <a:t>HEALTH.MN.GOV</a:t>
            </a:r>
            <a:endParaRPr lang="en-US" sz="1000" dirty="0"/>
          </a:p>
        </p:txBody>
      </p:sp>
      <p:sp>
        <p:nvSpPr>
          <p:cNvPr id="15" name="Title 2"/>
          <p:cNvSpPr>
            <a:spLocks noGrp="1"/>
          </p:cNvSpPr>
          <p:nvPr>
            <p:ph type="title" hasCustomPrompt="1"/>
          </p:nvPr>
        </p:nvSpPr>
        <p:spPr bwMode="black">
          <a:xfrm>
            <a:off x="304800" y="3093328"/>
            <a:ext cx="11582400" cy="1216025"/>
          </a:xfrm>
          <a:noFill/>
        </p:spPr>
        <p:txBody>
          <a:bodyPr lIns="0" rIns="0">
            <a:normAutofit/>
          </a:bodyPr>
          <a:lstStyle>
            <a:lvl1pPr algn="ctr">
              <a:defRPr sz="4400">
                <a:solidFill>
                  <a:schemeClr val="tx1"/>
                </a:solidFill>
              </a:defRPr>
            </a:lvl1pPr>
          </a:lstStyle>
          <a:p>
            <a:r>
              <a:rPr lang="en-US" dirty="0"/>
              <a:t>Add thank you text.</a:t>
            </a:r>
          </a:p>
        </p:txBody>
      </p:sp>
      <p:pic>
        <p:nvPicPr>
          <p:cNvPr id="7" name="MDH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18696708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1 col / 1 row">
    <p:bg bwMode="gray">
      <p:bgRef idx="1001">
        <a:schemeClr val="bg1"/>
      </p:bgRef>
    </p:bg>
    <p:spTree>
      <p:nvGrpSpPr>
        <p:cNvPr id="1" name=""/>
        <p:cNvGrpSpPr/>
        <p:nvPr/>
      </p:nvGrpSpPr>
      <p:grpSpPr>
        <a:xfrm>
          <a:off x="0" y="0"/>
          <a:ext cx="0" cy="0"/>
          <a:chOff x="0" y="0"/>
          <a:chExt cx="0" cy="0"/>
        </a:xfrm>
      </p:grpSpPr>
      <p:grpSp>
        <p:nvGrpSpPr>
          <p:cNvPr id="4" name="Group 3"/>
          <p:cNvGrpSpPr/>
          <p:nvPr userDrawn="1"/>
        </p:nvGrpSpPr>
        <p:grpSpPr>
          <a:xfrm>
            <a:off x="-3430" y="-8887"/>
            <a:ext cx="12195430" cy="1344168"/>
            <a:chOff x="-3430" y="-8887"/>
            <a:chExt cx="12195430" cy="1344168"/>
          </a:xfrm>
        </p:grpSpPr>
        <p:sp>
          <p:nvSpPr>
            <p:cNvPr id="9" name="Rectangle 1" descr="&quot;&quot;"/>
            <p:cNvSpPr/>
            <p:nvPr userDrawn="1"/>
          </p:nvSpPr>
          <p:spPr bwMode="black">
            <a:xfrm>
              <a:off x="1337308" y="-128"/>
              <a:ext cx="10851978"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16" descr="&quot;&quot;"/>
            <p:cNvSpPr/>
            <p:nvPr userDrawn="1"/>
          </p:nvSpPr>
          <p:spPr bwMode="auto">
            <a:xfrm>
              <a:off x="1337308" y="1216025"/>
              <a:ext cx="10854692"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ight Triangle 10" descr="&quot;&quot;"/>
            <p:cNvSpPr/>
            <p:nvPr userDrawn="1"/>
          </p:nvSpPr>
          <p:spPr>
            <a:xfrm rot="16200000">
              <a:off x="-3430" y="-8887"/>
              <a:ext cx="1344168" cy="1344168"/>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2"/>
          <p:cNvSpPr>
            <a:spLocks noGrp="1"/>
          </p:cNvSpPr>
          <p:nvPr userDrawn="1">
            <p:ph type="title" hasCustomPrompt="1"/>
          </p:nvPr>
        </p:nvSpPr>
        <p:spPr bwMode="white">
          <a:xfrm>
            <a:off x="1334594" y="-1"/>
            <a:ext cx="10552606" cy="1216025"/>
          </a:xfrm>
          <a:noFill/>
        </p:spPr>
        <p:txBody>
          <a:bodyPr lIns="0" rIns="0">
            <a:normAutofit/>
          </a:bodyPr>
          <a:lstStyle>
            <a:lvl1pPr marL="457200" algn="r">
              <a:spcBef>
                <a:spcPts val="0"/>
              </a:spcBef>
              <a:spcAft>
                <a:spcPts val="0"/>
              </a:spcAft>
              <a:defRPr sz="3600" b="1">
                <a:solidFill>
                  <a:schemeClr val="bg1"/>
                </a:solidFill>
              </a:defRPr>
            </a:lvl1pPr>
          </a:lstStyle>
          <a:p>
            <a:r>
              <a:rPr lang="en-US" dirty="0"/>
              <a:t>Slide title – 1 col / 1 row w corner fold</a:t>
            </a:r>
          </a:p>
        </p:txBody>
      </p:sp>
      <p:sp>
        <p:nvSpPr>
          <p:cNvPr id="3" name="Content Placeholder 3"/>
          <p:cNvSpPr>
            <a:spLocks noGrp="1"/>
          </p:cNvSpPr>
          <p:nvPr userDrawn="1">
            <p:ph idx="1" hasCustomPrompt="1"/>
          </p:nvPr>
        </p:nvSpPr>
        <p:spPr bwMode="gray">
          <a:xfrm>
            <a:off x="1529542" y="1594624"/>
            <a:ext cx="10357658" cy="4582339"/>
          </a:xfrm>
          <a:noFill/>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Add text or click icon to add object</a:t>
            </a:r>
          </a:p>
          <a:p>
            <a:pPr lvl="1"/>
            <a:r>
              <a:rPr lang="en-US" dirty="0" err="1"/>
              <a:t>Lsjkdflksd</a:t>
            </a:r>
            <a:endParaRPr lang="en-US" dirty="0"/>
          </a:p>
          <a:p>
            <a:pPr lvl="2"/>
            <a:r>
              <a:rPr lang="en-US" dirty="0" err="1"/>
              <a:t>Lkjsdlksd</a:t>
            </a:r>
            <a:endParaRPr lang="en-US" dirty="0"/>
          </a:p>
          <a:p>
            <a:pPr lvl="3"/>
            <a:r>
              <a:rPr lang="en-US" dirty="0"/>
              <a:t>;</a:t>
            </a:r>
            <a:r>
              <a:rPr lang="en-US" dirty="0" err="1"/>
              <a:t>kfs;lsd</a:t>
            </a:r>
            <a:endParaRPr lang="en-US" dirty="0"/>
          </a:p>
          <a:p>
            <a:pPr lvl="4"/>
            <a:r>
              <a:rPr lang="en-US" dirty="0" err="1"/>
              <a:t>L;ksdlksd</a:t>
            </a:r>
            <a:endParaRPr lang="en-US" dirty="0"/>
          </a:p>
        </p:txBody>
      </p:sp>
      <p:sp>
        <p:nvSpPr>
          <p:cNvPr id="6" name="Slide Number Placeholder 6"/>
          <p:cNvSpPr>
            <a:spLocks noGrp="1"/>
          </p:cNvSpPr>
          <p:nvPr userDrawn="1">
            <p:ph type="sldNum" sz="quarter" idx="12"/>
          </p:nvPr>
        </p:nvSpPr>
        <p:spPr bwMode="black">
          <a:xfrm>
            <a:off x="10425426" y="6324600"/>
            <a:ext cx="1462668" cy="365125"/>
          </a:xfrm>
        </p:spPr>
        <p:txBody>
          <a:bodyPr/>
          <a:lstStyle/>
          <a:p>
            <a:fld id="{48F63A3B-78C7-47BE-AE5E-E10140E04643}" type="slidenum">
              <a:rPr lang="en-US" smtClean="0"/>
              <a:t>‹#›</a:t>
            </a:fld>
            <a:endParaRPr lang="en-US" dirty="0"/>
          </a:p>
        </p:txBody>
      </p:sp>
      <p:pic>
        <p:nvPicPr>
          <p:cNvPr id="8"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4288686257"/>
      </p:ext>
    </p:extLst>
  </p:cSld>
  <p:clrMapOvr>
    <a:masterClrMapping/>
  </p:clrMapOvr>
  <p:extLst>
    <p:ext uri="{DCECCB84-F9BA-43D5-87BE-67443E8EF086}">
      <p15:sldGuideLst xmlns:p15="http://schemas.microsoft.com/office/powerpoint/2012/main">
        <p15:guide id="1" pos="9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pic>
        <p:nvPicPr>
          <p:cNvPr id="12" name="Picture 11">
            <a:extLst>
              <a:ext uri="{FF2B5EF4-FFF2-40B4-BE49-F238E27FC236}">
                <a16:creationId xmlns:a16="http://schemas.microsoft.com/office/drawing/2014/main" id="{1DC680A3-C5D3-4FFD-9C4F-F36C769746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a:spLocks noGrp="1"/>
          </p:cNvSpPr>
          <p:nvPr>
            <p:ph idx="1"/>
          </p:nvPr>
        </p:nvSpPr>
        <p:spPr bwMode="gray">
          <a:xfrm>
            <a:off x="838200" y="1335281"/>
            <a:ext cx="10515600" cy="4841683"/>
          </a:xfrm>
          <a:noFill/>
        </p:spPr>
        <p:txBody>
          <a:bodyPr lIns="182880" tIns="301752" r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ED2BB05C-0FE5-4B9D-9A15-CAA5A8AAB5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63076"/>
            <a:ext cx="1925917" cy="168295"/>
          </a:xfrm>
          <a:prstGeom prst="rect">
            <a:avLst/>
          </a:prstGeom>
        </p:spPr>
      </p:pic>
      <p:sp>
        <p:nvSpPr>
          <p:cNvPr id="1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0" name="Rectangle 9"/>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p:cNvSpPr>
            <a:spLocks noGrp="1"/>
          </p:cNvSpPr>
          <p:nvPr>
            <p:ph sz="half" idx="1"/>
          </p:nvPr>
        </p:nvSpPr>
        <p:spPr bwMode="gray">
          <a:xfrm>
            <a:off x="838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p:cNvSpPr>
            <a:spLocks noGrp="1"/>
          </p:cNvSpPr>
          <p:nvPr>
            <p:ph sz="half" idx="2"/>
          </p:nvPr>
        </p:nvSpPr>
        <p:spPr bwMode="gray">
          <a:xfrm>
            <a:off x="6172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8E659527-B9B1-4F13-8C4F-F2223349C6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2.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7/6/2021</a:t>
            </a:fld>
            <a:endParaRPr lang="en-US"/>
          </a:p>
        </p:txBody>
      </p:sp>
      <p:sp>
        <p:nvSpPr>
          <p:cNvPr id="7"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99" r:id="rId1"/>
    <p:sldLayoutId id="2147483788" r:id="rId2"/>
    <p:sldLayoutId id="2147483787" r:id="rId3"/>
    <p:sldLayoutId id="2147483795" r:id="rId4"/>
    <p:sldLayoutId id="2147483711" r:id="rId5"/>
    <p:sldLayoutId id="2147483712" r:id="rId6"/>
    <p:sldLayoutId id="2147483790" r:id="rId7"/>
    <p:sldLayoutId id="2147483789" r:id="rId8"/>
    <p:sldLayoutId id="2147483714" r:id="rId9"/>
    <p:sldLayoutId id="2147483780" r:id="rId10"/>
    <p:sldLayoutId id="2147483773" r:id="rId11"/>
    <p:sldLayoutId id="2147483800" r:id="rId12"/>
    <p:sldLayoutId id="2147483688" r:id="rId13"/>
    <p:sldLayoutId id="2147483826" r:id="rId14"/>
    <p:sldLayoutId id="2147483801" r:id="rId15"/>
    <p:sldLayoutId id="2147483802" r:id="rId16"/>
    <p:sldLayoutId id="2147483803" r:id="rId17"/>
    <p:sldLayoutId id="2147483744" r:id="rId18"/>
    <p:sldLayoutId id="2147483793" r:id="rId19"/>
    <p:sldLayoutId id="2147483767" r:id="rId20"/>
    <p:sldLayoutId id="2147483771" r:id="rId21"/>
    <p:sldLayoutId id="2147483772" r:id="rId22"/>
    <p:sldLayoutId id="2147483820" r:id="rId23"/>
    <p:sldLayoutId id="2147483769" r:id="rId24"/>
    <p:sldLayoutId id="2147483770" r:id="rId25"/>
    <p:sldLayoutId id="2147483829" r:id="rId26"/>
    <p:sldLayoutId id="2147483732" r:id="rId27"/>
    <p:sldLayoutId id="2147483794" r:id="rId28"/>
    <p:sldLayoutId id="2147483733" r:id="rId29"/>
    <p:sldLayoutId id="2147483821" r:id="rId30"/>
    <p:sldLayoutId id="2147483805" r:id="rId31"/>
    <p:sldLayoutId id="2147483806" r:id="rId32"/>
    <p:sldLayoutId id="2147483822" r:id="rId33"/>
    <p:sldLayoutId id="2147483750" r:id="rId34"/>
    <p:sldLayoutId id="2147483765" r:id="rId35"/>
    <p:sldLayoutId id="2147483823" r:id="rId36"/>
    <p:sldLayoutId id="2147483809" r:id="rId37"/>
    <p:sldLayoutId id="2147483808" r:id="rId38"/>
    <p:sldLayoutId id="2147483824" r:id="rId39"/>
    <p:sldLayoutId id="2147483781" r:id="rId40"/>
    <p:sldLayoutId id="2147483825" r:id="rId41"/>
    <p:sldLayoutId id="2147483807" r:id="rId42"/>
    <p:sldLayoutId id="2147483819" r:id="rId43"/>
    <p:sldLayoutId id="2147483738" r:id="rId44"/>
    <p:sldLayoutId id="2147483739" r:id="rId45"/>
    <p:sldLayoutId id="2147483754" r:id="rId46"/>
    <p:sldLayoutId id="2147483755" r:id="rId47"/>
    <p:sldLayoutId id="2147483759" r:id="rId48"/>
    <p:sldLayoutId id="2147483753" r:id="rId49"/>
    <p:sldLayoutId id="2147483763" r:id="rId50"/>
    <p:sldLayoutId id="2147483762" r:id="rId51"/>
    <p:sldLayoutId id="2147483797" r:id="rId52"/>
    <p:sldLayoutId id="2147483827" r:id="rId5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04800" y="365125"/>
            <a:ext cx="115824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black">
          <a:xfrm>
            <a:off x="304800" y="1825625"/>
            <a:ext cx="11582400" cy="4351338"/>
          </a:xfrm>
          <a:prstGeom prst="rect">
            <a:avLst/>
          </a:prstGeom>
        </p:spPr>
        <p:txBody>
          <a:bodyPr vert="horz" lIns="91440" tIns="45720" rIns="91440" bIns="45720" rtlCol="0">
            <a:normAutofit/>
          </a:bodyPr>
          <a:lstStyle/>
          <a:p>
            <a:pPr lvl="0"/>
            <a:r>
              <a:rPr lang="en-US" dirty="0"/>
              <a:t>Bullet 40</a:t>
            </a:r>
          </a:p>
          <a:p>
            <a:pPr lvl="1"/>
            <a:r>
              <a:rPr lang="en-US" dirty="0"/>
              <a:t>Bullet 36</a:t>
            </a:r>
          </a:p>
          <a:p>
            <a:pPr lvl="2"/>
            <a:r>
              <a:rPr lang="en-US" dirty="0"/>
              <a:t>Bullet 32</a:t>
            </a:r>
          </a:p>
          <a:p>
            <a:pPr lvl="3"/>
            <a:r>
              <a:rPr lang="en-US" dirty="0"/>
              <a:t>Bullet 28</a:t>
            </a:r>
          </a:p>
          <a:p>
            <a:pPr lvl="4"/>
            <a:r>
              <a:rPr lang="en-US" dirty="0"/>
              <a:t>Bullet 24</a:t>
            </a:r>
          </a:p>
        </p:txBody>
      </p:sp>
      <p:sp>
        <p:nvSpPr>
          <p:cNvPr id="6" name="Slide Number Placeholder 5"/>
          <p:cNvSpPr>
            <a:spLocks noGrp="1"/>
          </p:cNvSpPr>
          <p:nvPr>
            <p:ph type="sldNum" sz="quarter" idx="4"/>
          </p:nvPr>
        </p:nvSpPr>
        <p:spPr bwMode="black">
          <a:xfrm>
            <a:off x="10100682" y="632460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38357473"/>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365760" indent="-365760" algn="l" defTabSz="914400" rtl="0" eaLnBrk="1" latinLnBrk="0" hangingPunct="1">
        <a:lnSpc>
          <a:spcPct val="100000"/>
        </a:lnSpc>
        <a:spcBef>
          <a:spcPts val="1000"/>
        </a:spcBef>
        <a:spcAft>
          <a:spcPts val="1000"/>
        </a:spcAft>
        <a:buClr>
          <a:schemeClr val="accent3"/>
        </a:buClr>
        <a:buFont typeface="Calibri" panose="020F0502020204030204" pitchFamily="34" charset="0"/>
        <a:buChar char="▪"/>
        <a:defRPr sz="4000" kern="1200">
          <a:solidFill>
            <a:schemeClr val="tx2"/>
          </a:solidFill>
          <a:latin typeface="+mn-lt"/>
          <a:ea typeface="+mn-ea"/>
          <a:cs typeface="+mn-cs"/>
        </a:defRPr>
      </a:lvl1pPr>
      <a:lvl2pPr marL="73152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600" kern="1200">
          <a:solidFill>
            <a:schemeClr val="tx2"/>
          </a:solidFill>
          <a:latin typeface="+mn-lt"/>
          <a:ea typeface="+mn-ea"/>
          <a:cs typeface="+mn-cs"/>
        </a:defRPr>
      </a:lvl2pPr>
      <a:lvl3pPr marL="109728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200" kern="1200">
          <a:solidFill>
            <a:schemeClr val="tx2"/>
          </a:solidFill>
          <a:latin typeface="+mn-lt"/>
          <a:ea typeface="+mn-ea"/>
          <a:cs typeface="+mn-cs"/>
        </a:defRPr>
      </a:lvl3pPr>
      <a:lvl4pPr marL="146304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800" kern="1200">
          <a:solidFill>
            <a:schemeClr val="tx2"/>
          </a:solidFill>
          <a:latin typeface="+mn-lt"/>
          <a:ea typeface="+mn-ea"/>
          <a:cs typeface="+mn-cs"/>
        </a:defRPr>
      </a:lvl4pPr>
      <a:lvl5pPr marL="182880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p15:clr>
            <a:srgbClr val="F26B43"/>
          </p15:clr>
        </p15:guide>
        <p15:guide id="2" orient="horz" pos="2376">
          <p15:clr>
            <a:srgbClr val="F26B43"/>
          </p15:clr>
        </p15:guide>
        <p15:guide id="3" orient="horz" pos="2520">
          <p15:clr>
            <a:srgbClr val="F26B43"/>
          </p15:clr>
        </p15:guide>
        <p15:guide id="4" orient="horz" pos="3888">
          <p15:clr>
            <a:srgbClr val="F26B43"/>
          </p15:clr>
        </p15:guide>
        <p15:guide id="5" pos="192">
          <p15:clr>
            <a:srgbClr val="F26B43"/>
          </p15:clr>
        </p15:guide>
        <p15:guide id="6" pos="1896">
          <p15:clr>
            <a:srgbClr val="F26B43"/>
          </p15:clr>
        </p15:guide>
        <p15:guide id="7" pos="2064">
          <p15:clr>
            <a:srgbClr val="F26B43"/>
          </p15:clr>
        </p15:guide>
        <p15:guide id="8" pos="3744">
          <p15:clr>
            <a:srgbClr val="F26B43"/>
          </p15:clr>
        </p15:guide>
        <p15:guide id="9" pos="3936">
          <p15:clr>
            <a:srgbClr val="F26B43"/>
          </p15:clr>
        </p15:guide>
        <p15:guide id="10" pos="5616">
          <p15:clr>
            <a:srgbClr val="F26B43"/>
          </p15:clr>
        </p15:guide>
        <p15:guide id="11" pos="5784">
          <p15:clr>
            <a:srgbClr val="F26B43"/>
          </p15:clr>
        </p15:guide>
        <p15:guide id="12" pos="7488">
          <p15:clr>
            <a:srgbClr val="F26B43"/>
          </p15:clr>
        </p15:guide>
        <p15:guide id="13" pos="2472">
          <p15:clr>
            <a:srgbClr val="9FCC3B"/>
          </p15:clr>
        </p15:guide>
        <p15:guide id="14" pos="2688">
          <p15:clr>
            <a:srgbClr val="9FCC3B"/>
          </p15:clr>
        </p15:guide>
        <p15:guide id="15" pos="4992">
          <p15:clr>
            <a:srgbClr val="9FCC3B"/>
          </p15:clr>
        </p15:guide>
        <p15:guide id="16" pos="5208">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8A15266-87A4-45FD-BBB3-717EAF4CD8B1}"/>
              </a:ext>
            </a:extLst>
          </p:cNvPr>
          <p:cNvSpPr>
            <a:spLocks noGrp="1"/>
          </p:cNvSpPr>
          <p:nvPr>
            <p:ph type="ctrTitle"/>
          </p:nvPr>
        </p:nvSpPr>
        <p:spPr/>
        <p:txBody>
          <a:bodyPr/>
          <a:lstStyle/>
          <a:p>
            <a:r>
              <a:rPr lang="en-US" dirty="0"/>
              <a:t>Seasonal Agricultural Worker Cross-Agency Workgroup</a:t>
            </a:r>
          </a:p>
        </p:txBody>
      </p:sp>
      <p:sp>
        <p:nvSpPr>
          <p:cNvPr id="16" name="Text Placeholder 15">
            <a:extLst>
              <a:ext uri="{FF2B5EF4-FFF2-40B4-BE49-F238E27FC236}">
                <a16:creationId xmlns:a16="http://schemas.microsoft.com/office/drawing/2014/main" id="{B4FF4EB1-09C8-4D25-B28E-54BB2F89C403}"/>
              </a:ext>
            </a:extLst>
          </p:cNvPr>
          <p:cNvSpPr>
            <a:spLocks noGrp="1"/>
          </p:cNvSpPr>
          <p:nvPr>
            <p:ph type="body" sz="quarter" idx="18"/>
          </p:nvPr>
        </p:nvSpPr>
        <p:spPr/>
        <p:txBody>
          <a:bodyPr/>
          <a:lstStyle/>
          <a:p>
            <a:r>
              <a:rPr lang="en-US" dirty="0"/>
              <a:t>Susan Bishop, Migrant Seasonal Worker ICS Response Lead, MDH</a:t>
            </a:r>
          </a:p>
        </p:txBody>
      </p:sp>
      <p:sp>
        <p:nvSpPr>
          <p:cNvPr id="5" name="Footer Placeholder 4">
            <a:extLst>
              <a:ext uri="{FF2B5EF4-FFF2-40B4-BE49-F238E27FC236}">
                <a16:creationId xmlns:a16="http://schemas.microsoft.com/office/drawing/2014/main" id="{7FBE9AC3-F814-4A76-9C16-B705D2F0DA7F}"/>
              </a:ext>
            </a:extLst>
          </p:cNvPr>
          <p:cNvSpPr>
            <a:spLocks noGrp="1"/>
          </p:cNvSpPr>
          <p:nvPr>
            <p:ph type="ftr" sz="quarter" idx="3"/>
          </p:nvPr>
        </p:nvSpPr>
        <p:spPr/>
        <p:txBody>
          <a:bodyPr/>
          <a:lstStyle/>
          <a:p>
            <a:r>
              <a:rPr lang="en-US"/>
              <a:t>mn.gov/deed</a:t>
            </a:r>
          </a:p>
        </p:txBody>
      </p:sp>
      <p:pic>
        <p:nvPicPr>
          <p:cNvPr id="20" name="Picture Placeholder 19" descr="A group of people in a field&#10;&#10;Description automatically generated with medium confidence">
            <a:extLst>
              <a:ext uri="{FF2B5EF4-FFF2-40B4-BE49-F238E27FC236}">
                <a16:creationId xmlns:a16="http://schemas.microsoft.com/office/drawing/2014/main" id="{9012A4BD-BD10-4D07-8C57-58F285CB0993}"/>
              </a:ext>
            </a:extLst>
          </p:cNvPr>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t="19465" b="19465"/>
          <a:stretch>
            <a:fillRect/>
          </a:stretch>
        </p:blipFill>
        <p:spPr>
          <a:xfrm>
            <a:off x="0" y="0"/>
            <a:ext cx="12192000" cy="3609024"/>
          </a:xfrm>
        </p:spPr>
      </p:pic>
      <p:sp>
        <p:nvSpPr>
          <p:cNvPr id="4" name="Date Placeholder 3">
            <a:extLst>
              <a:ext uri="{FF2B5EF4-FFF2-40B4-BE49-F238E27FC236}">
                <a16:creationId xmlns:a16="http://schemas.microsoft.com/office/drawing/2014/main" id="{BE67D19A-FA29-4F2D-A584-DE17853FF946}"/>
              </a:ext>
            </a:extLst>
          </p:cNvPr>
          <p:cNvSpPr>
            <a:spLocks noGrp="1"/>
          </p:cNvSpPr>
          <p:nvPr>
            <p:ph type="dt" sz="half" idx="4294967295"/>
          </p:nvPr>
        </p:nvSpPr>
        <p:spPr>
          <a:xfrm>
            <a:off x="0" y="6356350"/>
            <a:ext cx="1358900" cy="365125"/>
          </a:xfrm>
        </p:spPr>
        <p:txBody>
          <a:bodyPr/>
          <a:lstStyle/>
          <a:p>
            <a:fld id="{D7ED242C-24FB-43A0-BCB6-43756FC812F6}" type="datetime1">
              <a:rPr lang="en-US" smtClean="0"/>
              <a:t>7/6/2021</a:t>
            </a:fld>
            <a:endParaRPr lang="en-US" dirty="0"/>
          </a:p>
        </p:txBody>
      </p:sp>
    </p:spTree>
    <p:extLst>
      <p:ext uri="{BB962C8B-B14F-4D97-AF65-F5344CB8AC3E}">
        <p14:creationId xmlns:p14="http://schemas.microsoft.com/office/powerpoint/2010/main" val="3517097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a:t>What is it?</a:t>
            </a:r>
          </a:p>
        </p:txBody>
      </p:sp>
      <p:sp>
        <p:nvSpPr>
          <p:cNvPr id="3" name="Content Placeholder 2"/>
          <p:cNvSpPr>
            <a:spLocks noGrp="1"/>
          </p:cNvSpPr>
          <p:nvPr>
            <p:ph sz="half" idx="1"/>
          </p:nvPr>
        </p:nvSpPr>
        <p:spPr/>
        <p:txBody>
          <a:bodyPr>
            <a:normAutofit/>
          </a:bodyPr>
          <a:lstStyle/>
          <a:p>
            <a:r>
              <a:rPr lang="en-US" sz="2800" dirty="0"/>
              <a:t>Formed in Spring of 2020 in response to pandemic</a:t>
            </a:r>
          </a:p>
          <a:p>
            <a:r>
              <a:rPr lang="en-US" sz="2800" dirty="0"/>
              <a:t>Cross Departmental members based on connection to agricultural workers</a:t>
            </a:r>
          </a:p>
          <a:p>
            <a:r>
              <a:rPr lang="en-US" sz="2800" dirty="0"/>
              <a:t>Evolution of the work from formation to Governor’s Committee</a:t>
            </a:r>
          </a:p>
          <a:p>
            <a:pPr marL="0" indent="0">
              <a:buNone/>
            </a:pPr>
            <a:endParaRPr lang="en-US" dirty="0"/>
          </a:p>
          <a:p>
            <a:endParaRPr lang="en-US" dirty="0"/>
          </a:p>
          <a:p>
            <a:endParaRPr lang="en-US" dirty="0"/>
          </a:p>
          <a:p>
            <a:endParaRPr lang="en-US" dirty="0"/>
          </a:p>
          <a:p>
            <a:endParaRPr lang="en-US" dirty="0"/>
          </a:p>
          <a:p>
            <a:endParaRPr lang="en-US" dirty="0"/>
          </a:p>
        </p:txBody>
      </p:sp>
      <p:sp>
        <p:nvSpPr>
          <p:cNvPr id="4" name="Footer Placeholder 3"/>
          <p:cNvSpPr>
            <a:spLocks noGrp="1"/>
          </p:cNvSpPr>
          <p:nvPr>
            <p:ph type="ftr" sz="quarter" idx="3"/>
          </p:nvPr>
        </p:nvSpPr>
        <p:spPr/>
        <p:txBody>
          <a:bodyPr/>
          <a:lstStyle/>
          <a:p>
            <a:r>
              <a:rPr lang="en-US"/>
              <a:t>mn.gov/deed</a:t>
            </a:r>
          </a:p>
        </p:txBody>
      </p:sp>
      <p:graphicFrame>
        <p:nvGraphicFramePr>
          <p:cNvPr id="6" name="Content Placeholder 5">
            <a:extLst>
              <a:ext uri="{FF2B5EF4-FFF2-40B4-BE49-F238E27FC236}">
                <a16:creationId xmlns:a16="http://schemas.microsoft.com/office/drawing/2014/main" id="{6CA92008-6908-438E-83A6-9D36596FE91B}"/>
              </a:ext>
            </a:extLst>
          </p:cNvPr>
          <p:cNvGraphicFramePr>
            <a:graphicFrameLocks noGrp="1"/>
          </p:cNvGraphicFramePr>
          <p:nvPr>
            <p:ph sz="half" idx="2"/>
          </p:nvPr>
        </p:nvGraphicFramePr>
        <p:xfrm>
          <a:off x="6572250" y="1700212"/>
          <a:ext cx="4543425" cy="4233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3C8F2FA7-A770-4282-B096-BB37F6691147}"/>
              </a:ext>
            </a:extLst>
          </p:cNvPr>
          <p:cNvSpPr txBox="1"/>
          <p:nvPr/>
        </p:nvSpPr>
        <p:spPr>
          <a:xfrm>
            <a:off x="7943849" y="3100963"/>
            <a:ext cx="1800225" cy="1569660"/>
          </a:xfrm>
          <a:prstGeom prst="rect">
            <a:avLst/>
          </a:prstGeom>
          <a:noFill/>
        </p:spPr>
        <p:txBody>
          <a:bodyPr wrap="square" rtlCol="0">
            <a:spAutoFit/>
          </a:bodyPr>
          <a:lstStyle/>
          <a:p>
            <a:pPr algn="ctr"/>
            <a:r>
              <a:rPr lang="en-US" sz="2400" dirty="0"/>
              <a:t>LPH</a:t>
            </a:r>
          </a:p>
          <a:p>
            <a:pPr algn="ctr"/>
            <a:r>
              <a:rPr lang="en-US" sz="2400" dirty="0"/>
              <a:t>Employers</a:t>
            </a:r>
          </a:p>
          <a:p>
            <a:pPr algn="ctr"/>
            <a:r>
              <a:rPr lang="en-US" sz="2400" dirty="0"/>
              <a:t>Community Orgs</a:t>
            </a:r>
          </a:p>
        </p:txBody>
      </p:sp>
    </p:spTree>
    <p:extLst>
      <p:ext uri="{BB962C8B-B14F-4D97-AF65-F5344CB8AC3E}">
        <p14:creationId xmlns:p14="http://schemas.microsoft.com/office/powerpoint/2010/main" val="4008974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a:t>Accomplishments</a:t>
            </a:r>
            <a:endParaRPr lang="en-US" dirty="0"/>
          </a:p>
        </p:txBody>
      </p:sp>
      <p:sp>
        <p:nvSpPr>
          <p:cNvPr id="3" name="Content Placeholder 2"/>
          <p:cNvSpPr>
            <a:spLocks noGrp="1"/>
          </p:cNvSpPr>
          <p:nvPr>
            <p:ph sz="half" idx="1"/>
          </p:nvPr>
        </p:nvSpPr>
        <p:spPr/>
        <p:txBody>
          <a:bodyPr>
            <a:normAutofit/>
          </a:bodyPr>
          <a:lstStyle/>
          <a:p>
            <a:r>
              <a:rPr lang="en-US" sz="2800" dirty="0"/>
              <a:t>Employer connections</a:t>
            </a:r>
          </a:p>
          <a:p>
            <a:r>
              <a:rPr lang="en-US" sz="2800" dirty="0"/>
              <a:t>Brick walls – recognition of gaps</a:t>
            </a:r>
          </a:p>
          <a:p>
            <a:r>
              <a:rPr lang="en-US" sz="2800" dirty="0"/>
              <a:t>Connection across silos and stakeholders</a:t>
            </a:r>
          </a:p>
          <a:p>
            <a:r>
              <a:rPr lang="en-US" sz="2800" dirty="0"/>
              <a:t>Governor’s Committee formation</a:t>
            </a:r>
          </a:p>
        </p:txBody>
      </p:sp>
      <p:pic>
        <p:nvPicPr>
          <p:cNvPr id="7" name="Content Placeholder 6">
            <a:extLst>
              <a:ext uri="{FF2B5EF4-FFF2-40B4-BE49-F238E27FC236}">
                <a16:creationId xmlns:a16="http://schemas.microsoft.com/office/drawing/2014/main" id="{FB0646B0-0AC7-4A8C-8BC3-20A28462ADEB}"/>
              </a:ext>
            </a:extLst>
          </p:cNvPr>
          <p:cNvPicPr>
            <a:picLocks noGrp="1" noChangeAspect="1"/>
          </p:cNvPicPr>
          <p:nvPr>
            <p:ph sz="half" idx="2"/>
          </p:nvPr>
        </p:nvPicPr>
        <p:blipFill>
          <a:blip r:embed="rId3"/>
          <a:stretch>
            <a:fillRect/>
          </a:stretch>
        </p:blipFill>
        <p:spPr>
          <a:xfrm>
            <a:off x="6964675" y="1450279"/>
            <a:ext cx="4307496" cy="4906070"/>
          </a:xfrm>
          <a:prstGeom prst="rect">
            <a:avLst/>
          </a:prstGeom>
        </p:spPr>
      </p:pic>
      <p:sp>
        <p:nvSpPr>
          <p:cNvPr id="4" name="Footer Placeholder 3"/>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4016601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Brick Walls and Sink Holes: Barriers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43725646"/>
              </p:ext>
            </p:extLst>
          </p:nvPr>
        </p:nvGraphicFramePr>
        <p:xfrm>
          <a:off x="647793" y="1474387"/>
          <a:ext cx="10358437" cy="458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834929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513" y="-1"/>
            <a:ext cx="10682287" cy="1216025"/>
          </a:xfrm>
        </p:spPr>
        <p:txBody>
          <a:bodyPr/>
          <a:lstStyle/>
          <a:p>
            <a:pPr marL="0" indent="0" algn="l">
              <a:buNone/>
            </a:pPr>
            <a:r>
              <a:rPr lang="en-US" sz="3600" dirty="0"/>
              <a:t>Supporting AWWC – Building Doors and Bridges</a:t>
            </a:r>
          </a:p>
        </p:txBody>
      </p:sp>
      <p:sp>
        <p:nvSpPr>
          <p:cNvPr id="3" name="Content Placeholder 2"/>
          <p:cNvSpPr>
            <a:spLocks noGrp="1"/>
          </p:cNvSpPr>
          <p:nvPr>
            <p:ph sz="half" idx="1"/>
          </p:nvPr>
        </p:nvSpPr>
        <p:spPr>
          <a:xfrm>
            <a:off x="438150" y="1594623"/>
            <a:ext cx="5181600" cy="4582339"/>
          </a:xfrm>
        </p:spPr>
        <p:txBody>
          <a:bodyPr vert="horz" lIns="91440" tIns="45720" rIns="91440" bIns="45720" rtlCol="0" anchor="t">
            <a:normAutofit/>
          </a:bodyPr>
          <a:lstStyle/>
          <a:p>
            <a:pPr marL="0" indent="0">
              <a:buNone/>
            </a:pPr>
            <a:r>
              <a:rPr lang="en-US" sz="2400" b="1" dirty="0"/>
              <a:t>Potential of the Seasonal Agricultural Workers Cross Agency Group </a:t>
            </a:r>
          </a:p>
          <a:p>
            <a:r>
              <a:rPr lang="en-US" sz="2200" dirty="0"/>
              <a:t>Formal link between AWWC and SAWCAG </a:t>
            </a:r>
            <a:endParaRPr lang="en-US" sz="2200" dirty="0">
              <a:cs typeface="Calibri"/>
            </a:endParaRPr>
          </a:p>
          <a:p>
            <a:r>
              <a:rPr lang="en-US" sz="2200" dirty="0"/>
              <a:t>Would maintain consistency in the work as a bridge from ad hoc response to an established communications channel, improve cross-agency coordination</a:t>
            </a:r>
            <a:endParaRPr lang="en-US" sz="2200" dirty="0">
              <a:cs typeface="Calibri"/>
            </a:endParaRPr>
          </a:p>
          <a:p>
            <a:pPr lvl="1"/>
            <a:endParaRPr lang="en-US" sz="2400" dirty="0">
              <a:cs typeface="Calibri"/>
            </a:endParaRPr>
          </a:p>
          <a:p>
            <a:pPr lvl="1"/>
            <a:endParaRPr lang="en-US" sz="2400" dirty="0">
              <a:cs typeface="Calibri"/>
            </a:endParaRPr>
          </a:p>
          <a:p>
            <a:endParaRPr lang="en-US" sz="2800" dirty="0">
              <a:cs typeface="Calibri"/>
            </a:endParaRPr>
          </a:p>
        </p:txBody>
      </p:sp>
      <p:sp>
        <p:nvSpPr>
          <p:cNvPr id="5" name="Content Placeholder 4">
            <a:extLst>
              <a:ext uri="{FF2B5EF4-FFF2-40B4-BE49-F238E27FC236}">
                <a16:creationId xmlns:a16="http://schemas.microsoft.com/office/drawing/2014/main" id="{95D69F03-E55A-4C7C-9E67-FD1D589E54CF}"/>
              </a:ext>
            </a:extLst>
          </p:cNvPr>
          <p:cNvSpPr>
            <a:spLocks noGrp="1"/>
          </p:cNvSpPr>
          <p:nvPr>
            <p:ph sz="half" idx="2"/>
          </p:nvPr>
        </p:nvSpPr>
        <p:spPr>
          <a:xfrm>
            <a:off x="6172200" y="1594622"/>
            <a:ext cx="5181600" cy="4582339"/>
          </a:xfrm>
        </p:spPr>
        <p:txBody>
          <a:bodyPr>
            <a:normAutofit/>
          </a:bodyPr>
          <a:lstStyle/>
          <a:p>
            <a:pPr marL="0" indent="0">
              <a:buNone/>
            </a:pPr>
            <a:r>
              <a:rPr lang="en-US" sz="2400" b="1" dirty="0">
                <a:cs typeface="Calibri"/>
              </a:rPr>
              <a:t>Helps to meet 2 objectives in EO: </a:t>
            </a:r>
            <a:endParaRPr lang="en-US" sz="2400" b="1" dirty="0">
              <a:ea typeface="+mn-lt"/>
              <a:cs typeface="+mn-lt"/>
            </a:endParaRPr>
          </a:p>
          <a:p>
            <a:r>
              <a:rPr lang="en-US" sz="2200" dirty="0">
                <a:ea typeface="+mn-lt"/>
                <a:cs typeface="+mn-lt"/>
              </a:rPr>
              <a:t>Design a proactive strategy to deploy public, private and nonprofit compliance resources to protect and promote health, safety, and wellbeing.</a:t>
            </a:r>
          </a:p>
          <a:p>
            <a:r>
              <a:rPr lang="en-US" sz="2200" dirty="0">
                <a:ea typeface="+mn-lt"/>
                <a:cs typeface="+mn-lt"/>
              </a:rPr>
              <a:t>Develop a communications system between agencies, employers, workers, their families and communities, community organizations, advocacy groups, etc.</a:t>
            </a:r>
          </a:p>
          <a:p>
            <a:endParaRPr lang="en-US" dirty="0"/>
          </a:p>
        </p:txBody>
      </p:sp>
      <p:sp>
        <p:nvSpPr>
          <p:cNvPr id="4" name="Footer Placeholder 3"/>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1937851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F3B69-AA6E-4642-92B0-EC9DC92E8805}"/>
              </a:ext>
            </a:extLst>
          </p:cNvPr>
          <p:cNvSpPr>
            <a:spLocks noGrp="1"/>
          </p:cNvSpPr>
          <p:nvPr>
            <p:ph type="title"/>
          </p:nvPr>
        </p:nvSpPr>
        <p:spPr/>
        <p:txBody>
          <a:bodyPr/>
          <a:lstStyle/>
          <a:p>
            <a:pPr algn="l"/>
            <a:r>
              <a:rPr lang="en-US" dirty="0">
                <a:cs typeface="Calibri"/>
              </a:rPr>
              <a:t>Questions for Discussion</a:t>
            </a:r>
            <a:endParaRPr lang="en-US" dirty="0"/>
          </a:p>
        </p:txBody>
      </p:sp>
      <p:sp>
        <p:nvSpPr>
          <p:cNvPr id="3" name="Content Placeholder 2">
            <a:extLst>
              <a:ext uri="{FF2B5EF4-FFF2-40B4-BE49-F238E27FC236}">
                <a16:creationId xmlns:a16="http://schemas.microsoft.com/office/drawing/2014/main" id="{E488BAA2-A20F-4293-B277-8900C9E2589A}"/>
              </a:ext>
            </a:extLst>
          </p:cNvPr>
          <p:cNvSpPr>
            <a:spLocks noGrp="1"/>
          </p:cNvSpPr>
          <p:nvPr>
            <p:ph sz="half" idx="1"/>
          </p:nvPr>
        </p:nvSpPr>
        <p:spPr>
          <a:xfrm>
            <a:off x="509588" y="1396979"/>
            <a:ext cx="5181600" cy="4977627"/>
          </a:xfrm>
        </p:spPr>
        <p:txBody>
          <a:bodyPr vert="horz" lIns="91440" tIns="45720" rIns="91440" bIns="45720" rtlCol="0" anchor="t">
            <a:noAutofit/>
          </a:bodyPr>
          <a:lstStyle/>
          <a:p>
            <a:r>
              <a:rPr lang="en-US" sz="2200" dirty="0"/>
              <a:t>How can the working group better partner with community groups and employers to build bridges? To communicate better?</a:t>
            </a:r>
          </a:p>
          <a:p>
            <a:r>
              <a:rPr lang="en-US" sz="2200" dirty="0"/>
              <a:t>What else do you wish you knew about interagency coordination and communication? What experiences have you had with state agencies in these areas? </a:t>
            </a:r>
          </a:p>
          <a:p>
            <a:r>
              <a:rPr lang="en-US" sz="2200" dirty="0">
                <a:cs typeface="Calibri"/>
              </a:rPr>
              <a:t>Do you have examples of good coordination across agencies or in complex situations? Who else can we learn from?</a:t>
            </a:r>
          </a:p>
          <a:p>
            <a:endParaRPr lang="en-US" sz="2000" dirty="0">
              <a:cs typeface="Calibri"/>
            </a:endParaRPr>
          </a:p>
        </p:txBody>
      </p:sp>
      <p:sp>
        <p:nvSpPr>
          <p:cNvPr id="5" name="Content Placeholder 4">
            <a:extLst>
              <a:ext uri="{FF2B5EF4-FFF2-40B4-BE49-F238E27FC236}">
                <a16:creationId xmlns:a16="http://schemas.microsoft.com/office/drawing/2014/main" id="{F50A38C8-8F86-4EFA-BA7E-A6F111E94CB8}"/>
              </a:ext>
            </a:extLst>
          </p:cNvPr>
          <p:cNvSpPr>
            <a:spLocks noGrp="1"/>
          </p:cNvSpPr>
          <p:nvPr>
            <p:ph sz="half" idx="2"/>
          </p:nvPr>
        </p:nvSpPr>
        <p:spPr>
          <a:xfrm>
            <a:off x="6229351" y="1396979"/>
            <a:ext cx="5453062" cy="5162174"/>
          </a:xfrm>
        </p:spPr>
        <p:txBody>
          <a:bodyPr>
            <a:normAutofit fontScale="85000" lnSpcReduction="20000"/>
          </a:bodyPr>
          <a:lstStyle/>
          <a:p>
            <a:pPr marL="0" indent="0">
              <a:buNone/>
            </a:pPr>
            <a:r>
              <a:rPr lang="en-US" sz="2800" b="1" dirty="0"/>
              <a:t>From our survey results: </a:t>
            </a:r>
          </a:p>
          <a:p>
            <a:pPr marL="0" indent="0">
              <a:buNone/>
            </a:pPr>
            <a:r>
              <a:rPr lang="en-US" sz="2800" i="1" dirty="0">
                <a:solidFill>
                  <a:schemeClr val="tx1">
                    <a:lumMod val="75000"/>
                    <a:lumOff val="25000"/>
                  </a:schemeClr>
                </a:solidFill>
                <a:ea typeface="+mn-lt"/>
                <a:cs typeface="+mn-lt"/>
              </a:rPr>
              <a:t>“Minnesota has good laws, agencies, and personnel policies, we should make sure those are known, understood, and working (or not) before devising new ones.”</a:t>
            </a:r>
          </a:p>
          <a:p>
            <a:pPr marL="0" indent="0">
              <a:buNone/>
            </a:pPr>
            <a:endParaRPr lang="en-US" sz="2800" dirty="0">
              <a:solidFill>
                <a:schemeClr val="tx1">
                  <a:lumMod val="75000"/>
                  <a:lumOff val="25000"/>
                </a:schemeClr>
              </a:solidFill>
              <a:ea typeface="+mn-lt"/>
              <a:cs typeface="+mn-lt"/>
            </a:endParaRPr>
          </a:p>
          <a:p>
            <a:pPr marL="0" indent="0">
              <a:buNone/>
            </a:pPr>
            <a:r>
              <a:rPr lang="en-US" sz="2800" dirty="0">
                <a:solidFill>
                  <a:schemeClr val="tx1">
                    <a:lumMod val="75000"/>
                    <a:lumOff val="25000"/>
                  </a:schemeClr>
                </a:solidFill>
                <a:ea typeface="+mn-lt"/>
                <a:cs typeface="+mn-lt"/>
              </a:rPr>
              <a:t>“</a:t>
            </a:r>
            <a:r>
              <a:rPr lang="en-US" sz="2800" i="1" dirty="0">
                <a:solidFill>
                  <a:schemeClr val="tx1">
                    <a:lumMod val="75000"/>
                    <a:lumOff val="25000"/>
                  </a:schemeClr>
                </a:solidFill>
                <a:ea typeface="+mn-lt"/>
                <a:cs typeface="+mn-lt"/>
              </a:rPr>
              <a:t>If current laws aren't working, perhaps the gap isn't in policy it's in process, procedure, and community. The companies, the communities, and the workers (and our industry) should be motivated and excited to solve the issues and build a stronger pipeline of workers."</a:t>
            </a:r>
            <a:endParaRPr lang="en-US" sz="2800" i="1" dirty="0">
              <a:solidFill>
                <a:schemeClr val="tx1">
                  <a:lumMod val="75000"/>
                  <a:lumOff val="25000"/>
                </a:schemeClr>
              </a:solidFill>
              <a:cs typeface="Calibri"/>
            </a:endParaRPr>
          </a:p>
          <a:p>
            <a:endParaRPr lang="en-US" dirty="0"/>
          </a:p>
        </p:txBody>
      </p:sp>
    </p:spTree>
    <p:extLst>
      <p:ext uri="{BB962C8B-B14F-4D97-AF65-F5344CB8AC3E}">
        <p14:creationId xmlns:p14="http://schemas.microsoft.com/office/powerpoint/2010/main" val="3581982007"/>
      </p:ext>
    </p:extLst>
  </p:cSld>
  <p:clrMapOvr>
    <a:masterClrMapping/>
  </p:clrMapOvr>
</p:sld>
</file>

<file path=ppt/theme/theme1.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9A83DAB-7D6A-4D1F-89F1-C56FD178C40E}" vid="{217DB3C4-729D-4F01-A68A-84F721C64EEB}"/>
    </a:ext>
  </a:extLst>
</a:theme>
</file>

<file path=ppt/theme/theme2.xml><?xml version="1.0" encoding="utf-8"?>
<a:theme xmlns:a="http://schemas.openxmlformats.org/drawingml/2006/main" name="1_Minnesota">
  <a:themeElements>
    <a:clrScheme name="Custom 1">
      <a:dk1>
        <a:srgbClr val="003865"/>
      </a:dk1>
      <a:lt1>
        <a:srgbClr val="FFFFFF"/>
      </a:lt1>
      <a:dk2>
        <a:srgbClr val="000000"/>
      </a:dk2>
      <a:lt2>
        <a:srgbClr val="DDDDDA"/>
      </a:lt2>
      <a:accent1>
        <a:srgbClr val="003865"/>
      </a:accent1>
      <a:accent2>
        <a:srgbClr val="78BE21"/>
      </a:accent2>
      <a:accent3>
        <a:srgbClr val="007FAF"/>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classic option.potx" id="{97C24E70-379D-480C-9420-F379471FC0D6}" vid="{857587AC-A919-493F-9418-7BF7C0A5DB2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0D2EA9A8A154E40BBC1BB9DE7159EDB" ma:contentTypeVersion="8" ma:contentTypeDescription="Create a new document." ma:contentTypeScope="" ma:versionID="001fa7ffd7ea0aeb3e3779f03606dc75">
  <xsd:schema xmlns:xsd="http://www.w3.org/2001/XMLSchema" xmlns:xs="http://www.w3.org/2001/XMLSchema" xmlns:p="http://schemas.microsoft.com/office/2006/metadata/properties" xmlns:ns2="04578738-faab-47b7-9e39-a6397e718d03" xmlns:ns3="153b5481-df89-4c1c-9ae0-f8270f220dcd" targetNamespace="http://schemas.microsoft.com/office/2006/metadata/properties" ma:root="true" ma:fieldsID="5f964546581dc8e2058771a56a9e8ac2" ns2:_="" ns3:_="">
    <xsd:import namespace="04578738-faab-47b7-9e39-a6397e718d03"/>
    <xsd:import namespace="153b5481-df89-4c1c-9ae0-f8270f220d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578738-faab-47b7-9e39-a6397e718d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3b5481-df89-4c1c-9ae0-f8270f220d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53b5481-df89-4c1c-9ae0-f8270f220dcd">
      <UserInfo>
        <DisplayName>Grove, Steve (DEED)</DisplayName>
        <AccountId>23</AccountId>
        <AccountType/>
      </UserInfo>
      <UserInfo>
        <DisplayName>Kangas.deed, Sue M (DEED)</DisplayName>
        <AccountId>34</AccountId>
        <AccountType/>
      </UserInfo>
      <UserInfo>
        <DisplayName>Stein, Heather (DEED)</DisplayName>
        <AccountId>32</AccountId>
        <AccountType/>
      </UserInfo>
      <UserInfo>
        <DisplayName>Chaffee, Blake (DEED)</DisplayName>
        <AccountId>25</AccountId>
        <AccountType/>
      </UserInfo>
      <UserInfo>
        <DisplayName>Dannen, Darielle (DEED)</DisplayName>
        <AccountId>35</AccountId>
        <AccountType/>
      </UserInfo>
      <UserInfo>
        <DisplayName>Rowe, Evan (DEED)</DisplayName>
        <AccountId>37</AccountId>
        <AccountType/>
      </UserInfo>
      <UserInfo>
        <DisplayName>Frosch, Elizabeth (DEED)</DisplayName>
        <AccountId>22</AccountId>
        <AccountType/>
      </UserInfo>
      <UserInfo>
        <DisplayName>Warfa, Hamse (DEED)</DisplayName>
        <AccountId>30</AccountId>
        <AccountType/>
      </UserInfo>
      <UserInfo>
        <DisplayName>McKinnon, Kevin (DEED)</DisplayName>
        <AccountId>29</AccountId>
        <AccountType/>
      </UserInfo>
      <UserInfo>
        <DisplayName>Lightner, Eric (DEED)</DisplayName>
        <AccountId>12</AccountId>
        <AccountType/>
      </UserInfo>
    </SharedWithUsers>
  </documentManagement>
</p:properties>
</file>

<file path=customXml/itemProps1.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2.xml><?xml version="1.0" encoding="utf-8"?>
<ds:datastoreItem xmlns:ds="http://schemas.openxmlformats.org/officeDocument/2006/customXml" ds:itemID="{D97B7E54-AFF8-4FC4-A7BA-6B2F72EA7745}">
  <ds:schemaRefs>
    <ds:schemaRef ds:uri="04578738-faab-47b7-9e39-a6397e718d03"/>
    <ds:schemaRef ds:uri="153b5481-df89-4c1c-9ae0-f8270f220d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678B604-9059-4F1C-B8E2-C96A71A964D2}">
  <ds:schemaRefs>
    <ds:schemaRef ds:uri="153b5481-df89-4c1c-9ae0-f8270f220dcd"/>
    <ds:schemaRef ds:uri="a699be1a-1714-4342-a222-f91a80d5e189"/>
    <ds:schemaRef ds:uri="f93db5dc-5e87-46c6-8702-89abe863cdd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State of Minnesota</Template>
  <TotalTime>540</TotalTime>
  <Words>1280</Words>
  <Application>Microsoft Office PowerPoint</Application>
  <PresentationFormat>Widescreen</PresentationFormat>
  <Paragraphs>93</Paragraphs>
  <Slides>6</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Arial,Sans-Serif</vt:lpstr>
      <vt:lpstr>Calibri</vt:lpstr>
      <vt:lpstr>Minnesota</vt:lpstr>
      <vt:lpstr>1_Minnesota</vt:lpstr>
      <vt:lpstr>Seasonal Agricultural Worker Cross-Agency Workgroup</vt:lpstr>
      <vt:lpstr>What is it?</vt:lpstr>
      <vt:lpstr>Accomplishments</vt:lpstr>
      <vt:lpstr>Brick Walls and Sink Holes: Barriers</vt:lpstr>
      <vt:lpstr>Supporting AWWC – Building Doors and Bridges</vt:lpstr>
      <vt:lpstr>Questions for Discussion</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DEED PowerPoint Presentation</dc:title>
  <dc:subject/>
  <dc:creator>Johnson, Heidi A (DEED)</dc:creator>
  <cp:keywords/>
  <dc:description/>
  <cp:lastModifiedBy>Bishop, Susan (MDH)</cp:lastModifiedBy>
  <cp:revision>253</cp:revision>
  <cp:lastPrinted>2017-03-14T16:27:36Z</cp:lastPrinted>
  <dcterms:created xsi:type="dcterms:W3CDTF">2019-08-09T15:36:59Z</dcterms:created>
  <dcterms:modified xsi:type="dcterms:W3CDTF">2021-07-06T16:59:54Z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1.31</vt:lpwstr>
  </property>
  <property fmtid="{D5CDD505-2E9C-101B-9397-08002B2CF9AE}" pid="3" name="ContentTypeId">
    <vt:lpwstr>0x01010010D2EA9A8A154E40BBC1BB9DE7159EDB</vt:lpwstr>
  </property>
</Properties>
</file>