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 id="2147483830" r:id="rId5"/>
    <p:sldMasterId id="2147483842" r:id="rId6"/>
  </p:sldMasterIdLst>
  <p:notesMasterIdLst>
    <p:notesMasterId r:id="rId36"/>
  </p:notesMasterIdLst>
  <p:handoutMasterIdLst>
    <p:handoutMasterId r:id="rId37"/>
  </p:handoutMasterIdLst>
  <p:sldIdLst>
    <p:sldId id="550" r:id="rId7"/>
    <p:sldId id="2147472141" r:id="rId8"/>
    <p:sldId id="332" r:id="rId9"/>
    <p:sldId id="570" r:id="rId10"/>
    <p:sldId id="2147472146" r:id="rId11"/>
    <p:sldId id="256" r:id="rId12"/>
    <p:sldId id="276" r:id="rId13"/>
    <p:sldId id="314" r:id="rId14"/>
    <p:sldId id="258" r:id="rId15"/>
    <p:sldId id="260" r:id="rId16"/>
    <p:sldId id="266" r:id="rId17"/>
    <p:sldId id="443" r:id="rId18"/>
    <p:sldId id="423" r:id="rId19"/>
    <p:sldId id="442" r:id="rId20"/>
    <p:sldId id="321" r:id="rId21"/>
    <p:sldId id="274" r:id="rId22"/>
    <p:sldId id="427" r:id="rId23"/>
    <p:sldId id="285" r:id="rId24"/>
    <p:sldId id="2147472144" r:id="rId25"/>
    <p:sldId id="2147472129" r:id="rId26"/>
    <p:sldId id="334" r:id="rId27"/>
    <p:sldId id="2147472155" r:id="rId28"/>
    <p:sldId id="2147472156" r:id="rId29"/>
    <p:sldId id="2147472153" r:id="rId30"/>
    <p:sldId id="2147472147" r:id="rId31"/>
    <p:sldId id="339" r:id="rId32"/>
    <p:sldId id="2147472154" r:id="rId33"/>
    <p:sldId id="347" r:id="rId34"/>
    <p:sldId id="568" r:id="rId35"/>
  </p:sldIdLst>
  <p:sldSz cx="12192000" cy="6858000"/>
  <p:notesSz cx="158115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w, Stephanie (DEED)" initials="SS(" lastIdx="9" clrIdx="0">
    <p:extLst>
      <p:ext uri="{19B8F6BF-5375-455C-9EA6-DF929625EA0E}">
        <p15:presenceInfo xmlns:p15="http://schemas.microsoft.com/office/powerpoint/2012/main" userId="S::Stephanie.Shaw@state.mn.us::538d7590-4c95-4f9d-b83b-a40c6869e7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000000"/>
    <a:srgbClr val="003865"/>
    <a:srgbClr val="DCE1E8"/>
    <a:srgbClr val="C4CDDA"/>
    <a:srgbClr val="78BE21"/>
    <a:srgbClr val="E8E8E8"/>
    <a:srgbClr val="B20738"/>
    <a:srgbClr val="00A3E2"/>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93482" autoAdjust="0"/>
  </p:normalViewPr>
  <p:slideViewPr>
    <p:cSldViewPr snapToGrid="0">
      <p:cViewPr varScale="1">
        <p:scale>
          <a:sx n="70" d="100"/>
          <a:sy n="70" d="100"/>
        </p:scale>
        <p:origin x="90" y="120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080"/>
    </p:cViewPr>
  </p:sorterViewPr>
  <p:notesViewPr>
    <p:cSldViewPr snapToGrid="0">
      <p:cViewPr varScale="1">
        <p:scale>
          <a:sx n="181" d="100"/>
          <a:sy n="181" d="100"/>
        </p:scale>
        <p:origin x="132" y="-33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694364" cy="2009958"/>
          </a:xfrm>
          <a:prstGeom prst="rect">
            <a:avLst/>
          </a:prstGeom>
        </p:spPr>
        <p:txBody>
          <a:bodyPr vert="horz" lIns="92487" tIns="46244" rIns="92487" bIns="46244" rtlCol="0"/>
          <a:lstStyle>
            <a:lvl1pPr algn="l">
              <a:defRPr sz="1200"/>
            </a:lvl1pPr>
          </a:lstStyle>
          <a:p>
            <a:endParaRPr lang="en-US" dirty="0">
              <a:latin typeface="Calibri" panose="020F0502020204030204" pitchFamily="34" charset="0"/>
            </a:endParaRPr>
          </a:p>
        </p:txBody>
      </p:sp>
      <p:sp>
        <p:nvSpPr>
          <p:cNvPr id="3" name="Date Placeholder 2"/>
          <p:cNvSpPr>
            <a:spLocks noGrp="1"/>
          </p:cNvSpPr>
          <p:nvPr>
            <p:ph type="dt" sz="quarter" idx="1"/>
          </p:nvPr>
        </p:nvSpPr>
        <p:spPr>
          <a:xfrm>
            <a:off x="907644" y="2"/>
            <a:ext cx="694364" cy="2009958"/>
          </a:xfrm>
          <a:prstGeom prst="rect">
            <a:avLst/>
          </a:prstGeom>
        </p:spPr>
        <p:txBody>
          <a:bodyPr vert="horz" lIns="92487" tIns="46244" rIns="92487" bIns="46244" rtlCol="0"/>
          <a:lstStyle>
            <a:lvl1pPr algn="r">
              <a:defRPr sz="1200"/>
            </a:lvl1pPr>
          </a:lstStyle>
          <a:p>
            <a:fld id="{F2A04DE5-F1A9-4D45-BF54-BEFDBA739CA2}" type="datetimeFigureOut">
              <a:rPr lang="en-US" smtClean="0">
                <a:latin typeface="Calibri" panose="020F0502020204030204" pitchFamily="34" charset="0"/>
              </a:rPr>
              <a:t>9/26/2022</a:t>
            </a:fld>
            <a:endParaRPr lang="en-US" dirty="0">
              <a:latin typeface="Calibri" panose="020F0502020204030204" pitchFamily="34" charset="0"/>
            </a:endParaRPr>
          </a:p>
        </p:txBody>
      </p:sp>
      <p:sp>
        <p:nvSpPr>
          <p:cNvPr id="4" name="Footer Placeholder 3"/>
          <p:cNvSpPr>
            <a:spLocks noGrp="1"/>
          </p:cNvSpPr>
          <p:nvPr>
            <p:ph type="ftr" sz="quarter" idx="2"/>
          </p:nvPr>
        </p:nvSpPr>
        <p:spPr>
          <a:xfrm>
            <a:off x="0" y="38050130"/>
            <a:ext cx="694364" cy="2009954"/>
          </a:xfrm>
          <a:prstGeom prst="rect">
            <a:avLst/>
          </a:prstGeom>
        </p:spPr>
        <p:txBody>
          <a:bodyPr vert="horz" lIns="92487" tIns="46244" rIns="92487" bIns="46244" rtlCol="0" anchor="b"/>
          <a:lstStyle>
            <a:lvl1pPr algn="l">
              <a:defRPr sz="1200"/>
            </a:lvl1pPr>
          </a:lstStyle>
          <a:p>
            <a:endParaRPr lang="en-US" dirty="0">
              <a:latin typeface="Calibri" panose="020F0502020204030204" pitchFamily="34" charset="0"/>
            </a:endParaRPr>
          </a:p>
        </p:txBody>
      </p:sp>
      <p:sp>
        <p:nvSpPr>
          <p:cNvPr id="5" name="Slide Number Placeholder 4"/>
          <p:cNvSpPr>
            <a:spLocks noGrp="1"/>
          </p:cNvSpPr>
          <p:nvPr>
            <p:ph type="sldNum" sz="quarter" idx="3"/>
          </p:nvPr>
        </p:nvSpPr>
        <p:spPr>
          <a:xfrm>
            <a:off x="907644" y="38050130"/>
            <a:ext cx="694364" cy="2009954"/>
          </a:xfrm>
          <a:prstGeom prst="rect">
            <a:avLst/>
          </a:prstGeom>
        </p:spPr>
        <p:txBody>
          <a:bodyPr vert="horz" lIns="92487" tIns="46244" rIns="92487" bIns="46244" rtlCol="0" anchor="b"/>
          <a:lstStyle>
            <a:lvl1pPr algn="r">
              <a:defRPr sz="1200"/>
            </a:lvl1pPr>
          </a:lstStyle>
          <a:p>
            <a:fld id="{F3886E1E-70B3-41D2-AD41-BEE4979EC759}"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694364" cy="2009958"/>
          </a:xfrm>
          <a:prstGeom prst="rect">
            <a:avLst/>
          </a:prstGeom>
        </p:spPr>
        <p:txBody>
          <a:bodyPr vert="horz" lIns="92487" tIns="46244" rIns="92487" bIns="46244" rtlCol="0"/>
          <a:lstStyle>
            <a:lvl1pPr algn="l">
              <a:defRPr sz="120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907644" y="2"/>
            <a:ext cx="694364" cy="2009958"/>
          </a:xfrm>
          <a:prstGeom prst="rect">
            <a:avLst/>
          </a:prstGeom>
        </p:spPr>
        <p:txBody>
          <a:bodyPr vert="horz" lIns="92487" tIns="46244" rIns="92487" bIns="46244" rtlCol="0"/>
          <a:lstStyle>
            <a:lvl1pPr algn="r">
              <a:defRPr sz="1200">
                <a:latin typeface="Calibri" panose="020F0502020204030204" pitchFamily="34" charset="0"/>
              </a:defRPr>
            </a:lvl1pPr>
          </a:lstStyle>
          <a:p>
            <a:fld id="{A50CD39D-89B0-4C68-805A-35C75A7C20C8}" type="datetimeFigureOut">
              <a:rPr lang="en-US" smtClean="0"/>
              <a:pPr/>
              <a:t>9/26/2022</a:t>
            </a:fld>
            <a:endParaRPr lang="en-US" dirty="0"/>
          </a:p>
        </p:txBody>
      </p:sp>
      <p:sp>
        <p:nvSpPr>
          <p:cNvPr id="4" name="Slide Image Placeholder 3"/>
          <p:cNvSpPr>
            <a:spLocks noGrp="1" noRot="1" noChangeAspect="1"/>
          </p:cNvSpPr>
          <p:nvPr>
            <p:ph type="sldImg" idx="2"/>
          </p:nvPr>
        </p:nvSpPr>
        <p:spPr>
          <a:xfrm>
            <a:off x="-11212513" y="5005388"/>
            <a:ext cx="24028401" cy="13515975"/>
          </a:xfrm>
          <a:prstGeom prst="rect">
            <a:avLst/>
          </a:prstGeom>
          <a:noFill/>
          <a:ln w="12700">
            <a:solidFill>
              <a:prstClr val="black"/>
            </a:solidFill>
          </a:ln>
        </p:spPr>
        <p:txBody>
          <a:bodyPr vert="horz" lIns="92487" tIns="46244" rIns="92487" bIns="46244" rtlCol="0" anchor="ctr"/>
          <a:lstStyle/>
          <a:p>
            <a:endParaRPr lang="en-US" dirty="0"/>
          </a:p>
        </p:txBody>
      </p:sp>
      <p:sp>
        <p:nvSpPr>
          <p:cNvPr id="5" name="Notes Placeholder 4"/>
          <p:cNvSpPr>
            <a:spLocks noGrp="1"/>
          </p:cNvSpPr>
          <p:nvPr>
            <p:ph type="body" sz="quarter" idx="3"/>
          </p:nvPr>
        </p:nvSpPr>
        <p:spPr>
          <a:xfrm>
            <a:off x="160238" y="19278917"/>
            <a:ext cx="1281903" cy="15773660"/>
          </a:xfrm>
          <a:prstGeom prst="rect">
            <a:avLst/>
          </a:prstGeom>
        </p:spPr>
        <p:txBody>
          <a:bodyPr vert="horz" lIns="92487" tIns="46244" rIns="92487" bIns="4624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38050130"/>
            <a:ext cx="694364" cy="2009954"/>
          </a:xfrm>
          <a:prstGeom prst="rect">
            <a:avLst/>
          </a:prstGeom>
        </p:spPr>
        <p:txBody>
          <a:bodyPr vert="horz" lIns="92487" tIns="46244" rIns="92487" bIns="46244" rtlCol="0" anchor="b"/>
          <a:lstStyle>
            <a:lvl1pPr algn="l">
              <a:defRPr sz="120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907644" y="38050130"/>
            <a:ext cx="694364" cy="2009954"/>
          </a:xfrm>
          <a:prstGeom prst="rect">
            <a:avLst/>
          </a:prstGeom>
        </p:spPr>
        <p:txBody>
          <a:bodyPr vert="horz" lIns="92487" tIns="46244" rIns="92487" bIns="46244" rtlCol="0" anchor="b"/>
          <a:lstStyle>
            <a:lvl1pPr algn="r">
              <a:defRPr sz="1200">
                <a:latin typeface="Calibri" panose="020F050202020403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C00000"/>
              </a:solidFill>
            </a:endParaRPr>
          </a:p>
        </p:txBody>
      </p:sp>
      <p:sp>
        <p:nvSpPr>
          <p:cNvPr id="5" name="Slide Number Placeholder 4">
            <a:extLst>
              <a:ext uri="{FF2B5EF4-FFF2-40B4-BE49-F238E27FC236}">
                <a16:creationId xmlns:a16="http://schemas.microsoft.com/office/drawing/2014/main" id="{0759E8D5-FD81-4F11-B048-5554D07E638E}"/>
              </a:ext>
            </a:extLst>
          </p:cNvPr>
          <p:cNvSpPr>
            <a:spLocks noGrp="1"/>
          </p:cNvSpPr>
          <p:nvPr>
            <p:ph type="sldNum" sz="quarter" idx="5"/>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471596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C00000"/>
              </a:solidFill>
            </a:endParaRPr>
          </a:p>
        </p:txBody>
      </p:sp>
      <p:sp>
        <p:nvSpPr>
          <p:cNvPr id="5" name="Slide Number Placeholder 4">
            <a:extLst>
              <a:ext uri="{FF2B5EF4-FFF2-40B4-BE49-F238E27FC236}">
                <a16:creationId xmlns:a16="http://schemas.microsoft.com/office/drawing/2014/main" id="{D86A910F-9170-4D7F-9F5D-0F316ED359E2}"/>
              </a:ext>
            </a:extLst>
          </p:cNvPr>
          <p:cNvSpPr>
            <a:spLocks noGrp="1"/>
          </p:cNvSpPr>
          <p:nvPr>
            <p:ph type="sldNum" sz="quarter" idx="5"/>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1883117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Tamara</a:t>
            </a:r>
          </a:p>
        </p:txBody>
      </p:sp>
      <p:sp>
        <p:nvSpPr>
          <p:cNvPr id="4" name="Slide Number Placeholder 3"/>
          <p:cNvSpPr>
            <a:spLocks noGrp="1"/>
          </p:cNvSpPr>
          <p:nvPr>
            <p:ph type="sldNum" sz="quarter" idx="5"/>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3084392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5A349F39-3EEE-4876-96AA-ED3621CA110B}"/>
              </a:ext>
            </a:extLst>
          </p:cNvPr>
          <p:cNvSpPr>
            <a:spLocks noGrp="1"/>
          </p:cNvSpPr>
          <p:nvPr>
            <p:ph type="sldNum" sz="quarter" idx="5"/>
          </p:nvPr>
        </p:nvSpPr>
        <p:spPr/>
        <p:txBody>
          <a:bodyPr/>
          <a:lstStyle/>
          <a:p>
            <a:fld id="{F9F08466-AEA7-4FC0-9459-6A32F61DA297}" type="slidenum">
              <a:rPr lang="en-US" smtClean="0"/>
              <a:pPr/>
              <a:t>21</a:t>
            </a:fld>
            <a:endParaRPr lang="en-US" dirty="0"/>
          </a:p>
        </p:txBody>
      </p:sp>
    </p:spTree>
    <p:extLst>
      <p:ext uri="{BB962C8B-B14F-4D97-AF65-F5344CB8AC3E}">
        <p14:creationId xmlns:p14="http://schemas.microsoft.com/office/powerpoint/2010/main" val="826567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8466-AEA7-4FC0-9459-6A32F61DA297}" type="slidenum">
              <a:rPr lang="en-US" smtClean="0"/>
              <a:pPr/>
              <a:t>24</a:t>
            </a:fld>
            <a:endParaRPr lang="en-US" dirty="0"/>
          </a:p>
        </p:txBody>
      </p:sp>
    </p:spTree>
    <p:extLst>
      <p:ext uri="{BB962C8B-B14F-4D97-AF65-F5344CB8AC3E}">
        <p14:creationId xmlns:p14="http://schemas.microsoft.com/office/powerpoint/2010/main" val="784667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85D4C478-939B-421C-9A7D-E7D84067F544}"/>
              </a:ext>
            </a:extLst>
          </p:cNvPr>
          <p:cNvSpPr>
            <a:spLocks noGrp="1"/>
          </p:cNvSpPr>
          <p:nvPr>
            <p:ph type="sldNum" sz="quarter" idx="5"/>
          </p:nvPr>
        </p:nvSpPr>
        <p:spPr/>
        <p:txBody>
          <a:bodyPr/>
          <a:lstStyle/>
          <a:p>
            <a:fld id="{F9F08466-AEA7-4FC0-9459-6A32F61DA297}" type="slidenum">
              <a:rPr lang="en-US" smtClean="0"/>
              <a:pPr/>
              <a:t>26</a:t>
            </a:fld>
            <a:endParaRPr lang="en-US" dirty="0"/>
          </a:p>
        </p:txBody>
      </p:sp>
    </p:spTree>
    <p:extLst>
      <p:ext uri="{BB962C8B-B14F-4D97-AF65-F5344CB8AC3E}">
        <p14:creationId xmlns:p14="http://schemas.microsoft.com/office/powerpoint/2010/main" val="230428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CB1F445E-8ED7-4231-BBE2-B7ADD5FF4B82}"/>
              </a:ext>
            </a:extLst>
          </p:cNvPr>
          <p:cNvSpPr>
            <a:spLocks noGrp="1"/>
          </p:cNvSpPr>
          <p:nvPr>
            <p:ph type="sldNum" sz="quarter" idx="5"/>
          </p:nvPr>
        </p:nvSpPr>
        <p:spPr/>
        <p:txBody>
          <a:bodyPr/>
          <a:lstStyle/>
          <a:p>
            <a:fld id="{F9F08466-AEA7-4FC0-9459-6A32F61DA297}" type="slidenum">
              <a:rPr lang="en-US" smtClean="0"/>
              <a:pPr/>
              <a:t>28</a:t>
            </a:fld>
            <a:endParaRPr lang="en-US" dirty="0"/>
          </a:p>
        </p:txBody>
      </p:sp>
    </p:spTree>
    <p:extLst>
      <p:ext uri="{BB962C8B-B14F-4D97-AF65-F5344CB8AC3E}">
        <p14:creationId xmlns:p14="http://schemas.microsoft.com/office/powerpoint/2010/main" val="2132752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ADB3C83B-C05F-468D-AB3E-6A1D755094FC}"/>
              </a:ext>
            </a:extLst>
          </p:cNvPr>
          <p:cNvSpPr>
            <a:spLocks noGrp="1"/>
          </p:cNvSpPr>
          <p:nvPr>
            <p:ph type="sldNum" sz="quarter" idx="5"/>
          </p:nvPr>
        </p:nvSpPr>
        <p:spPr/>
        <p:txBody>
          <a:bodyPr/>
          <a:lstStyle/>
          <a:p>
            <a:fld id="{F9F08466-AEA7-4FC0-9459-6A32F61DA297}" type="slidenum">
              <a:rPr lang="en-US" smtClean="0"/>
              <a:pPr/>
              <a:t>29</a:t>
            </a:fld>
            <a:endParaRPr lang="en-US" dirty="0"/>
          </a:p>
        </p:txBody>
      </p:sp>
    </p:spTree>
    <p:extLst>
      <p:ext uri="{BB962C8B-B14F-4D97-AF65-F5344CB8AC3E}">
        <p14:creationId xmlns:p14="http://schemas.microsoft.com/office/powerpoint/2010/main" val="19244585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E5E0E8-0788-4797-9983-C2C2D26038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2" name="Title 2"/>
          <p:cNvSpPr>
            <a:spLocks noGrp="1"/>
          </p:cNvSpPr>
          <p:nvPr>
            <p:ph type="ctrTitle" hasCustomPrompt="1"/>
          </p:nvPr>
        </p:nvSpPr>
        <p:spPr bwMode="white">
          <a:xfrm>
            <a:off x="266700" y="2953758"/>
            <a:ext cx="11658600" cy="1295182"/>
          </a:xfrm>
          <a:noFill/>
        </p:spPr>
        <p:txBody>
          <a:bodyPr wrap="square" lIns="182880" tIns="91440" rIns="182880" bIns="91440" anchor="ctr">
            <a:normAutofit/>
          </a:bodyPr>
          <a:lstStyle>
            <a:lvl1pPr algn="ctr">
              <a:defRPr sz="3600">
                <a:solidFill>
                  <a:srgbClr val="003865"/>
                </a:solidFill>
              </a:defRPr>
            </a:lvl1pPr>
          </a:lstStyle>
          <a:p>
            <a:r>
              <a:rPr lang="en-US" dirty="0"/>
              <a:t>Click to enter the slideshow title</a:t>
            </a:r>
          </a:p>
        </p:txBody>
      </p:sp>
      <p:sp>
        <p:nvSpPr>
          <p:cNvPr id="6" name="Text Placeholder 4"/>
          <p:cNvSpPr>
            <a:spLocks noGrp="1"/>
          </p:cNvSpPr>
          <p:nvPr>
            <p:ph type="body" sz="quarter" idx="17" hasCustomPrompt="1"/>
          </p:nvPr>
        </p:nvSpPr>
        <p:spPr bwMode="black">
          <a:xfrm>
            <a:off x="838200" y="4406286"/>
            <a:ext cx="10515600" cy="711465"/>
          </a:xfrm>
        </p:spPr>
        <p:txBody>
          <a:bodyPr>
            <a:normAutofit/>
          </a:bodyPr>
          <a:lstStyle>
            <a:lvl1pPr marL="0" indent="0" algn="ctr">
              <a:buNone/>
              <a:defRPr sz="2400">
                <a:solidFill>
                  <a:schemeClr val="tx2"/>
                </a:solidFill>
              </a:defRPr>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endParaRPr lang="en-US" dirty="0"/>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 mn.gov/deed</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6811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 mn.gov/deed</a:t>
            </a:r>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pic>
        <p:nvPicPr>
          <p:cNvPr id="10" name="Picture 9">
            <a:extLst>
              <a:ext uri="{FF2B5EF4-FFF2-40B4-BE49-F238E27FC236}">
                <a16:creationId xmlns:a16="http://schemas.microsoft.com/office/drawing/2014/main" id="{5A0960E9-F618-4D3C-A13D-633B9C5E32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2359765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 mn.gov/deed</a:t>
            </a: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 mn.gov/deed</a:t>
            </a: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 mn.gov/deed</a:t>
            </a: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pic>
        <p:nvPicPr>
          <p:cNvPr id="8" name="Picture 7">
            <a:extLst>
              <a:ext uri="{FF2B5EF4-FFF2-40B4-BE49-F238E27FC236}">
                <a16:creationId xmlns:a16="http://schemas.microsoft.com/office/drawing/2014/main" id="{3E86B23F-38FC-49BD-83FB-47515709C2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3824870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endParaRPr lang="en-US" dirty="0"/>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tx1"/>
                </a:solidFill>
              </a:rPr>
              <a:t>|</a:t>
            </a:r>
            <a:r>
              <a:rPr lang="en-US" dirty="0"/>
              <a:t> mn.gov/deed</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3926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endParaRPr lang="en-US" dirty="0"/>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 mn.gov/deed</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endParaRPr lang="en-US" dirty="0"/>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 mn.gov/deed</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endParaRPr lang="en-US" dirty="0"/>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 mn.gov/deed</a:t>
            </a:r>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pic>
        <p:nvPicPr>
          <p:cNvPr id="13" name="Picture 12">
            <a:extLst>
              <a:ext uri="{FF2B5EF4-FFF2-40B4-BE49-F238E27FC236}">
                <a16:creationId xmlns:a16="http://schemas.microsoft.com/office/drawing/2014/main" id="{A3889DEE-3C1B-4241-958E-773D926E4D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2986490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5"/>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7"/>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9"/>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 mn.gov/deed</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a:extLst>
              <a:ext uri="{FF2B5EF4-FFF2-40B4-BE49-F238E27FC236}">
                <a16:creationId xmlns:a16="http://schemas.microsoft.com/office/drawing/2014/main" id="{DDD21366-A0C8-424F-AB52-92ADBFEF7A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232780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5"/>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7"/>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 mn.gov/deed</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F2051B85-B470-414F-BB13-30B30A76CD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2960824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dirty="0"/>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endParaRPr lang="en-US" dirty="0"/>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 mn.gov/deed</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4" name="Picture 3">
            <a:extLst>
              <a:ext uri="{FF2B5EF4-FFF2-40B4-BE49-F238E27FC236}">
                <a16:creationId xmlns:a16="http://schemas.microsoft.com/office/drawing/2014/main" id="{1647DF31-696F-4736-906B-17BCCF02AB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2653" y="2022348"/>
            <a:ext cx="6866694" cy="600041"/>
          </a:xfrm>
          <a:prstGeom prst="rect">
            <a:avLst/>
          </a:prstGeom>
        </p:spPr>
      </p:pic>
    </p:spTree>
    <p:extLst>
      <p:ext uri="{BB962C8B-B14F-4D97-AF65-F5344CB8AC3E}">
        <p14:creationId xmlns:p14="http://schemas.microsoft.com/office/powerpoint/2010/main" val="3697389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9" name="Picture Placeholder 3"/>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4"/>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5"/>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6"/>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 mn.gov/deed</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a:extLst>
              <a:ext uri="{FF2B5EF4-FFF2-40B4-BE49-F238E27FC236}">
                <a16:creationId xmlns:a16="http://schemas.microsoft.com/office/drawing/2014/main" id="{ED17029C-146D-40A9-9DD0-040E835DC9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22632564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 mn.gov/deed</a:t>
            </a:r>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CA5941EE-6E7E-489C-8CC4-0F2A9370E9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434532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 mn.gov/deed</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a:extLst>
              <a:ext uri="{FF2B5EF4-FFF2-40B4-BE49-F238E27FC236}">
                <a16:creationId xmlns:a16="http://schemas.microsoft.com/office/drawing/2014/main" id="{1D69CF5A-C6CF-486C-9B14-C9954E49C1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007" y="6454763"/>
            <a:ext cx="1925917" cy="168295"/>
          </a:xfrm>
          <a:prstGeom prst="rect">
            <a:avLst/>
          </a:prstGeom>
        </p:spPr>
      </p:pic>
    </p:spTree>
    <p:extLst>
      <p:ext uri="{BB962C8B-B14F-4D97-AF65-F5344CB8AC3E}">
        <p14:creationId xmlns:p14="http://schemas.microsoft.com/office/powerpoint/2010/main" val="3723646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 mn.gov/deed</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5EA4A8DD-D0F5-44C1-B499-38111C8E48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896" y="6454763"/>
            <a:ext cx="1925917" cy="168295"/>
          </a:xfrm>
          <a:prstGeom prst="rect">
            <a:avLst/>
          </a:prstGeom>
        </p:spPr>
      </p:pic>
    </p:spTree>
    <p:extLst>
      <p:ext uri="{BB962C8B-B14F-4D97-AF65-F5344CB8AC3E}">
        <p14:creationId xmlns:p14="http://schemas.microsoft.com/office/powerpoint/2010/main" val="1347374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 mn.gov/deed</a:t>
            </a:r>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a:extLst>
              <a:ext uri="{FF2B5EF4-FFF2-40B4-BE49-F238E27FC236}">
                <a16:creationId xmlns:a16="http://schemas.microsoft.com/office/drawing/2014/main" id="{130ECE39-2EDE-4E36-B5CD-24B36FDEAA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402069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 mn.gov/deed</a:t>
            </a:r>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0A539A61-E863-4510-A868-5207F12F00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1922812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27" name="Content Placeholder 3"/>
          <p:cNvSpPr>
            <a:spLocks noGrp="1"/>
          </p:cNvSpPr>
          <p:nvPr>
            <p:ph sz="half" idx="15" hasCustomPrompt="1"/>
          </p:nvPr>
        </p:nvSpPr>
        <p:spPr>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5" name="Content Placeholder 4"/>
          <p:cNvSpPr>
            <a:spLocks noGrp="1"/>
          </p:cNvSpPr>
          <p:nvPr>
            <p:ph sz="half" idx="27" hasCustomPrompt="1"/>
          </p:nvPr>
        </p:nvSpPr>
        <p:spPr>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6" name="Content Placeholder 5"/>
          <p:cNvSpPr>
            <a:spLocks noGrp="1"/>
          </p:cNvSpPr>
          <p:nvPr>
            <p:ph sz="half" idx="28" hasCustomPrompt="1"/>
          </p:nvPr>
        </p:nvSpPr>
        <p:spPr>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8" name="Content Placeholder 6"/>
          <p:cNvSpPr>
            <a:spLocks noGrp="1"/>
          </p:cNvSpPr>
          <p:nvPr>
            <p:ph sz="half" idx="29" hasCustomPrompt="1"/>
          </p:nvPr>
        </p:nvSpPr>
        <p:spPr>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9" name="Content Placeholder 7"/>
          <p:cNvSpPr>
            <a:spLocks noGrp="1"/>
          </p:cNvSpPr>
          <p:nvPr>
            <p:ph sz="half" idx="30" hasCustomPrompt="1"/>
          </p:nvPr>
        </p:nvSpPr>
        <p:spPr>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5" name="Content Placeholder 8"/>
          <p:cNvSpPr>
            <a:spLocks noGrp="1"/>
          </p:cNvSpPr>
          <p:nvPr>
            <p:ph sz="half" idx="31" hasCustomPrompt="1"/>
          </p:nvPr>
        </p:nvSpPr>
        <p:spPr>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6" name="Content Placeholder 9"/>
          <p:cNvSpPr>
            <a:spLocks noGrp="1"/>
          </p:cNvSpPr>
          <p:nvPr>
            <p:ph sz="half" idx="32" hasCustomPrompt="1"/>
          </p:nvPr>
        </p:nvSpPr>
        <p:spPr>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7" name="Content Placeholder 10"/>
          <p:cNvSpPr>
            <a:spLocks noGrp="1"/>
          </p:cNvSpPr>
          <p:nvPr>
            <p:ph sz="half" idx="33" hasCustomPrompt="1"/>
          </p:nvPr>
        </p:nvSpPr>
        <p:spPr>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8" name="Content Placeholder 11"/>
          <p:cNvSpPr>
            <a:spLocks noGrp="1"/>
          </p:cNvSpPr>
          <p:nvPr>
            <p:ph sz="half" idx="34" hasCustomPrompt="1"/>
          </p:nvPr>
        </p:nvSpPr>
        <p:spPr>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9" name="Content Placeholder 12"/>
          <p:cNvSpPr>
            <a:spLocks noGrp="1"/>
          </p:cNvSpPr>
          <p:nvPr>
            <p:ph sz="half" idx="35" hasCustomPrompt="1"/>
          </p:nvPr>
        </p:nvSpPr>
        <p:spPr>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 mn.gov/deed</a:t>
            </a:r>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6" name="Picture 25">
            <a:extLst>
              <a:ext uri="{FF2B5EF4-FFF2-40B4-BE49-F238E27FC236}">
                <a16:creationId xmlns:a16="http://schemas.microsoft.com/office/drawing/2014/main" id="{B8FCB8B6-B793-4699-BFED-9089DEE2D6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313773375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7"/>
          </a:xfrm>
        </p:spPr>
        <p:txBody>
          <a:bodyPr/>
          <a:lstStyle/>
          <a:p>
            <a:r>
              <a:rPr lang="en-US"/>
              <a:t>Click icon to add picture</a:t>
            </a:r>
          </a:p>
        </p:txBody>
      </p:sp>
      <p:sp>
        <p:nvSpPr>
          <p:cNvPr id="5" name="Rectangle 2"/>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1045112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9"/>
          </a:xfrm>
        </p:spPr>
        <p:txBody>
          <a:bodyPr/>
          <a:lstStyle/>
          <a:p>
            <a:r>
              <a:rPr lang="en-US"/>
              <a:t>Click icon to add picture</a:t>
            </a:r>
          </a:p>
        </p:txBody>
      </p:sp>
      <p:sp>
        <p:nvSpPr>
          <p:cNvPr id="5" name="Rectangle 2"/>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3297887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dirty="0"/>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dirty="0"/>
              <a:t>Click to edit title</a:t>
            </a:r>
          </a:p>
        </p:txBody>
      </p:sp>
    </p:spTree>
    <p:extLst>
      <p:ext uri="{BB962C8B-B14F-4D97-AF65-F5344CB8AC3E}">
        <p14:creationId xmlns:p14="http://schemas.microsoft.com/office/powerpoint/2010/main" val="1634237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dirty="0"/>
              <a:t>Optional Tagline Goes Here </a:t>
            </a:r>
            <a:r>
              <a:rPr lang="en-US" dirty="0">
                <a:solidFill>
                  <a:schemeClr val="accent1"/>
                </a:solidFill>
              </a:rPr>
              <a:t>|</a:t>
            </a:r>
            <a:r>
              <a:rPr lang="en-US" dirty="0"/>
              <a:t> mn.gov/deed</a:t>
            </a: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endParaRPr lang="en-US" dirty="0"/>
          </a:p>
        </p:txBody>
      </p:sp>
      <p:pic>
        <p:nvPicPr>
          <p:cNvPr id="5" name="Picture 4">
            <a:extLst>
              <a:ext uri="{FF2B5EF4-FFF2-40B4-BE49-F238E27FC236}">
                <a16:creationId xmlns:a16="http://schemas.microsoft.com/office/drawing/2014/main" id="{C4B6782A-63E0-42F6-B8F1-B482061085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127" y="6182418"/>
            <a:ext cx="3613316" cy="315747"/>
          </a:xfrm>
          <a:prstGeom prst="rect">
            <a:avLst/>
          </a:prstGeom>
        </p:spPr>
      </p:pic>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dirty="0"/>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dirty="0"/>
              <a:t>Click to edit title</a:t>
            </a:r>
          </a:p>
        </p:txBody>
      </p:sp>
    </p:spTree>
    <p:extLst>
      <p:ext uri="{BB962C8B-B14F-4D97-AF65-F5344CB8AC3E}">
        <p14:creationId xmlns:p14="http://schemas.microsoft.com/office/powerpoint/2010/main" val="17037976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endParaRPr lang="en-US" dirty="0"/>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 mn.gov/deed</a:t>
            </a:r>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639915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pic>
        <p:nvPicPr>
          <p:cNvPr id="12"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36487256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 mn.gov/deed</a:t>
            </a:r>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dirty="0"/>
          </a:p>
        </p:txBody>
      </p:sp>
      <p:pic>
        <p:nvPicPr>
          <p:cNvPr id="9" name="Picture 8">
            <a:extLst>
              <a:ext uri="{FF2B5EF4-FFF2-40B4-BE49-F238E27FC236}">
                <a16:creationId xmlns:a16="http://schemas.microsoft.com/office/drawing/2014/main" id="{D00F9A58-DD4F-4269-9BA6-03203467A5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1009037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894290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0647510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endParaRPr lang="en-US" dirty="0"/>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 mn.gov/deed</a:t>
            </a: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403402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575713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bwMode="auto">
      <p:bgPr>
        <a:solidFill>
          <a:srgbClr val="E8E8E8"/>
        </a:solidFill>
        <a:effectLst/>
      </p:bgPr>
    </p:bg>
    <p:spTree>
      <p:nvGrpSpPr>
        <p:cNvPr id="1" name=""/>
        <p:cNvGrpSpPr/>
        <p:nvPr/>
      </p:nvGrpSpPr>
      <p:grpSpPr>
        <a:xfrm>
          <a:off x="0" y="0"/>
          <a:ext cx="0" cy="0"/>
          <a:chOff x="0" y="0"/>
          <a:chExt cx="0" cy="0"/>
        </a:xfrm>
      </p:grpSpPr>
      <p:sp>
        <p:nvSpPr>
          <p:cNvPr id="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Title 2"/>
          <p:cNvSpPr>
            <a:spLocks noGrp="1"/>
          </p:cNvSpPr>
          <p:nvPr>
            <p:ph type="title"/>
          </p:nvPr>
        </p:nvSpPr>
        <p:spPr bwMode="white">
          <a:xfrm>
            <a:off x="838200" y="-1"/>
            <a:ext cx="10515600" cy="1216025"/>
          </a:xfrm>
          <a:noFill/>
        </p:spPr>
        <p:txBody>
          <a:bodyPr lIns="45720" rIns="45720">
            <a:normAutofit/>
          </a:bodyPr>
          <a:lstStyle>
            <a:lvl1pPr algn="r">
              <a:defRPr sz="3600">
                <a:solidFill>
                  <a:schemeClr val="bg1"/>
                </a:solidFill>
              </a:defRPr>
            </a:lvl1pPr>
          </a:lstStyle>
          <a:p>
            <a:r>
              <a:rPr lang="en-US"/>
              <a:t>Click to edit Master title style</a:t>
            </a:r>
            <a:endParaRPr lang="en-US" dirty="0"/>
          </a:p>
        </p:txBody>
      </p:sp>
      <p:sp>
        <p:nvSpPr>
          <p:cNvPr id="12" name="Table Placeholder 3"/>
          <p:cNvSpPr>
            <a:spLocks noGrp="1"/>
          </p:cNvSpPr>
          <p:nvPr>
            <p:ph type="tbl" sz="quarter" idx="13"/>
          </p:nvPr>
        </p:nvSpPr>
        <p:spPr bwMode="gray">
          <a:xfrm>
            <a:off x="838200" y="1335088"/>
            <a:ext cx="10515600" cy="4841875"/>
          </a:xfrm>
        </p:spPr>
        <p:txBody>
          <a:bodyPr/>
          <a:lstStyle/>
          <a:p>
            <a:r>
              <a:rPr lang="en-US"/>
              <a:t>Click icon to add table</a:t>
            </a: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 mn.gov/deed</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CF149A7D-ACE1-4D4F-9EDE-AFDAC9CAED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dirty="0"/>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endParaRPr lang="en-US" dirty="0"/>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 mn.gov/deed</a:t>
            </a: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dirty="0"/>
              <a:t>Click to edit title</a:t>
            </a:r>
          </a:p>
        </p:txBody>
      </p:sp>
      <p:sp>
        <p:nvSpPr>
          <p:cNvPr id="15" name="Picture Placeholder 3"/>
          <p:cNvSpPr>
            <a:spLocks noGrp="1"/>
          </p:cNvSpPr>
          <p:nvPr>
            <p:ph type="pic" sz="quarter" idx="10" hasCustomPrompt="1"/>
          </p:nvPr>
        </p:nvSpPr>
        <p:spPr bwMode="gray">
          <a:xfrm>
            <a:off x="4976788" y="691883"/>
            <a:ext cx="6298572" cy="3369130"/>
          </a:xfrm>
        </p:spPr>
        <p:txBody>
          <a:bodyPr/>
          <a:lstStyle>
            <a:lvl1pPr>
              <a:defRPr/>
            </a:lvl1pPr>
          </a:lstStyle>
          <a:p>
            <a:r>
              <a:rPr lang="en-US" dirty="0"/>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dirty="0"/>
              <a:t>Click icon to insert screenshot</a:t>
            </a:r>
          </a:p>
        </p:txBody>
      </p:sp>
      <p:sp>
        <p:nvSpPr>
          <p:cNvPr id="17" name="Picture Placeholder 5"/>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dirty="0"/>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endParaRPr lang="en-US" dirty="0"/>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tx1"/>
                </a:solidFill>
              </a:rPr>
              <a:t>|</a:t>
            </a:r>
            <a:r>
              <a:rPr lang="en-US" dirty="0"/>
              <a:t> mn.gov/deed</a:t>
            </a:r>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76367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endParaRPr lang="en-US" dirty="0"/>
          </a:p>
        </p:txBody>
      </p:sp>
      <p:sp>
        <p:nvSpPr>
          <p:cNvPr id="9"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 mn.gov/deed</a:t>
            </a: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Dark Background)">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endParaRPr lang="en-US" dirty="0"/>
          </a:p>
        </p:txBody>
      </p:sp>
      <p:sp>
        <p:nvSpPr>
          <p:cNvPr id="18"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 mn.gov/deed</a:t>
            </a:r>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dirty="0"/>
              <a:t>Click Icon to add picture</a:t>
            </a:r>
          </a:p>
        </p:txBody>
      </p:sp>
      <p:sp>
        <p:nvSpPr>
          <p:cNvPr id="7" name="Content Placeholder 4"/>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6233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dirty="0"/>
              <a:t>Click Icon to add picture</a:t>
            </a:r>
          </a:p>
        </p:txBody>
      </p:sp>
      <p:sp>
        <p:nvSpPr>
          <p:cNvPr id="7" name="Content Placeholder 3"/>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94880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endParaRPr lang="en-US" dirty="0"/>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Tree>
    <p:extLst>
      <p:ext uri="{BB962C8B-B14F-4D97-AF65-F5344CB8AC3E}">
        <p14:creationId xmlns:p14="http://schemas.microsoft.com/office/powerpoint/2010/main" val="40922583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endParaRPr lang="en-US" dirty="0"/>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29110042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Tree>
    <p:extLst>
      <p:ext uri="{BB962C8B-B14F-4D97-AF65-F5344CB8AC3E}">
        <p14:creationId xmlns:p14="http://schemas.microsoft.com/office/powerpoint/2010/main" val="2067717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 mn.gov/deed</a:t>
            </a: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endParaRPr lang="en-US" dirty="0"/>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 mn.gov/deed</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sp>
        <p:nvSpPr>
          <p:cNvPr id="11" name="Picture Placeholder 9"/>
          <p:cNvSpPr>
            <a:spLocks noGrp="1"/>
          </p:cNvSpPr>
          <p:nvPr>
            <p:ph type="pic" sz="quarter" idx="13" hasCustomPrompt="1"/>
          </p:nvPr>
        </p:nvSpPr>
        <p:spPr bwMode="gray">
          <a:xfrm>
            <a:off x="0" y="1789113"/>
            <a:ext cx="12192000" cy="2298700"/>
          </a:xfrm>
        </p:spPr>
        <p:txBody>
          <a:bodyPr/>
          <a:lstStyle/>
          <a:p>
            <a:r>
              <a:rPr lang="en-US" dirty="0"/>
              <a:t>Click Icon to add picture</a:t>
            </a:r>
          </a:p>
        </p:txBody>
      </p:sp>
      <p:pic>
        <p:nvPicPr>
          <p:cNvPr id="13" name="Picture 12">
            <a:extLst>
              <a:ext uri="{FF2B5EF4-FFF2-40B4-BE49-F238E27FC236}">
                <a16:creationId xmlns:a16="http://schemas.microsoft.com/office/drawing/2014/main" id="{FA7AF7DA-B512-472F-BC23-F3520AA049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4211" y="715116"/>
            <a:ext cx="3892217" cy="340119"/>
          </a:xfrm>
          <a:prstGeom prst="rect">
            <a:avLst/>
          </a:prstGeom>
        </p:spPr>
      </p:pic>
    </p:spTree>
    <p:extLst>
      <p:ext uri="{BB962C8B-B14F-4D97-AF65-F5344CB8AC3E}">
        <p14:creationId xmlns:p14="http://schemas.microsoft.com/office/powerpoint/2010/main" val="2082250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dirty="0"/>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dirty="0"/>
              <a:t>Make a secondary statement here.</a:t>
            </a:r>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dirty="0"/>
              <a:t>Optional Tagline Goes Here | mn.gov/deed</a:t>
            </a:r>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pPr/>
              <a:t>‹#›</a:t>
            </a:fld>
            <a:endParaRPr lang="en-US" dirty="0"/>
          </a:p>
        </p:txBody>
      </p:sp>
      <p:pic>
        <p:nvPicPr>
          <p:cNvPr id="10" name="Picture 9">
            <a:extLst>
              <a:ext uri="{FF2B5EF4-FFF2-40B4-BE49-F238E27FC236}">
                <a16:creationId xmlns:a16="http://schemas.microsoft.com/office/drawing/2014/main" id="{4B952203-E8FB-4F5D-B5E5-77FD0A73D1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39309155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p:spPr>
        <p:txBody>
          <a:bodyPr/>
          <a:lstStyle>
            <a:lvl1pPr>
              <a:defRPr/>
            </a:lvl1pPr>
          </a:lstStyle>
          <a:p>
            <a:r>
              <a:rPr lang="en-US" dirty="0"/>
              <a:t>Click icon to edit background picture</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endParaRPr lang="en-US" dirty="0"/>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a:t>Optional Tagline Goes Here | mn.gov/deed</a:t>
            </a:r>
            <a:endParaRPr lang="en-US" dirty="0"/>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dirty="0"/>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dirty="0">
                <a:solidFill>
                  <a:schemeClr val="tx2"/>
                </a:solidFill>
              </a:rPr>
              <a:t>Optional Tagline Goes Here</a:t>
            </a:r>
            <a:r>
              <a:rPr lang="en-US" dirty="0"/>
              <a:t> </a:t>
            </a:r>
            <a:r>
              <a:rPr lang="en-US" dirty="0">
                <a:solidFill>
                  <a:schemeClr val="accent1"/>
                </a:solidFill>
              </a:rPr>
              <a:t>|</a:t>
            </a:r>
            <a:r>
              <a:rPr lang="en-US" dirty="0"/>
              <a:t> </a:t>
            </a:r>
            <a:r>
              <a:rPr lang="en-US" dirty="0">
                <a:solidFill>
                  <a:schemeClr val="tx2"/>
                </a:solidFill>
              </a:rPr>
              <a:t>mn.gov/deed</a:t>
            </a: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8C7BAF0-E7E3-434E-A402-8ECD4B8D5D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6887" y="676285"/>
            <a:ext cx="4307106" cy="376373"/>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 mn.gov/deed</a:t>
            </a: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559CC8D-961C-48E4-83B9-1AB85637D2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6887" y="676285"/>
            <a:ext cx="4307106" cy="376373"/>
          </a:xfrm>
          <a:prstGeom prst="rect">
            <a:avLst/>
          </a:prstGeom>
        </p:spPr>
      </p:pic>
    </p:spTree>
    <p:extLst>
      <p:ext uri="{BB962C8B-B14F-4D97-AF65-F5344CB8AC3E}">
        <p14:creationId xmlns:p14="http://schemas.microsoft.com/office/powerpoint/2010/main" val="21096085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65D6A-3A35-0B3C-3FD0-E25EC26D69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C04CC4-D2EB-AD99-D422-7D43C82B7E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FF96CC-625F-2F30-E636-31FE2B7076E4}"/>
              </a:ext>
            </a:extLst>
          </p:cNvPr>
          <p:cNvSpPr>
            <a:spLocks noGrp="1"/>
          </p:cNvSpPr>
          <p:nvPr>
            <p:ph type="dt" sz="half" idx="10"/>
          </p:nvPr>
        </p:nvSpPr>
        <p:spPr/>
        <p:txBody>
          <a:bodyPr/>
          <a:lstStyle/>
          <a:p>
            <a:fld id="{73D241D6-E858-4584-BDD6-4AAFBBA0B892}" type="datetimeFigureOut">
              <a:rPr lang="en-US" smtClean="0"/>
              <a:t>9/26/2022</a:t>
            </a:fld>
            <a:endParaRPr lang="en-US"/>
          </a:p>
        </p:txBody>
      </p:sp>
      <p:sp>
        <p:nvSpPr>
          <p:cNvPr id="5" name="Footer Placeholder 4">
            <a:extLst>
              <a:ext uri="{FF2B5EF4-FFF2-40B4-BE49-F238E27FC236}">
                <a16:creationId xmlns:a16="http://schemas.microsoft.com/office/drawing/2014/main" id="{5082231D-4501-F286-EFB6-60B095388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341B9F-23E1-5FC5-5256-127D57602796}"/>
              </a:ext>
            </a:extLst>
          </p:cNvPr>
          <p:cNvSpPr>
            <a:spLocks noGrp="1"/>
          </p:cNvSpPr>
          <p:nvPr>
            <p:ph type="sldNum" sz="quarter" idx="12"/>
          </p:nvPr>
        </p:nvSpPr>
        <p:spPr/>
        <p:txBody>
          <a:bodyPr/>
          <a:lstStyle/>
          <a:p>
            <a:fld id="{E24F1C74-C61B-4E1D-9C95-ED0938A68EC5}" type="slidenum">
              <a:rPr lang="en-US" smtClean="0"/>
              <a:t>‹#›</a:t>
            </a:fld>
            <a:endParaRPr lang="en-US"/>
          </a:p>
        </p:txBody>
      </p:sp>
    </p:spTree>
    <p:extLst>
      <p:ext uri="{BB962C8B-B14F-4D97-AF65-F5344CB8AC3E}">
        <p14:creationId xmlns:p14="http://schemas.microsoft.com/office/powerpoint/2010/main" val="41101767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51C72-D734-C26C-BBFD-5CFEB213D9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8913EC-1A99-C280-53DD-8402873AD4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C607B-CF86-74A2-5852-D9B28CD0B4D7}"/>
              </a:ext>
            </a:extLst>
          </p:cNvPr>
          <p:cNvSpPr>
            <a:spLocks noGrp="1"/>
          </p:cNvSpPr>
          <p:nvPr>
            <p:ph type="dt" sz="half" idx="10"/>
          </p:nvPr>
        </p:nvSpPr>
        <p:spPr/>
        <p:txBody>
          <a:bodyPr/>
          <a:lstStyle/>
          <a:p>
            <a:fld id="{73D241D6-E858-4584-BDD6-4AAFBBA0B892}" type="datetimeFigureOut">
              <a:rPr lang="en-US" smtClean="0"/>
              <a:t>9/26/2022</a:t>
            </a:fld>
            <a:endParaRPr lang="en-US"/>
          </a:p>
        </p:txBody>
      </p:sp>
      <p:sp>
        <p:nvSpPr>
          <p:cNvPr id="5" name="Footer Placeholder 4">
            <a:extLst>
              <a:ext uri="{FF2B5EF4-FFF2-40B4-BE49-F238E27FC236}">
                <a16:creationId xmlns:a16="http://schemas.microsoft.com/office/drawing/2014/main" id="{63A93DB4-7E25-B311-DF58-70208C1E6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6429C-4F49-54A3-B968-5CC950742080}"/>
              </a:ext>
            </a:extLst>
          </p:cNvPr>
          <p:cNvSpPr>
            <a:spLocks noGrp="1"/>
          </p:cNvSpPr>
          <p:nvPr>
            <p:ph type="sldNum" sz="quarter" idx="12"/>
          </p:nvPr>
        </p:nvSpPr>
        <p:spPr/>
        <p:txBody>
          <a:bodyPr/>
          <a:lstStyle/>
          <a:p>
            <a:fld id="{E24F1C74-C61B-4E1D-9C95-ED0938A68EC5}" type="slidenum">
              <a:rPr lang="en-US" smtClean="0"/>
              <a:t>‹#›</a:t>
            </a:fld>
            <a:endParaRPr lang="en-US"/>
          </a:p>
        </p:txBody>
      </p:sp>
    </p:spTree>
    <p:extLst>
      <p:ext uri="{BB962C8B-B14F-4D97-AF65-F5344CB8AC3E}">
        <p14:creationId xmlns:p14="http://schemas.microsoft.com/office/powerpoint/2010/main" val="19179985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FA7DB-1111-68E0-2C2B-76CA2FB85C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1CF770-FE01-571B-6365-EBC62799D9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FF896A-2A1F-DD21-226E-FBC5B001E89C}"/>
              </a:ext>
            </a:extLst>
          </p:cNvPr>
          <p:cNvSpPr>
            <a:spLocks noGrp="1"/>
          </p:cNvSpPr>
          <p:nvPr>
            <p:ph type="dt" sz="half" idx="10"/>
          </p:nvPr>
        </p:nvSpPr>
        <p:spPr/>
        <p:txBody>
          <a:bodyPr/>
          <a:lstStyle/>
          <a:p>
            <a:fld id="{73D241D6-E858-4584-BDD6-4AAFBBA0B892}" type="datetimeFigureOut">
              <a:rPr lang="en-US" smtClean="0"/>
              <a:t>9/26/2022</a:t>
            </a:fld>
            <a:endParaRPr lang="en-US"/>
          </a:p>
        </p:txBody>
      </p:sp>
      <p:sp>
        <p:nvSpPr>
          <p:cNvPr id="5" name="Footer Placeholder 4">
            <a:extLst>
              <a:ext uri="{FF2B5EF4-FFF2-40B4-BE49-F238E27FC236}">
                <a16:creationId xmlns:a16="http://schemas.microsoft.com/office/drawing/2014/main" id="{1D803901-E779-F0A4-9C0A-B857369819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020DD7-D315-E130-4A96-28712D1963E0}"/>
              </a:ext>
            </a:extLst>
          </p:cNvPr>
          <p:cNvSpPr>
            <a:spLocks noGrp="1"/>
          </p:cNvSpPr>
          <p:nvPr>
            <p:ph type="sldNum" sz="quarter" idx="12"/>
          </p:nvPr>
        </p:nvSpPr>
        <p:spPr/>
        <p:txBody>
          <a:bodyPr/>
          <a:lstStyle/>
          <a:p>
            <a:fld id="{E24F1C74-C61B-4E1D-9C95-ED0938A68EC5}" type="slidenum">
              <a:rPr lang="en-US" smtClean="0"/>
              <a:t>‹#›</a:t>
            </a:fld>
            <a:endParaRPr lang="en-US"/>
          </a:p>
        </p:txBody>
      </p:sp>
    </p:spTree>
    <p:extLst>
      <p:ext uri="{BB962C8B-B14F-4D97-AF65-F5344CB8AC3E}">
        <p14:creationId xmlns:p14="http://schemas.microsoft.com/office/powerpoint/2010/main" val="13505186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AE5DE-0841-0EED-9079-85E41F387A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C160CF-4A0A-4F17-506C-A76C1BD447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CD27E5-F079-387F-A928-4285311EA9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2101CF-9D82-7299-EE1F-5268448B0097}"/>
              </a:ext>
            </a:extLst>
          </p:cNvPr>
          <p:cNvSpPr>
            <a:spLocks noGrp="1"/>
          </p:cNvSpPr>
          <p:nvPr>
            <p:ph type="dt" sz="half" idx="10"/>
          </p:nvPr>
        </p:nvSpPr>
        <p:spPr/>
        <p:txBody>
          <a:bodyPr/>
          <a:lstStyle/>
          <a:p>
            <a:fld id="{73D241D6-E858-4584-BDD6-4AAFBBA0B892}" type="datetimeFigureOut">
              <a:rPr lang="en-US" smtClean="0"/>
              <a:t>9/26/2022</a:t>
            </a:fld>
            <a:endParaRPr lang="en-US"/>
          </a:p>
        </p:txBody>
      </p:sp>
      <p:sp>
        <p:nvSpPr>
          <p:cNvPr id="6" name="Footer Placeholder 5">
            <a:extLst>
              <a:ext uri="{FF2B5EF4-FFF2-40B4-BE49-F238E27FC236}">
                <a16:creationId xmlns:a16="http://schemas.microsoft.com/office/drawing/2014/main" id="{B203F100-BFFB-DA44-7041-D1AB5A97D0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1E2B2-DEA3-B0CF-E8CB-C36DD313C354}"/>
              </a:ext>
            </a:extLst>
          </p:cNvPr>
          <p:cNvSpPr>
            <a:spLocks noGrp="1"/>
          </p:cNvSpPr>
          <p:nvPr>
            <p:ph type="sldNum" sz="quarter" idx="12"/>
          </p:nvPr>
        </p:nvSpPr>
        <p:spPr/>
        <p:txBody>
          <a:bodyPr/>
          <a:lstStyle/>
          <a:p>
            <a:fld id="{E24F1C74-C61B-4E1D-9C95-ED0938A68EC5}" type="slidenum">
              <a:rPr lang="en-US" smtClean="0"/>
              <a:t>‹#›</a:t>
            </a:fld>
            <a:endParaRPr lang="en-US"/>
          </a:p>
        </p:txBody>
      </p:sp>
    </p:spTree>
    <p:extLst>
      <p:ext uri="{BB962C8B-B14F-4D97-AF65-F5344CB8AC3E}">
        <p14:creationId xmlns:p14="http://schemas.microsoft.com/office/powerpoint/2010/main" val="19713120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4A823-C92D-8AA9-092F-ED57676BF6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4A0B50-F3E7-2FD3-0A71-F8B0B34C9D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54BC2D-0C32-9FEE-7013-6A2C28B3A9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E1DABF-7667-BD86-A049-2E4EA3AC1E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3E748C-80E5-F68B-E4AB-B07513092A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8D8ECB-5818-638A-F7C0-1165B4931059}"/>
              </a:ext>
            </a:extLst>
          </p:cNvPr>
          <p:cNvSpPr>
            <a:spLocks noGrp="1"/>
          </p:cNvSpPr>
          <p:nvPr>
            <p:ph type="dt" sz="half" idx="10"/>
          </p:nvPr>
        </p:nvSpPr>
        <p:spPr/>
        <p:txBody>
          <a:bodyPr/>
          <a:lstStyle/>
          <a:p>
            <a:fld id="{73D241D6-E858-4584-BDD6-4AAFBBA0B892}" type="datetimeFigureOut">
              <a:rPr lang="en-US" smtClean="0"/>
              <a:t>9/26/2022</a:t>
            </a:fld>
            <a:endParaRPr lang="en-US"/>
          </a:p>
        </p:txBody>
      </p:sp>
      <p:sp>
        <p:nvSpPr>
          <p:cNvPr id="8" name="Footer Placeholder 7">
            <a:extLst>
              <a:ext uri="{FF2B5EF4-FFF2-40B4-BE49-F238E27FC236}">
                <a16:creationId xmlns:a16="http://schemas.microsoft.com/office/drawing/2014/main" id="{B32826F5-1912-456B-6FF4-34CD728469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67E97C-9673-6A93-89C9-9A5EC8AD8A65}"/>
              </a:ext>
            </a:extLst>
          </p:cNvPr>
          <p:cNvSpPr>
            <a:spLocks noGrp="1"/>
          </p:cNvSpPr>
          <p:nvPr>
            <p:ph type="sldNum" sz="quarter" idx="12"/>
          </p:nvPr>
        </p:nvSpPr>
        <p:spPr/>
        <p:txBody>
          <a:bodyPr/>
          <a:lstStyle/>
          <a:p>
            <a:fld id="{E24F1C74-C61B-4E1D-9C95-ED0938A68EC5}" type="slidenum">
              <a:rPr lang="en-US" smtClean="0"/>
              <a:t>‹#›</a:t>
            </a:fld>
            <a:endParaRPr lang="en-US"/>
          </a:p>
        </p:txBody>
      </p:sp>
    </p:spTree>
    <p:extLst>
      <p:ext uri="{BB962C8B-B14F-4D97-AF65-F5344CB8AC3E}">
        <p14:creationId xmlns:p14="http://schemas.microsoft.com/office/powerpoint/2010/main" val="27048532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7BE6-5869-F8CF-7487-01F65A096F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A985C0-F513-5C57-FED2-CC30119D5423}"/>
              </a:ext>
            </a:extLst>
          </p:cNvPr>
          <p:cNvSpPr>
            <a:spLocks noGrp="1"/>
          </p:cNvSpPr>
          <p:nvPr>
            <p:ph type="dt" sz="half" idx="10"/>
          </p:nvPr>
        </p:nvSpPr>
        <p:spPr/>
        <p:txBody>
          <a:bodyPr/>
          <a:lstStyle/>
          <a:p>
            <a:fld id="{73D241D6-E858-4584-BDD6-4AAFBBA0B892}" type="datetimeFigureOut">
              <a:rPr lang="en-US" smtClean="0"/>
              <a:t>9/26/2022</a:t>
            </a:fld>
            <a:endParaRPr lang="en-US"/>
          </a:p>
        </p:txBody>
      </p:sp>
      <p:sp>
        <p:nvSpPr>
          <p:cNvPr id="4" name="Footer Placeholder 3">
            <a:extLst>
              <a:ext uri="{FF2B5EF4-FFF2-40B4-BE49-F238E27FC236}">
                <a16:creationId xmlns:a16="http://schemas.microsoft.com/office/drawing/2014/main" id="{49B5F0E1-173F-751F-158C-CD552C6F5C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2480AE-DD34-1038-61A6-F47965647818}"/>
              </a:ext>
            </a:extLst>
          </p:cNvPr>
          <p:cNvSpPr>
            <a:spLocks noGrp="1"/>
          </p:cNvSpPr>
          <p:nvPr>
            <p:ph type="sldNum" sz="quarter" idx="12"/>
          </p:nvPr>
        </p:nvSpPr>
        <p:spPr/>
        <p:txBody>
          <a:bodyPr/>
          <a:lstStyle/>
          <a:p>
            <a:fld id="{E24F1C74-C61B-4E1D-9C95-ED0938A68EC5}" type="slidenum">
              <a:rPr lang="en-US" smtClean="0"/>
              <a:t>‹#›</a:t>
            </a:fld>
            <a:endParaRPr lang="en-US"/>
          </a:p>
        </p:txBody>
      </p:sp>
    </p:spTree>
    <p:extLst>
      <p:ext uri="{BB962C8B-B14F-4D97-AF65-F5344CB8AC3E}">
        <p14:creationId xmlns:p14="http://schemas.microsoft.com/office/powerpoint/2010/main" val="2481006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ctr">
              <a:defRPr sz="5400" b="1">
                <a:solidFill>
                  <a:schemeClr val="bg1"/>
                </a:solidFill>
              </a:defRPr>
            </a:lvl1pPr>
          </a:lstStyle>
          <a:p>
            <a:endParaRPr lang="en-US" dirty="0"/>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 mn.gov/deed</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AE2ECF1A-EF2B-4612-A2CC-75778C9FDA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3532499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BA28DF-2080-B433-0A32-211A9B8A708E}"/>
              </a:ext>
            </a:extLst>
          </p:cNvPr>
          <p:cNvSpPr>
            <a:spLocks noGrp="1"/>
          </p:cNvSpPr>
          <p:nvPr>
            <p:ph type="dt" sz="half" idx="10"/>
          </p:nvPr>
        </p:nvSpPr>
        <p:spPr/>
        <p:txBody>
          <a:bodyPr/>
          <a:lstStyle/>
          <a:p>
            <a:fld id="{73D241D6-E858-4584-BDD6-4AAFBBA0B892}" type="datetimeFigureOut">
              <a:rPr lang="en-US" smtClean="0"/>
              <a:t>9/26/2022</a:t>
            </a:fld>
            <a:endParaRPr lang="en-US"/>
          </a:p>
        </p:txBody>
      </p:sp>
      <p:sp>
        <p:nvSpPr>
          <p:cNvPr id="3" name="Footer Placeholder 2">
            <a:extLst>
              <a:ext uri="{FF2B5EF4-FFF2-40B4-BE49-F238E27FC236}">
                <a16:creationId xmlns:a16="http://schemas.microsoft.com/office/drawing/2014/main" id="{99AFD482-CD50-B9AA-DE51-8098C60E66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B8A5B8-D0C8-962D-564A-171B8684AE27}"/>
              </a:ext>
            </a:extLst>
          </p:cNvPr>
          <p:cNvSpPr>
            <a:spLocks noGrp="1"/>
          </p:cNvSpPr>
          <p:nvPr>
            <p:ph type="sldNum" sz="quarter" idx="12"/>
          </p:nvPr>
        </p:nvSpPr>
        <p:spPr/>
        <p:txBody>
          <a:bodyPr/>
          <a:lstStyle/>
          <a:p>
            <a:fld id="{E24F1C74-C61B-4E1D-9C95-ED0938A68EC5}" type="slidenum">
              <a:rPr lang="en-US" smtClean="0"/>
              <a:t>‹#›</a:t>
            </a:fld>
            <a:endParaRPr lang="en-US"/>
          </a:p>
        </p:txBody>
      </p:sp>
    </p:spTree>
    <p:extLst>
      <p:ext uri="{BB962C8B-B14F-4D97-AF65-F5344CB8AC3E}">
        <p14:creationId xmlns:p14="http://schemas.microsoft.com/office/powerpoint/2010/main" val="2092805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38DA0-11B5-10C7-47F4-7F45E97684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5680AC-B6E7-1435-A0F5-AF78565247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FCC11C-4F73-CD89-9C1E-BD5853B5F4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538254-46A3-496E-3434-C307AC1A24DE}"/>
              </a:ext>
            </a:extLst>
          </p:cNvPr>
          <p:cNvSpPr>
            <a:spLocks noGrp="1"/>
          </p:cNvSpPr>
          <p:nvPr>
            <p:ph type="dt" sz="half" idx="10"/>
          </p:nvPr>
        </p:nvSpPr>
        <p:spPr/>
        <p:txBody>
          <a:bodyPr/>
          <a:lstStyle/>
          <a:p>
            <a:fld id="{73D241D6-E858-4584-BDD6-4AAFBBA0B892}" type="datetimeFigureOut">
              <a:rPr lang="en-US" smtClean="0"/>
              <a:t>9/26/2022</a:t>
            </a:fld>
            <a:endParaRPr lang="en-US"/>
          </a:p>
        </p:txBody>
      </p:sp>
      <p:sp>
        <p:nvSpPr>
          <p:cNvPr id="6" name="Footer Placeholder 5">
            <a:extLst>
              <a:ext uri="{FF2B5EF4-FFF2-40B4-BE49-F238E27FC236}">
                <a16:creationId xmlns:a16="http://schemas.microsoft.com/office/drawing/2014/main" id="{6F5F8E65-C661-6FA8-C33B-49448AE13B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E8140C-44FA-C35F-8850-A86254DAF381}"/>
              </a:ext>
            </a:extLst>
          </p:cNvPr>
          <p:cNvSpPr>
            <a:spLocks noGrp="1"/>
          </p:cNvSpPr>
          <p:nvPr>
            <p:ph type="sldNum" sz="quarter" idx="12"/>
          </p:nvPr>
        </p:nvSpPr>
        <p:spPr/>
        <p:txBody>
          <a:bodyPr/>
          <a:lstStyle/>
          <a:p>
            <a:fld id="{E24F1C74-C61B-4E1D-9C95-ED0938A68EC5}" type="slidenum">
              <a:rPr lang="en-US" smtClean="0"/>
              <a:t>‹#›</a:t>
            </a:fld>
            <a:endParaRPr lang="en-US"/>
          </a:p>
        </p:txBody>
      </p:sp>
    </p:spTree>
    <p:extLst>
      <p:ext uri="{BB962C8B-B14F-4D97-AF65-F5344CB8AC3E}">
        <p14:creationId xmlns:p14="http://schemas.microsoft.com/office/powerpoint/2010/main" val="3591582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92F72-54A6-9D7A-8CEC-498C529DE1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CF7133-9B34-7E78-C0B5-57262EDD22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5CA8DB-5E40-4DFC-566A-CD87186918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10F82B-1B8F-D01F-90D8-B5B26EE87E18}"/>
              </a:ext>
            </a:extLst>
          </p:cNvPr>
          <p:cNvSpPr>
            <a:spLocks noGrp="1"/>
          </p:cNvSpPr>
          <p:nvPr>
            <p:ph type="dt" sz="half" idx="10"/>
          </p:nvPr>
        </p:nvSpPr>
        <p:spPr/>
        <p:txBody>
          <a:bodyPr/>
          <a:lstStyle/>
          <a:p>
            <a:fld id="{73D241D6-E858-4584-BDD6-4AAFBBA0B892}" type="datetimeFigureOut">
              <a:rPr lang="en-US" smtClean="0"/>
              <a:t>9/26/2022</a:t>
            </a:fld>
            <a:endParaRPr lang="en-US"/>
          </a:p>
        </p:txBody>
      </p:sp>
      <p:sp>
        <p:nvSpPr>
          <p:cNvPr id="6" name="Footer Placeholder 5">
            <a:extLst>
              <a:ext uri="{FF2B5EF4-FFF2-40B4-BE49-F238E27FC236}">
                <a16:creationId xmlns:a16="http://schemas.microsoft.com/office/drawing/2014/main" id="{405357A6-8E0C-665D-D92F-F41B741A74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EC1BD-C600-2C00-6C8E-6F238F82F85D}"/>
              </a:ext>
            </a:extLst>
          </p:cNvPr>
          <p:cNvSpPr>
            <a:spLocks noGrp="1"/>
          </p:cNvSpPr>
          <p:nvPr>
            <p:ph type="sldNum" sz="quarter" idx="12"/>
          </p:nvPr>
        </p:nvSpPr>
        <p:spPr/>
        <p:txBody>
          <a:bodyPr/>
          <a:lstStyle/>
          <a:p>
            <a:fld id="{E24F1C74-C61B-4E1D-9C95-ED0938A68EC5}" type="slidenum">
              <a:rPr lang="en-US" smtClean="0"/>
              <a:t>‹#›</a:t>
            </a:fld>
            <a:endParaRPr lang="en-US"/>
          </a:p>
        </p:txBody>
      </p:sp>
    </p:spTree>
    <p:extLst>
      <p:ext uri="{BB962C8B-B14F-4D97-AF65-F5344CB8AC3E}">
        <p14:creationId xmlns:p14="http://schemas.microsoft.com/office/powerpoint/2010/main" val="38880531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DA46D-6EF6-EF54-884D-7D016A2953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77C6D4-4114-CB8F-91CB-183662B2F4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C47798-B547-F307-8320-0612E28095B9}"/>
              </a:ext>
            </a:extLst>
          </p:cNvPr>
          <p:cNvSpPr>
            <a:spLocks noGrp="1"/>
          </p:cNvSpPr>
          <p:nvPr>
            <p:ph type="dt" sz="half" idx="10"/>
          </p:nvPr>
        </p:nvSpPr>
        <p:spPr/>
        <p:txBody>
          <a:bodyPr/>
          <a:lstStyle/>
          <a:p>
            <a:fld id="{73D241D6-E858-4584-BDD6-4AAFBBA0B892}" type="datetimeFigureOut">
              <a:rPr lang="en-US" smtClean="0"/>
              <a:t>9/26/2022</a:t>
            </a:fld>
            <a:endParaRPr lang="en-US"/>
          </a:p>
        </p:txBody>
      </p:sp>
      <p:sp>
        <p:nvSpPr>
          <p:cNvPr id="5" name="Footer Placeholder 4">
            <a:extLst>
              <a:ext uri="{FF2B5EF4-FFF2-40B4-BE49-F238E27FC236}">
                <a16:creationId xmlns:a16="http://schemas.microsoft.com/office/drawing/2014/main" id="{5D66BE77-BB9C-DE04-C931-F623AC03A3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34E11-1026-21DD-15B0-F512ABC0929C}"/>
              </a:ext>
            </a:extLst>
          </p:cNvPr>
          <p:cNvSpPr>
            <a:spLocks noGrp="1"/>
          </p:cNvSpPr>
          <p:nvPr>
            <p:ph type="sldNum" sz="quarter" idx="12"/>
          </p:nvPr>
        </p:nvSpPr>
        <p:spPr/>
        <p:txBody>
          <a:bodyPr/>
          <a:lstStyle/>
          <a:p>
            <a:fld id="{E24F1C74-C61B-4E1D-9C95-ED0938A68EC5}" type="slidenum">
              <a:rPr lang="en-US" smtClean="0"/>
              <a:t>‹#›</a:t>
            </a:fld>
            <a:endParaRPr lang="en-US"/>
          </a:p>
        </p:txBody>
      </p:sp>
    </p:spTree>
    <p:extLst>
      <p:ext uri="{BB962C8B-B14F-4D97-AF65-F5344CB8AC3E}">
        <p14:creationId xmlns:p14="http://schemas.microsoft.com/office/powerpoint/2010/main" val="20754542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C18371-B3EA-697F-9466-E3990F5980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A3B35D-E1FC-D364-8AFE-1579B68421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19448B-E4C9-2011-14CF-3AB41603412D}"/>
              </a:ext>
            </a:extLst>
          </p:cNvPr>
          <p:cNvSpPr>
            <a:spLocks noGrp="1"/>
          </p:cNvSpPr>
          <p:nvPr>
            <p:ph type="dt" sz="half" idx="10"/>
          </p:nvPr>
        </p:nvSpPr>
        <p:spPr/>
        <p:txBody>
          <a:bodyPr/>
          <a:lstStyle/>
          <a:p>
            <a:fld id="{73D241D6-E858-4584-BDD6-4AAFBBA0B892}" type="datetimeFigureOut">
              <a:rPr lang="en-US" smtClean="0"/>
              <a:t>9/26/2022</a:t>
            </a:fld>
            <a:endParaRPr lang="en-US"/>
          </a:p>
        </p:txBody>
      </p:sp>
      <p:sp>
        <p:nvSpPr>
          <p:cNvPr id="5" name="Footer Placeholder 4">
            <a:extLst>
              <a:ext uri="{FF2B5EF4-FFF2-40B4-BE49-F238E27FC236}">
                <a16:creationId xmlns:a16="http://schemas.microsoft.com/office/drawing/2014/main" id="{6986E057-44D3-210C-3D5A-6FC437B04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C5771-3495-26B4-B09A-55A62E82814F}"/>
              </a:ext>
            </a:extLst>
          </p:cNvPr>
          <p:cNvSpPr>
            <a:spLocks noGrp="1"/>
          </p:cNvSpPr>
          <p:nvPr>
            <p:ph type="sldNum" sz="quarter" idx="12"/>
          </p:nvPr>
        </p:nvSpPr>
        <p:spPr/>
        <p:txBody>
          <a:bodyPr/>
          <a:lstStyle/>
          <a:p>
            <a:fld id="{E24F1C74-C61B-4E1D-9C95-ED0938A68EC5}" type="slidenum">
              <a:rPr lang="en-US" smtClean="0"/>
              <a:t>‹#›</a:t>
            </a:fld>
            <a:endParaRPr lang="en-US"/>
          </a:p>
        </p:txBody>
      </p:sp>
    </p:spTree>
    <p:extLst>
      <p:ext uri="{BB962C8B-B14F-4D97-AF65-F5344CB8AC3E}">
        <p14:creationId xmlns:p14="http://schemas.microsoft.com/office/powerpoint/2010/main" val="37563429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C9D34-4614-4589-8CD2-0AD8761AE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2CFFE9-10DF-405C-ACEE-1BB2CD0A87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B922C4-2E85-4AB4-A893-D3D9B88043B3}"/>
              </a:ext>
            </a:extLst>
          </p:cNvPr>
          <p:cNvSpPr>
            <a:spLocks noGrp="1"/>
          </p:cNvSpPr>
          <p:nvPr>
            <p:ph type="dt" sz="half" idx="10"/>
          </p:nvPr>
        </p:nvSpPr>
        <p:spPr/>
        <p:txBody>
          <a:bodyPr/>
          <a:lstStyle/>
          <a:p>
            <a:fld id="{901CEC7A-5E06-47D5-8982-38B8AFB45440}" type="datetimeFigureOut">
              <a:rPr lang="en-US" smtClean="0"/>
              <a:t>9/26/2022</a:t>
            </a:fld>
            <a:endParaRPr lang="en-US"/>
          </a:p>
        </p:txBody>
      </p:sp>
      <p:sp>
        <p:nvSpPr>
          <p:cNvPr id="5" name="Footer Placeholder 4">
            <a:extLst>
              <a:ext uri="{FF2B5EF4-FFF2-40B4-BE49-F238E27FC236}">
                <a16:creationId xmlns:a16="http://schemas.microsoft.com/office/drawing/2014/main" id="{18D24EAC-58DE-454C-A31A-2211BC0D2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014B01-44E6-4453-A24D-E5B70D7C7EFC}"/>
              </a:ext>
            </a:extLst>
          </p:cNvPr>
          <p:cNvSpPr>
            <a:spLocks noGrp="1"/>
          </p:cNvSpPr>
          <p:nvPr>
            <p:ph type="sldNum" sz="quarter" idx="12"/>
          </p:nvPr>
        </p:nvSpPr>
        <p:spPr/>
        <p:txBody>
          <a:bodyPr/>
          <a:lstStyle/>
          <a:p>
            <a:fld id="{DBE5CDBE-7372-4081-B687-ECEAA500D304}" type="slidenum">
              <a:rPr lang="en-US" smtClean="0"/>
              <a:t>‹#›</a:t>
            </a:fld>
            <a:endParaRPr lang="en-US"/>
          </a:p>
        </p:txBody>
      </p:sp>
    </p:spTree>
    <p:extLst>
      <p:ext uri="{BB962C8B-B14F-4D97-AF65-F5344CB8AC3E}">
        <p14:creationId xmlns:p14="http://schemas.microsoft.com/office/powerpoint/2010/main" val="40076545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AD5B4-16AD-469C-A92C-B7EB349126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706459-E3E5-44BD-A991-D4A880B774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BC5DD-EB72-4AD1-B30B-7FC69F583538}"/>
              </a:ext>
            </a:extLst>
          </p:cNvPr>
          <p:cNvSpPr>
            <a:spLocks noGrp="1"/>
          </p:cNvSpPr>
          <p:nvPr>
            <p:ph type="dt" sz="half" idx="10"/>
          </p:nvPr>
        </p:nvSpPr>
        <p:spPr/>
        <p:txBody>
          <a:bodyPr/>
          <a:lstStyle/>
          <a:p>
            <a:fld id="{901CEC7A-5E06-47D5-8982-38B8AFB45440}" type="datetimeFigureOut">
              <a:rPr lang="en-US" smtClean="0"/>
              <a:t>9/26/2022</a:t>
            </a:fld>
            <a:endParaRPr lang="en-US"/>
          </a:p>
        </p:txBody>
      </p:sp>
      <p:sp>
        <p:nvSpPr>
          <p:cNvPr id="5" name="Footer Placeholder 4">
            <a:extLst>
              <a:ext uri="{FF2B5EF4-FFF2-40B4-BE49-F238E27FC236}">
                <a16:creationId xmlns:a16="http://schemas.microsoft.com/office/drawing/2014/main" id="{EE121CC8-BBE5-4682-9C7D-D1A17026E2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706A0-48C0-4F78-B953-B997C4ADE27A}"/>
              </a:ext>
            </a:extLst>
          </p:cNvPr>
          <p:cNvSpPr>
            <a:spLocks noGrp="1"/>
          </p:cNvSpPr>
          <p:nvPr>
            <p:ph type="sldNum" sz="quarter" idx="12"/>
          </p:nvPr>
        </p:nvSpPr>
        <p:spPr/>
        <p:txBody>
          <a:bodyPr/>
          <a:lstStyle/>
          <a:p>
            <a:fld id="{DBE5CDBE-7372-4081-B687-ECEAA500D304}" type="slidenum">
              <a:rPr lang="en-US" smtClean="0"/>
              <a:t>‹#›</a:t>
            </a:fld>
            <a:endParaRPr lang="en-US"/>
          </a:p>
        </p:txBody>
      </p:sp>
    </p:spTree>
    <p:extLst>
      <p:ext uri="{BB962C8B-B14F-4D97-AF65-F5344CB8AC3E}">
        <p14:creationId xmlns:p14="http://schemas.microsoft.com/office/powerpoint/2010/main" val="27744290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B53EA-FC46-4A40-9E2E-CFE7D84276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A41BD2-1B1E-4BA7-8F97-17029CC821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5CFEE0C-8F93-47E6-9C62-D7EDC85BA9B0}"/>
              </a:ext>
            </a:extLst>
          </p:cNvPr>
          <p:cNvSpPr>
            <a:spLocks noGrp="1"/>
          </p:cNvSpPr>
          <p:nvPr>
            <p:ph type="dt" sz="half" idx="10"/>
          </p:nvPr>
        </p:nvSpPr>
        <p:spPr/>
        <p:txBody>
          <a:bodyPr/>
          <a:lstStyle/>
          <a:p>
            <a:fld id="{901CEC7A-5E06-47D5-8982-38B8AFB45440}" type="datetimeFigureOut">
              <a:rPr lang="en-US" smtClean="0"/>
              <a:t>9/26/2022</a:t>
            </a:fld>
            <a:endParaRPr lang="en-US"/>
          </a:p>
        </p:txBody>
      </p:sp>
      <p:sp>
        <p:nvSpPr>
          <p:cNvPr id="5" name="Footer Placeholder 4">
            <a:extLst>
              <a:ext uri="{FF2B5EF4-FFF2-40B4-BE49-F238E27FC236}">
                <a16:creationId xmlns:a16="http://schemas.microsoft.com/office/drawing/2014/main" id="{4A321D58-C31A-4FD8-9F81-C1B89D1DD4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D6681-7E07-4D52-94CB-DC1109028680}"/>
              </a:ext>
            </a:extLst>
          </p:cNvPr>
          <p:cNvSpPr>
            <a:spLocks noGrp="1"/>
          </p:cNvSpPr>
          <p:nvPr>
            <p:ph type="sldNum" sz="quarter" idx="12"/>
          </p:nvPr>
        </p:nvSpPr>
        <p:spPr/>
        <p:txBody>
          <a:bodyPr/>
          <a:lstStyle/>
          <a:p>
            <a:fld id="{DBE5CDBE-7372-4081-B687-ECEAA500D304}" type="slidenum">
              <a:rPr lang="en-US" smtClean="0"/>
              <a:t>‹#›</a:t>
            </a:fld>
            <a:endParaRPr lang="en-US"/>
          </a:p>
        </p:txBody>
      </p:sp>
    </p:spTree>
    <p:extLst>
      <p:ext uri="{BB962C8B-B14F-4D97-AF65-F5344CB8AC3E}">
        <p14:creationId xmlns:p14="http://schemas.microsoft.com/office/powerpoint/2010/main" val="1522202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9C938-BA0D-4FB0-A361-78BA140C80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6CD3B2-A344-426D-AFC9-693521E0714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ECF22-30F2-4F9D-A9B2-EA359366C75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D21DEE-A124-433D-9245-CA0B07325C1C}"/>
              </a:ext>
            </a:extLst>
          </p:cNvPr>
          <p:cNvSpPr>
            <a:spLocks noGrp="1"/>
          </p:cNvSpPr>
          <p:nvPr>
            <p:ph type="dt" sz="half" idx="10"/>
          </p:nvPr>
        </p:nvSpPr>
        <p:spPr/>
        <p:txBody>
          <a:bodyPr/>
          <a:lstStyle/>
          <a:p>
            <a:fld id="{901CEC7A-5E06-47D5-8982-38B8AFB45440}" type="datetimeFigureOut">
              <a:rPr lang="en-US" smtClean="0"/>
              <a:t>9/26/2022</a:t>
            </a:fld>
            <a:endParaRPr lang="en-US"/>
          </a:p>
        </p:txBody>
      </p:sp>
      <p:sp>
        <p:nvSpPr>
          <p:cNvPr id="6" name="Footer Placeholder 5">
            <a:extLst>
              <a:ext uri="{FF2B5EF4-FFF2-40B4-BE49-F238E27FC236}">
                <a16:creationId xmlns:a16="http://schemas.microsoft.com/office/drawing/2014/main" id="{C6DCACDB-6DA4-4BFF-80E5-20DDA081E4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9DE379-9EDF-4A51-BDD0-CA93E8C041A3}"/>
              </a:ext>
            </a:extLst>
          </p:cNvPr>
          <p:cNvSpPr>
            <a:spLocks noGrp="1"/>
          </p:cNvSpPr>
          <p:nvPr>
            <p:ph type="sldNum" sz="quarter" idx="12"/>
          </p:nvPr>
        </p:nvSpPr>
        <p:spPr/>
        <p:txBody>
          <a:bodyPr/>
          <a:lstStyle/>
          <a:p>
            <a:fld id="{DBE5CDBE-7372-4081-B687-ECEAA500D304}" type="slidenum">
              <a:rPr lang="en-US" smtClean="0"/>
              <a:t>‹#›</a:t>
            </a:fld>
            <a:endParaRPr lang="en-US"/>
          </a:p>
        </p:txBody>
      </p:sp>
    </p:spTree>
    <p:extLst>
      <p:ext uri="{BB962C8B-B14F-4D97-AF65-F5344CB8AC3E}">
        <p14:creationId xmlns:p14="http://schemas.microsoft.com/office/powerpoint/2010/main" val="14886725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07DA-9CA2-4E9D-AD4E-779BC967CB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2601A1-85F2-4753-9E81-111FAE5432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8B6F5F3-310F-4D28-8D9F-BC4BE93A5E4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C813E8-1F92-4D75-923B-28FE39B426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821C9D-DFAF-42E5-83E5-ED0BC8FA2D9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4F5DD8-05F2-45D6-A757-F55786E74859}"/>
              </a:ext>
            </a:extLst>
          </p:cNvPr>
          <p:cNvSpPr>
            <a:spLocks noGrp="1"/>
          </p:cNvSpPr>
          <p:nvPr>
            <p:ph type="dt" sz="half" idx="10"/>
          </p:nvPr>
        </p:nvSpPr>
        <p:spPr/>
        <p:txBody>
          <a:bodyPr/>
          <a:lstStyle/>
          <a:p>
            <a:fld id="{901CEC7A-5E06-47D5-8982-38B8AFB45440}" type="datetimeFigureOut">
              <a:rPr lang="en-US" smtClean="0"/>
              <a:t>9/26/2022</a:t>
            </a:fld>
            <a:endParaRPr lang="en-US"/>
          </a:p>
        </p:txBody>
      </p:sp>
      <p:sp>
        <p:nvSpPr>
          <p:cNvPr id="8" name="Footer Placeholder 7">
            <a:extLst>
              <a:ext uri="{FF2B5EF4-FFF2-40B4-BE49-F238E27FC236}">
                <a16:creationId xmlns:a16="http://schemas.microsoft.com/office/drawing/2014/main" id="{BF9ABB8C-1732-4621-954C-A32FEB2000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07D54F-926E-4271-B9EE-CE53200B578F}"/>
              </a:ext>
            </a:extLst>
          </p:cNvPr>
          <p:cNvSpPr>
            <a:spLocks noGrp="1"/>
          </p:cNvSpPr>
          <p:nvPr>
            <p:ph type="sldNum" sz="quarter" idx="12"/>
          </p:nvPr>
        </p:nvSpPr>
        <p:spPr/>
        <p:txBody>
          <a:bodyPr/>
          <a:lstStyle/>
          <a:p>
            <a:fld id="{DBE5CDBE-7372-4081-B687-ECEAA500D304}" type="slidenum">
              <a:rPr lang="en-US" smtClean="0"/>
              <a:t>‹#›</a:t>
            </a:fld>
            <a:endParaRPr lang="en-US"/>
          </a:p>
        </p:txBody>
      </p:sp>
    </p:spTree>
    <p:extLst>
      <p:ext uri="{BB962C8B-B14F-4D97-AF65-F5344CB8AC3E}">
        <p14:creationId xmlns:p14="http://schemas.microsoft.com/office/powerpoint/2010/main" val="1215795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 mn.gov/deed</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pic>
        <p:nvPicPr>
          <p:cNvPr id="12" name="Picture 11">
            <a:extLst>
              <a:ext uri="{FF2B5EF4-FFF2-40B4-BE49-F238E27FC236}">
                <a16:creationId xmlns:a16="http://schemas.microsoft.com/office/drawing/2014/main" id="{1DC680A3-C5D3-4FFD-9C4F-F36C769746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7166100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4B294-FC30-4B91-AF18-1DDD899723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5C8BFA-C22D-4A74-BA07-DFC3A57B1D51}"/>
              </a:ext>
            </a:extLst>
          </p:cNvPr>
          <p:cNvSpPr>
            <a:spLocks noGrp="1"/>
          </p:cNvSpPr>
          <p:nvPr>
            <p:ph type="dt" sz="half" idx="10"/>
          </p:nvPr>
        </p:nvSpPr>
        <p:spPr/>
        <p:txBody>
          <a:bodyPr/>
          <a:lstStyle/>
          <a:p>
            <a:fld id="{901CEC7A-5E06-47D5-8982-38B8AFB45440}" type="datetimeFigureOut">
              <a:rPr lang="en-US" smtClean="0"/>
              <a:t>9/26/2022</a:t>
            </a:fld>
            <a:endParaRPr lang="en-US"/>
          </a:p>
        </p:txBody>
      </p:sp>
      <p:sp>
        <p:nvSpPr>
          <p:cNvPr id="4" name="Footer Placeholder 3">
            <a:extLst>
              <a:ext uri="{FF2B5EF4-FFF2-40B4-BE49-F238E27FC236}">
                <a16:creationId xmlns:a16="http://schemas.microsoft.com/office/drawing/2014/main" id="{C65A100C-9B38-4F73-B139-18586ACDE9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31849A-941D-4486-A22F-3C390F81C398}"/>
              </a:ext>
            </a:extLst>
          </p:cNvPr>
          <p:cNvSpPr>
            <a:spLocks noGrp="1"/>
          </p:cNvSpPr>
          <p:nvPr>
            <p:ph type="sldNum" sz="quarter" idx="12"/>
          </p:nvPr>
        </p:nvSpPr>
        <p:spPr/>
        <p:txBody>
          <a:bodyPr/>
          <a:lstStyle/>
          <a:p>
            <a:fld id="{DBE5CDBE-7372-4081-B687-ECEAA500D304}" type="slidenum">
              <a:rPr lang="en-US" smtClean="0"/>
              <a:t>‹#›</a:t>
            </a:fld>
            <a:endParaRPr lang="en-US"/>
          </a:p>
        </p:txBody>
      </p:sp>
    </p:spTree>
    <p:extLst>
      <p:ext uri="{BB962C8B-B14F-4D97-AF65-F5344CB8AC3E}">
        <p14:creationId xmlns:p14="http://schemas.microsoft.com/office/powerpoint/2010/main" val="30663078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CD877E-7098-4415-831F-1F61236EF16B}"/>
              </a:ext>
            </a:extLst>
          </p:cNvPr>
          <p:cNvSpPr>
            <a:spLocks noGrp="1"/>
          </p:cNvSpPr>
          <p:nvPr>
            <p:ph type="dt" sz="half" idx="10"/>
          </p:nvPr>
        </p:nvSpPr>
        <p:spPr/>
        <p:txBody>
          <a:bodyPr/>
          <a:lstStyle/>
          <a:p>
            <a:fld id="{901CEC7A-5E06-47D5-8982-38B8AFB45440}" type="datetimeFigureOut">
              <a:rPr lang="en-US" smtClean="0"/>
              <a:t>9/26/2022</a:t>
            </a:fld>
            <a:endParaRPr lang="en-US"/>
          </a:p>
        </p:txBody>
      </p:sp>
      <p:sp>
        <p:nvSpPr>
          <p:cNvPr id="3" name="Footer Placeholder 2">
            <a:extLst>
              <a:ext uri="{FF2B5EF4-FFF2-40B4-BE49-F238E27FC236}">
                <a16:creationId xmlns:a16="http://schemas.microsoft.com/office/drawing/2014/main" id="{5E64C0F7-183D-44D4-8181-60ED2348AE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4C23FF-3B1C-4881-8766-BDF080BE2B9F}"/>
              </a:ext>
            </a:extLst>
          </p:cNvPr>
          <p:cNvSpPr>
            <a:spLocks noGrp="1"/>
          </p:cNvSpPr>
          <p:nvPr>
            <p:ph type="sldNum" sz="quarter" idx="12"/>
          </p:nvPr>
        </p:nvSpPr>
        <p:spPr/>
        <p:txBody>
          <a:bodyPr/>
          <a:lstStyle/>
          <a:p>
            <a:fld id="{DBE5CDBE-7372-4081-B687-ECEAA500D304}" type="slidenum">
              <a:rPr lang="en-US" smtClean="0"/>
              <a:t>‹#›</a:t>
            </a:fld>
            <a:endParaRPr lang="en-US"/>
          </a:p>
        </p:txBody>
      </p:sp>
    </p:spTree>
    <p:extLst>
      <p:ext uri="{BB962C8B-B14F-4D97-AF65-F5344CB8AC3E}">
        <p14:creationId xmlns:p14="http://schemas.microsoft.com/office/powerpoint/2010/main" val="17795924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DFBD1-761C-4BD5-9074-E73066EA66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780629-7A49-4AC9-A05E-8E5156AA67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6CF1AB-99EA-4BD8-8AEE-FE35B48FCE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C9D2BD-4E42-4CAF-8000-C2779FE3D332}"/>
              </a:ext>
            </a:extLst>
          </p:cNvPr>
          <p:cNvSpPr>
            <a:spLocks noGrp="1"/>
          </p:cNvSpPr>
          <p:nvPr>
            <p:ph type="dt" sz="half" idx="10"/>
          </p:nvPr>
        </p:nvSpPr>
        <p:spPr/>
        <p:txBody>
          <a:bodyPr/>
          <a:lstStyle/>
          <a:p>
            <a:fld id="{901CEC7A-5E06-47D5-8982-38B8AFB45440}" type="datetimeFigureOut">
              <a:rPr lang="en-US" smtClean="0"/>
              <a:t>9/26/2022</a:t>
            </a:fld>
            <a:endParaRPr lang="en-US"/>
          </a:p>
        </p:txBody>
      </p:sp>
      <p:sp>
        <p:nvSpPr>
          <p:cNvPr id="6" name="Footer Placeholder 5">
            <a:extLst>
              <a:ext uri="{FF2B5EF4-FFF2-40B4-BE49-F238E27FC236}">
                <a16:creationId xmlns:a16="http://schemas.microsoft.com/office/drawing/2014/main" id="{5EF1EAF6-D387-4C32-8F7C-178A7EDA9A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4B081-CA07-4D59-9BC1-9D2B1145A228}"/>
              </a:ext>
            </a:extLst>
          </p:cNvPr>
          <p:cNvSpPr>
            <a:spLocks noGrp="1"/>
          </p:cNvSpPr>
          <p:nvPr>
            <p:ph type="sldNum" sz="quarter" idx="12"/>
          </p:nvPr>
        </p:nvSpPr>
        <p:spPr/>
        <p:txBody>
          <a:bodyPr/>
          <a:lstStyle/>
          <a:p>
            <a:fld id="{DBE5CDBE-7372-4081-B687-ECEAA500D304}" type="slidenum">
              <a:rPr lang="en-US" smtClean="0"/>
              <a:t>‹#›</a:t>
            </a:fld>
            <a:endParaRPr lang="en-US"/>
          </a:p>
        </p:txBody>
      </p:sp>
    </p:spTree>
    <p:extLst>
      <p:ext uri="{BB962C8B-B14F-4D97-AF65-F5344CB8AC3E}">
        <p14:creationId xmlns:p14="http://schemas.microsoft.com/office/powerpoint/2010/main" val="16462156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AD063-CF8B-4192-BC53-3363BB23A1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75C92D-F25E-4EC9-8D85-701824DD88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34EE59-A70B-416C-8A8D-B499769239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C0BC8FD-E81D-4C01-9A0C-F087D6E7BF9F}"/>
              </a:ext>
            </a:extLst>
          </p:cNvPr>
          <p:cNvSpPr>
            <a:spLocks noGrp="1"/>
          </p:cNvSpPr>
          <p:nvPr>
            <p:ph type="dt" sz="half" idx="10"/>
          </p:nvPr>
        </p:nvSpPr>
        <p:spPr/>
        <p:txBody>
          <a:bodyPr/>
          <a:lstStyle/>
          <a:p>
            <a:fld id="{901CEC7A-5E06-47D5-8982-38B8AFB45440}" type="datetimeFigureOut">
              <a:rPr lang="en-US" smtClean="0"/>
              <a:t>9/26/2022</a:t>
            </a:fld>
            <a:endParaRPr lang="en-US"/>
          </a:p>
        </p:txBody>
      </p:sp>
      <p:sp>
        <p:nvSpPr>
          <p:cNvPr id="6" name="Footer Placeholder 5">
            <a:extLst>
              <a:ext uri="{FF2B5EF4-FFF2-40B4-BE49-F238E27FC236}">
                <a16:creationId xmlns:a16="http://schemas.microsoft.com/office/drawing/2014/main" id="{5056F88E-51D2-4C94-A8A5-3CAB1FD4B0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68D7DF-15A2-40D4-8886-410646F2B54D}"/>
              </a:ext>
            </a:extLst>
          </p:cNvPr>
          <p:cNvSpPr>
            <a:spLocks noGrp="1"/>
          </p:cNvSpPr>
          <p:nvPr>
            <p:ph type="sldNum" sz="quarter" idx="12"/>
          </p:nvPr>
        </p:nvSpPr>
        <p:spPr/>
        <p:txBody>
          <a:bodyPr/>
          <a:lstStyle/>
          <a:p>
            <a:fld id="{DBE5CDBE-7372-4081-B687-ECEAA500D304}" type="slidenum">
              <a:rPr lang="en-US" smtClean="0"/>
              <a:t>‹#›</a:t>
            </a:fld>
            <a:endParaRPr lang="en-US"/>
          </a:p>
        </p:txBody>
      </p:sp>
    </p:spTree>
    <p:extLst>
      <p:ext uri="{BB962C8B-B14F-4D97-AF65-F5344CB8AC3E}">
        <p14:creationId xmlns:p14="http://schemas.microsoft.com/office/powerpoint/2010/main" val="36524562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1E5C1-3D48-41BD-BE47-A89623E138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6A66D6-9CD7-427F-B18A-7C6476DE969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626CE1-1C36-4938-ACE5-CDBB426BF988}"/>
              </a:ext>
            </a:extLst>
          </p:cNvPr>
          <p:cNvSpPr>
            <a:spLocks noGrp="1"/>
          </p:cNvSpPr>
          <p:nvPr>
            <p:ph type="dt" sz="half" idx="10"/>
          </p:nvPr>
        </p:nvSpPr>
        <p:spPr/>
        <p:txBody>
          <a:bodyPr/>
          <a:lstStyle/>
          <a:p>
            <a:fld id="{901CEC7A-5E06-47D5-8982-38B8AFB45440}" type="datetimeFigureOut">
              <a:rPr lang="en-US" smtClean="0"/>
              <a:t>9/26/2022</a:t>
            </a:fld>
            <a:endParaRPr lang="en-US"/>
          </a:p>
        </p:txBody>
      </p:sp>
      <p:sp>
        <p:nvSpPr>
          <p:cNvPr id="5" name="Footer Placeholder 4">
            <a:extLst>
              <a:ext uri="{FF2B5EF4-FFF2-40B4-BE49-F238E27FC236}">
                <a16:creationId xmlns:a16="http://schemas.microsoft.com/office/drawing/2014/main" id="{85DA8EC1-B6F9-4414-BBB9-91CC09C5DC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A70C05-CD5C-4A04-B433-57261EF00D06}"/>
              </a:ext>
            </a:extLst>
          </p:cNvPr>
          <p:cNvSpPr>
            <a:spLocks noGrp="1"/>
          </p:cNvSpPr>
          <p:nvPr>
            <p:ph type="sldNum" sz="quarter" idx="12"/>
          </p:nvPr>
        </p:nvSpPr>
        <p:spPr/>
        <p:txBody>
          <a:bodyPr/>
          <a:lstStyle/>
          <a:p>
            <a:fld id="{DBE5CDBE-7372-4081-B687-ECEAA500D304}" type="slidenum">
              <a:rPr lang="en-US" smtClean="0"/>
              <a:t>‹#›</a:t>
            </a:fld>
            <a:endParaRPr lang="en-US"/>
          </a:p>
        </p:txBody>
      </p:sp>
    </p:spTree>
    <p:extLst>
      <p:ext uri="{BB962C8B-B14F-4D97-AF65-F5344CB8AC3E}">
        <p14:creationId xmlns:p14="http://schemas.microsoft.com/office/powerpoint/2010/main" val="20146142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165202-C4B8-491C-9566-F02E8FFF9B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83BFD7-8FA0-4EF7-99ED-5AC80900F19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341ED-3E2C-4FF7-A470-8BB3145E34D1}"/>
              </a:ext>
            </a:extLst>
          </p:cNvPr>
          <p:cNvSpPr>
            <a:spLocks noGrp="1"/>
          </p:cNvSpPr>
          <p:nvPr>
            <p:ph type="dt" sz="half" idx="10"/>
          </p:nvPr>
        </p:nvSpPr>
        <p:spPr/>
        <p:txBody>
          <a:bodyPr/>
          <a:lstStyle/>
          <a:p>
            <a:fld id="{901CEC7A-5E06-47D5-8982-38B8AFB45440}" type="datetimeFigureOut">
              <a:rPr lang="en-US" smtClean="0"/>
              <a:t>9/26/2022</a:t>
            </a:fld>
            <a:endParaRPr lang="en-US"/>
          </a:p>
        </p:txBody>
      </p:sp>
      <p:sp>
        <p:nvSpPr>
          <p:cNvPr id="5" name="Footer Placeholder 4">
            <a:extLst>
              <a:ext uri="{FF2B5EF4-FFF2-40B4-BE49-F238E27FC236}">
                <a16:creationId xmlns:a16="http://schemas.microsoft.com/office/drawing/2014/main" id="{DDFE9E5C-9305-4EE5-B3A5-2AA3241E3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D17AD-5EFA-4C21-BA43-4E9EF666FC62}"/>
              </a:ext>
            </a:extLst>
          </p:cNvPr>
          <p:cNvSpPr>
            <a:spLocks noGrp="1"/>
          </p:cNvSpPr>
          <p:nvPr>
            <p:ph type="sldNum" sz="quarter" idx="12"/>
          </p:nvPr>
        </p:nvSpPr>
        <p:spPr/>
        <p:txBody>
          <a:bodyPr/>
          <a:lstStyle/>
          <a:p>
            <a:fld id="{DBE5CDBE-7372-4081-B687-ECEAA500D304}" type="slidenum">
              <a:rPr lang="en-US" smtClean="0"/>
              <a:t>‹#›</a:t>
            </a:fld>
            <a:endParaRPr lang="en-US"/>
          </a:p>
        </p:txBody>
      </p:sp>
    </p:spTree>
    <p:extLst>
      <p:ext uri="{BB962C8B-B14F-4D97-AF65-F5344CB8AC3E}">
        <p14:creationId xmlns:p14="http://schemas.microsoft.com/office/powerpoint/2010/main" val="1681249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841683"/>
          </a:xfrm>
          <a:noFill/>
        </p:spPr>
        <p:txBody>
          <a:bodyPr lIns="182880" tIns="301752" r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 mn.gov/deed</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pic>
        <p:nvPicPr>
          <p:cNvPr id="10" name="Picture 9">
            <a:extLst>
              <a:ext uri="{FF2B5EF4-FFF2-40B4-BE49-F238E27FC236}">
                <a16:creationId xmlns:a16="http://schemas.microsoft.com/office/drawing/2014/main" id="{ED2BB05C-0FE5-4B9D-9A15-CAA5A8AAB5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63076"/>
            <a:ext cx="1925917" cy="168295"/>
          </a:xfrm>
          <a:prstGeom prst="rect">
            <a:avLst/>
          </a:prstGeom>
        </p:spPr>
      </p:pic>
    </p:spTree>
    <p:extLst>
      <p:ext uri="{BB962C8B-B14F-4D97-AF65-F5344CB8AC3E}">
        <p14:creationId xmlns:p14="http://schemas.microsoft.com/office/powerpoint/2010/main" val="348584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 mn.gov/deed</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8E659527-B9B1-4F13-8C4F-F2223349C6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35538010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2.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3.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endParaRPr lang="en-US" dirty="0"/>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 mn.gov/deed</a:t>
            </a:r>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99" r:id="rId1"/>
    <p:sldLayoutId id="2147483788" r:id="rId2"/>
    <p:sldLayoutId id="2147483787" r:id="rId3"/>
    <p:sldLayoutId id="2147483795" r:id="rId4"/>
    <p:sldLayoutId id="2147483711" r:id="rId5"/>
    <p:sldLayoutId id="2147483712" r:id="rId6"/>
    <p:sldLayoutId id="2147483790" r:id="rId7"/>
    <p:sldLayoutId id="2147483789" r:id="rId8"/>
    <p:sldLayoutId id="2147483714" r:id="rId9"/>
    <p:sldLayoutId id="2147483780" r:id="rId10"/>
    <p:sldLayoutId id="2147483773" r:id="rId11"/>
    <p:sldLayoutId id="2147483800" r:id="rId12"/>
    <p:sldLayoutId id="2147483688" r:id="rId13"/>
    <p:sldLayoutId id="2147483826" r:id="rId14"/>
    <p:sldLayoutId id="2147483801" r:id="rId15"/>
    <p:sldLayoutId id="2147483802" r:id="rId16"/>
    <p:sldLayoutId id="2147483803" r:id="rId17"/>
    <p:sldLayoutId id="2147483744" r:id="rId18"/>
    <p:sldLayoutId id="2147483793" r:id="rId19"/>
    <p:sldLayoutId id="2147483767" r:id="rId20"/>
    <p:sldLayoutId id="2147483771" r:id="rId21"/>
    <p:sldLayoutId id="2147483772" r:id="rId22"/>
    <p:sldLayoutId id="2147483820" r:id="rId23"/>
    <p:sldLayoutId id="2147483769" r:id="rId24"/>
    <p:sldLayoutId id="2147483770" r:id="rId25"/>
    <p:sldLayoutId id="2147483829" r:id="rId26"/>
    <p:sldLayoutId id="2147483732" r:id="rId27"/>
    <p:sldLayoutId id="2147483794" r:id="rId28"/>
    <p:sldLayoutId id="2147483733" r:id="rId29"/>
    <p:sldLayoutId id="2147483821" r:id="rId30"/>
    <p:sldLayoutId id="2147483805" r:id="rId31"/>
    <p:sldLayoutId id="2147483806" r:id="rId32"/>
    <p:sldLayoutId id="2147483822" r:id="rId33"/>
    <p:sldLayoutId id="2147483750" r:id="rId34"/>
    <p:sldLayoutId id="2147483765" r:id="rId35"/>
    <p:sldLayoutId id="2147483823" r:id="rId36"/>
    <p:sldLayoutId id="2147483809" r:id="rId37"/>
    <p:sldLayoutId id="2147483808" r:id="rId38"/>
    <p:sldLayoutId id="2147483824" r:id="rId39"/>
    <p:sldLayoutId id="2147483781" r:id="rId40"/>
    <p:sldLayoutId id="2147483825" r:id="rId41"/>
    <p:sldLayoutId id="2147483807" r:id="rId42"/>
    <p:sldLayoutId id="2147483819" r:id="rId43"/>
    <p:sldLayoutId id="2147483738" r:id="rId44"/>
    <p:sldLayoutId id="2147483739" r:id="rId45"/>
    <p:sldLayoutId id="2147483754" r:id="rId46"/>
    <p:sldLayoutId id="2147483755" r:id="rId47"/>
    <p:sldLayoutId id="2147483759" r:id="rId48"/>
    <p:sldLayoutId id="2147483753" r:id="rId49"/>
    <p:sldLayoutId id="2147483763" r:id="rId50"/>
    <p:sldLayoutId id="2147483762" r:id="rId51"/>
    <p:sldLayoutId id="2147483797" r:id="rId52"/>
    <p:sldLayoutId id="2147483827" r:id="rId5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8D62E3-8BC8-77E2-DDCC-8024004536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96B888-0B40-6ECF-4978-3A4FD7EAF2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7327C0-C9E9-457D-46F5-DEC392A2BF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D241D6-E858-4584-BDD6-4AAFBBA0B892}" type="datetimeFigureOut">
              <a:rPr lang="en-US" smtClean="0"/>
              <a:t>9/26/2022</a:t>
            </a:fld>
            <a:endParaRPr lang="en-US"/>
          </a:p>
        </p:txBody>
      </p:sp>
      <p:sp>
        <p:nvSpPr>
          <p:cNvPr id="5" name="Footer Placeholder 4">
            <a:extLst>
              <a:ext uri="{FF2B5EF4-FFF2-40B4-BE49-F238E27FC236}">
                <a16:creationId xmlns:a16="http://schemas.microsoft.com/office/drawing/2014/main" id="{9737126D-A848-CAC9-E7A5-0162BD0E91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ED6924-5736-7B56-67DB-9C3E2DFF7B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F1C74-C61B-4E1D-9C95-ED0938A68EC5}" type="slidenum">
              <a:rPr lang="en-US" smtClean="0"/>
              <a:t>‹#›</a:t>
            </a:fld>
            <a:endParaRPr lang="en-US"/>
          </a:p>
        </p:txBody>
      </p:sp>
    </p:spTree>
    <p:extLst>
      <p:ext uri="{BB962C8B-B14F-4D97-AF65-F5344CB8AC3E}">
        <p14:creationId xmlns:p14="http://schemas.microsoft.com/office/powerpoint/2010/main" val="159192394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851E55-78CC-4F70-94F4-FAC0796033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E0006D-7259-46A1-B212-127DD973CE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03E82-E259-4BAA-9FB0-F12B4E1DCB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CEC7A-5E06-47D5-8982-38B8AFB45440}" type="datetimeFigureOut">
              <a:rPr lang="en-US" smtClean="0"/>
              <a:t>9/26/2022</a:t>
            </a:fld>
            <a:endParaRPr lang="en-US"/>
          </a:p>
        </p:txBody>
      </p:sp>
      <p:sp>
        <p:nvSpPr>
          <p:cNvPr id="5" name="Footer Placeholder 4">
            <a:extLst>
              <a:ext uri="{FF2B5EF4-FFF2-40B4-BE49-F238E27FC236}">
                <a16:creationId xmlns:a16="http://schemas.microsoft.com/office/drawing/2014/main" id="{671F9D3C-E9FC-4610-AB29-74D437F52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12CC42-1AE4-42CF-8C02-E4B36A62FB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E5CDBE-7372-4081-B687-ECEAA500D304}" type="slidenum">
              <a:rPr lang="en-US" smtClean="0"/>
              <a:t>‹#›</a:t>
            </a:fld>
            <a:endParaRPr lang="en-US"/>
          </a:p>
        </p:txBody>
      </p:sp>
    </p:spTree>
    <p:extLst>
      <p:ext uri="{BB962C8B-B14F-4D97-AF65-F5344CB8AC3E}">
        <p14:creationId xmlns:p14="http://schemas.microsoft.com/office/powerpoint/2010/main" val="625057496"/>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5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54.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6.png"/><Relationship Id="rId1" Type="http://schemas.openxmlformats.org/officeDocument/2006/relationships/slideLayout" Target="../slideLayouts/slideLayout65.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hyperlink" Target="http://www.cedscentral.com/" TargetMode="External"/><Relationship Id="rId2" Type="http://schemas.openxmlformats.org/officeDocument/2006/relationships/hyperlink" Target="http://www.nado.org/" TargetMode="External"/><Relationship Id="rId1" Type="http://schemas.openxmlformats.org/officeDocument/2006/relationships/slideLayout" Target="../slideLayouts/slideLayout60.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76F6C2F-FDD1-4105-A8E3-B0B897ADC62F}"/>
              </a:ext>
            </a:extLst>
          </p:cNvPr>
          <p:cNvSpPr>
            <a:spLocks noGrp="1"/>
          </p:cNvSpPr>
          <p:nvPr>
            <p:ph type="ctrTitle"/>
          </p:nvPr>
        </p:nvSpPr>
        <p:spPr/>
        <p:txBody>
          <a:bodyPr/>
          <a:lstStyle/>
          <a:p>
            <a:r>
              <a:rPr lang="en-US" sz="3600" dirty="0"/>
              <a:t>Energy Transition Advisory Committee</a:t>
            </a:r>
            <a:endParaRPr lang="en-US" dirty="0"/>
          </a:p>
        </p:txBody>
      </p:sp>
      <p:sp>
        <p:nvSpPr>
          <p:cNvPr id="9" name="Text Placeholder 8">
            <a:extLst>
              <a:ext uri="{FF2B5EF4-FFF2-40B4-BE49-F238E27FC236}">
                <a16:creationId xmlns:a16="http://schemas.microsoft.com/office/drawing/2014/main" id="{4B082EA6-52DC-4209-9919-D89F2E27AD7D}"/>
              </a:ext>
            </a:extLst>
          </p:cNvPr>
          <p:cNvSpPr>
            <a:spLocks noGrp="1"/>
          </p:cNvSpPr>
          <p:nvPr>
            <p:ph type="body" sz="quarter" idx="18"/>
          </p:nvPr>
        </p:nvSpPr>
        <p:spPr/>
        <p:txBody>
          <a:bodyPr/>
          <a:lstStyle/>
          <a:p>
            <a:r>
              <a:rPr lang="en-US" dirty="0"/>
              <a:t>City of Cohasset &amp; Virtual -   September 27, 2022</a:t>
            </a:r>
          </a:p>
          <a:p>
            <a:r>
              <a:rPr lang="en-US" dirty="0"/>
              <a:t>Impacted Community- Coal Plant</a:t>
            </a:r>
          </a:p>
        </p:txBody>
      </p:sp>
      <p:pic>
        <p:nvPicPr>
          <p:cNvPr id="11" name="Picture Placeholder 10" descr="A factory with smoke coming out of it&#10;&#10;Description automatically generated with low confidence">
            <a:extLst>
              <a:ext uri="{FF2B5EF4-FFF2-40B4-BE49-F238E27FC236}">
                <a16:creationId xmlns:a16="http://schemas.microsoft.com/office/drawing/2014/main" id="{862CE01A-C6EA-4EF2-91A1-59582ADA336A}"/>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28032" b="28032"/>
          <a:stretch>
            <a:fillRect/>
          </a:stretch>
        </p:blipFill>
        <p:spPr/>
      </p:pic>
    </p:spTree>
    <p:extLst>
      <p:ext uri="{BB962C8B-B14F-4D97-AF65-F5344CB8AC3E}">
        <p14:creationId xmlns:p14="http://schemas.microsoft.com/office/powerpoint/2010/main" val="3607548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72B6366-5AA9-A464-397B-AD482A30BA62}"/>
              </a:ext>
            </a:extLst>
          </p:cNvPr>
          <p:cNvSpPr txBox="1"/>
          <p:nvPr/>
        </p:nvSpPr>
        <p:spPr>
          <a:xfrm>
            <a:off x="2091649" y="306138"/>
            <a:ext cx="8392200"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Estrangelo Edessa" panose="03080600000000000000" pitchFamily="66" charset="0"/>
              </a:rPr>
              <a:t>National Resources for Energy Communities </a:t>
            </a:r>
          </a:p>
        </p:txBody>
      </p:sp>
      <p:pic>
        <p:nvPicPr>
          <p:cNvPr id="2050" name="Picture 2" descr="Energy Communities">
            <a:extLst>
              <a:ext uri="{FF2B5EF4-FFF2-40B4-BE49-F238E27FC236}">
                <a16:creationId xmlns:a16="http://schemas.microsoft.com/office/drawing/2014/main" id="{9BF20994-9399-947A-B88A-251B946BB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3363" y="1099531"/>
            <a:ext cx="4826992" cy="13239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A6717E6-1C51-D579-756C-6E351A6BF7BC}"/>
              </a:ext>
            </a:extLst>
          </p:cNvPr>
          <p:cNvPicPr>
            <a:picLocks noChangeAspect="1"/>
          </p:cNvPicPr>
          <p:nvPr/>
        </p:nvPicPr>
        <p:blipFill>
          <a:blip r:embed="rId3"/>
          <a:stretch>
            <a:fillRect/>
          </a:stretch>
        </p:blipFill>
        <p:spPr>
          <a:xfrm>
            <a:off x="114300" y="4958249"/>
            <a:ext cx="5486400" cy="1355008"/>
          </a:xfrm>
          <a:prstGeom prst="rect">
            <a:avLst/>
          </a:prstGeom>
        </p:spPr>
      </p:pic>
      <p:pic>
        <p:nvPicPr>
          <p:cNvPr id="11" name="Picture 10">
            <a:extLst>
              <a:ext uri="{FF2B5EF4-FFF2-40B4-BE49-F238E27FC236}">
                <a16:creationId xmlns:a16="http://schemas.microsoft.com/office/drawing/2014/main" id="{4C3EC3C2-916E-055E-15E7-CA114A2C2F26}"/>
              </a:ext>
            </a:extLst>
          </p:cNvPr>
          <p:cNvPicPr>
            <a:picLocks noChangeAspect="1"/>
          </p:cNvPicPr>
          <p:nvPr/>
        </p:nvPicPr>
        <p:blipFill>
          <a:blip r:embed="rId4"/>
          <a:stretch>
            <a:fillRect/>
          </a:stretch>
        </p:blipFill>
        <p:spPr>
          <a:xfrm>
            <a:off x="493395" y="1249032"/>
            <a:ext cx="4232632" cy="2799155"/>
          </a:xfrm>
          <a:prstGeom prst="rect">
            <a:avLst/>
          </a:prstGeom>
        </p:spPr>
      </p:pic>
      <p:pic>
        <p:nvPicPr>
          <p:cNvPr id="2052" name="Picture 4" descr="Coal Communities Commitment Logo">
            <a:extLst>
              <a:ext uri="{FF2B5EF4-FFF2-40B4-BE49-F238E27FC236}">
                <a16:creationId xmlns:a16="http://schemas.microsoft.com/office/drawing/2014/main" id="{63AE26B9-8A7B-A2BD-1A8F-70262D36B0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73870" y="2423506"/>
            <a:ext cx="2219960" cy="2219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ADDA130-597B-F7B3-8CE8-0A437B16E1A0}"/>
              </a:ext>
            </a:extLst>
          </p:cNvPr>
          <p:cNvPicPr>
            <a:picLocks noChangeAspect="1"/>
          </p:cNvPicPr>
          <p:nvPr/>
        </p:nvPicPr>
        <p:blipFill>
          <a:blip r:embed="rId6"/>
          <a:stretch>
            <a:fillRect/>
          </a:stretch>
        </p:blipFill>
        <p:spPr>
          <a:xfrm>
            <a:off x="5124273" y="2900315"/>
            <a:ext cx="3385223" cy="1057370"/>
          </a:xfrm>
          <a:prstGeom prst="rect">
            <a:avLst/>
          </a:prstGeom>
        </p:spPr>
      </p:pic>
      <p:pic>
        <p:nvPicPr>
          <p:cNvPr id="15" name="Picture 14">
            <a:extLst>
              <a:ext uri="{FF2B5EF4-FFF2-40B4-BE49-F238E27FC236}">
                <a16:creationId xmlns:a16="http://schemas.microsoft.com/office/drawing/2014/main" id="{18727A2D-30C5-D7B3-594C-1F448EE9C817}"/>
              </a:ext>
            </a:extLst>
          </p:cNvPr>
          <p:cNvPicPr>
            <a:picLocks noChangeAspect="1"/>
          </p:cNvPicPr>
          <p:nvPr/>
        </p:nvPicPr>
        <p:blipFill>
          <a:blip r:embed="rId7"/>
          <a:stretch>
            <a:fillRect/>
          </a:stretch>
        </p:blipFill>
        <p:spPr>
          <a:xfrm>
            <a:off x="6096000" y="5236691"/>
            <a:ext cx="4826993" cy="1076566"/>
          </a:xfrm>
          <a:prstGeom prst="rect">
            <a:avLst/>
          </a:prstGeom>
        </p:spPr>
      </p:pic>
      <p:sp>
        <p:nvSpPr>
          <p:cNvPr id="16" name="TextBox 15">
            <a:extLst>
              <a:ext uri="{FF2B5EF4-FFF2-40B4-BE49-F238E27FC236}">
                <a16:creationId xmlns:a16="http://schemas.microsoft.com/office/drawing/2014/main" id="{9ED8D5E8-8651-E9CC-D7F8-C5F97CB84CD1}"/>
              </a:ext>
            </a:extLst>
          </p:cNvPr>
          <p:cNvSpPr txBox="1"/>
          <p:nvPr/>
        </p:nvSpPr>
        <p:spPr>
          <a:xfrm>
            <a:off x="7465974" y="6286472"/>
            <a:ext cx="35718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www.diversifyeconomies.org</a:t>
            </a:r>
          </a:p>
        </p:txBody>
      </p:sp>
      <p:sp>
        <p:nvSpPr>
          <p:cNvPr id="17" name="TextBox 16">
            <a:extLst>
              <a:ext uri="{FF2B5EF4-FFF2-40B4-BE49-F238E27FC236}">
                <a16:creationId xmlns:a16="http://schemas.microsoft.com/office/drawing/2014/main" id="{14313AF4-5899-5A5F-B3AD-3F68E537E9F6}"/>
              </a:ext>
            </a:extLst>
          </p:cNvPr>
          <p:cNvSpPr txBox="1"/>
          <p:nvPr/>
        </p:nvSpPr>
        <p:spPr>
          <a:xfrm>
            <a:off x="493395" y="6286471"/>
            <a:ext cx="411261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https://smartgrowthamerica.org/nuclear-closure-assistance/</a:t>
            </a:r>
          </a:p>
        </p:txBody>
      </p:sp>
      <p:sp>
        <p:nvSpPr>
          <p:cNvPr id="18" name="TextBox 17">
            <a:extLst>
              <a:ext uri="{FF2B5EF4-FFF2-40B4-BE49-F238E27FC236}">
                <a16:creationId xmlns:a16="http://schemas.microsoft.com/office/drawing/2014/main" id="{BADF2B1D-5E57-A70B-8E11-6846E3A3197E}"/>
              </a:ext>
            </a:extLst>
          </p:cNvPr>
          <p:cNvSpPr txBox="1"/>
          <p:nvPr/>
        </p:nvSpPr>
        <p:spPr>
          <a:xfrm>
            <a:off x="5951081" y="3605308"/>
            <a:ext cx="17316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www.cedscentral.com</a:t>
            </a:r>
          </a:p>
        </p:txBody>
      </p:sp>
      <p:sp>
        <p:nvSpPr>
          <p:cNvPr id="20" name="TextBox 19">
            <a:extLst>
              <a:ext uri="{FF2B5EF4-FFF2-40B4-BE49-F238E27FC236}">
                <a16:creationId xmlns:a16="http://schemas.microsoft.com/office/drawing/2014/main" id="{1AA47973-C09E-C9E9-5428-4C2CBF76E6A8}"/>
              </a:ext>
            </a:extLst>
          </p:cNvPr>
          <p:cNvSpPr txBox="1"/>
          <p:nvPr/>
        </p:nvSpPr>
        <p:spPr>
          <a:xfrm>
            <a:off x="9072492" y="4668328"/>
            <a:ext cx="282271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https://eda.gov/arpa/coal-communities/</a:t>
            </a:r>
          </a:p>
        </p:txBody>
      </p:sp>
      <p:sp>
        <p:nvSpPr>
          <p:cNvPr id="22" name="TextBox 21">
            <a:extLst>
              <a:ext uri="{FF2B5EF4-FFF2-40B4-BE49-F238E27FC236}">
                <a16:creationId xmlns:a16="http://schemas.microsoft.com/office/drawing/2014/main" id="{1B3352CC-9444-708E-DBCD-2057EE1B02AC}"/>
              </a:ext>
            </a:extLst>
          </p:cNvPr>
          <p:cNvSpPr txBox="1"/>
          <p:nvPr/>
        </p:nvSpPr>
        <p:spPr>
          <a:xfrm>
            <a:off x="7537770" y="2173292"/>
            <a:ext cx="222535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https://energycommunities.gov/</a:t>
            </a:r>
          </a:p>
        </p:txBody>
      </p:sp>
      <p:sp>
        <p:nvSpPr>
          <p:cNvPr id="3" name="TextBox 2">
            <a:extLst>
              <a:ext uri="{FF2B5EF4-FFF2-40B4-BE49-F238E27FC236}">
                <a16:creationId xmlns:a16="http://schemas.microsoft.com/office/drawing/2014/main" id="{30D15D98-82B9-4FFA-DCB2-FFF81F093CF9}"/>
              </a:ext>
            </a:extLst>
          </p:cNvPr>
          <p:cNvSpPr txBox="1"/>
          <p:nvPr/>
        </p:nvSpPr>
        <p:spPr>
          <a:xfrm>
            <a:off x="1992491" y="4042469"/>
            <a:ext cx="111442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www.naco.org</a:t>
            </a:r>
          </a:p>
        </p:txBody>
      </p:sp>
    </p:spTree>
    <p:extLst>
      <p:ext uri="{BB962C8B-B14F-4D97-AF65-F5344CB8AC3E}">
        <p14:creationId xmlns:p14="http://schemas.microsoft.com/office/powerpoint/2010/main" val="1318279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546304-0362-4F6F-8D95-2ACD8B2ACD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6987" cy="6858000"/>
          </a:xfrm>
          <a:prstGeom prst="rect">
            <a:avLst/>
          </a:prstGeom>
        </p:spPr>
      </p:pic>
      <p:sp>
        <p:nvSpPr>
          <p:cNvPr id="2" name="Content Placeholder 2">
            <a:extLst>
              <a:ext uri="{FF2B5EF4-FFF2-40B4-BE49-F238E27FC236}">
                <a16:creationId xmlns:a16="http://schemas.microsoft.com/office/drawing/2014/main" id="{678AA081-7AE7-4930-8A78-B5C003E6847C}"/>
              </a:ext>
            </a:extLst>
          </p:cNvPr>
          <p:cNvSpPr txBox="1">
            <a:spLocks/>
          </p:cNvSpPr>
          <p:nvPr/>
        </p:nvSpPr>
        <p:spPr>
          <a:xfrm>
            <a:off x="207281" y="287540"/>
            <a:ext cx="8955379" cy="1755864"/>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Resilience</a:t>
            </a:r>
            <a:r>
              <a:rPr kumimoji="0" lang="en-US" sz="32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  The ability of a region or community to anticipate, withstand, and bounce back from shocks, disruptions, and stresses including:</a:t>
            </a:r>
          </a:p>
        </p:txBody>
      </p:sp>
      <p:sp>
        <p:nvSpPr>
          <p:cNvPr id="3" name="TextBox 2">
            <a:extLst>
              <a:ext uri="{FF2B5EF4-FFF2-40B4-BE49-F238E27FC236}">
                <a16:creationId xmlns:a16="http://schemas.microsoft.com/office/drawing/2014/main" id="{78F40351-9F86-4B88-8444-2127C5FB6240}"/>
              </a:ext>
            </a:extLst>
          </p:cNvPr>
          <p:cNvSpPr txBox="1"/>
          <p:nvPr/>
        </p:nvSpPr>
        <p:spPr>
          <a:xfrm>
            <a:off x="0" y="4476234"/>
            <a:ext cx="10487609" cy="310854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5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Weather-related disasters or hazards / Impacts of climate change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5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The closure of a large employer or military base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5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The decline of an important industry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5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Changes in workforce / effects of automation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5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COVID-19 response &amp; recovery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5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Much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light" panose="020B0402040204020203" pitchFamily="34" charset="0"/>
                <a:ea typeface="+mn-ea"/>
                <a:cs typeface="Segoe UI Semilight" panose="020B04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797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63ECB5-C742-4E7A-9264-26380CFBD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ontent Placeholder 2">
            <a:extLst>
              <a:ext uri="{FF2B5EF4-FFF2-40B4-BE49-F238E27FC236}">
                <a16:creationId xmlns:a16="http://schemas.microsoft.com/office/drawing/2014/main" id="{E158B342-D669-4695-AABD-504387BEF7A2}"/>
              </a:ext>
            </a:extLst>
          </p:cNvPr>
          <p:cNvSpPr txBox="1">
            <a:spLocks/>
          </p:cNvSpPr>
          <p:nvPr/>
        </p:nvSpPr>
        <p:spPr>
          <a:xfrm>
            <a:off x="559209" y="2608306"/>
            <a:ext cx="11002947" cy="2031519"/>
          </a:xfrm>
          <a:prstGeom prst="rect">
            <a:avLst/>
          </a:prstGeom>
          <a:solidFill>
            <a:schemeClr val="bg1">
              <a:lumMod val="95000"/>
              <a:alpha val="80000"/>
            </a:schemeClr>
          </a:solidFill>
          <a:ln w="19050">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t>“Another way of looking at resilience is the ability not only to bounce back but also to “bounce forward” - to recover and at the same time to enhance the capacities of the community or organization to better withstand future stresses.”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t>					                 -  Urban Land Institute – </a:t>
            </a:r>
            <a:r>
              <a:rPr kumimoji="0" lang="en-US" sz="20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t>After Sandy   </a:t>
            </a:r>
          </a:p>
        </p:txBody>
      </p:sp>
      <p:sp>
        <p:nvSpPr>
          <p:cNvPr id="3" name="Title 1">
            <a:extLst>
              <a:ext uri="{FF2B5EF4-FFF2-40B4-BE49-F238E27FC236}">
                <a16:creationId xmlns:a16="http://schemas.microsoft.com/office/drawing/2014/main" id="{40BAD73C-3610-4625-BD79-7BF427CEDB89}"/>
              </a:ext>
            </a:extLst>
          </p:cNvPr>
          <p:cNvSpPr txBox="1">
            <a:spLocks/>
          </p:cNvSpPr>
          <p:nvPr/>
        </p:nvSpPr>
        <p:spPr>
          <a:xfrm>
            <a:off x="0" y="119235"/>
            <a:ext cx="12121366"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Segoe UI Semilight" panose="020B0402040204020203" pitchFamily="34" charset="0"/>
              </a:rPr>
              <a:t>Not Just Bouncing Back…</a:t>
            </a:r>
            <a:r>
              <a:rPr kumimoji="0" lang="en-US" sz="4400" b="0" i="1" u="none" strike="noStrike" kern="1200" cap="none" spc="0" normalizeH="0" baseline="0" noProof="0" dirty="0">
                <a:ln>
                  <a:noFill/>
                </a:ln>
                <a:solidFill>
                  <a:prstClr val="white"/>
                </a:solidFill>
                <a:effectLst/>
                <a:uLnTx/>
                <a:uFillTx/>
                <a:latin typeface="Century Gothic" panose="020B0502020202020204" pitchFamily="34" charset="0"/>
                <a:ea typeface="+mj-ea"/>
                <a:cs typeface="Segoe UI Semilight" panose="020B0402040204020203" pitchFamily="34" charset="0"/>
              </a:rPr>
              <a:t>Bouncing Forward</a:t>
            </a:r>
          </a:p>
        </p:txBody>
      </p:sp>
    </p:spTree>
    <p:extLst>
      <p:ext uri="{BB962C8B-B14F-4D97-AF65-F5344CB8AC3E}">
        <p14:creationId xmlns:p14="http://schemas.microsoft.com/office/powerpoint/2010/main" val="3077123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A0A3C6-3DB3-4650-827E-BBAF786F225A}"/>
              </a:ext>
            </a:extLst>
          </p:cNvPr>
          <p:cNvSpPr/>
          <p:nvPr/>
        </p:nvSpPr>
        <p:spPr>
          <a:xfrm>
            <a:off x="0" y="6695650"/>
            <a:ext cx="12192000" cy="16235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Users\epcomputer\Documents\Erik2\My Pictures\entreworks_logo.gif">
            <a:extLst>
              <a:ext uri="{FF2B5EF4-FFF2-40B4-BE49-F238E27FC236}">
                <a16:creationId xmlns:a16="http://schemas.microsoft.com/office/drawing/2014/main" id="{462DFFCD-6300-4F47-879D-F78F84E69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33" y="5884715"/>
            <a:ext cx="2560832" cy="3981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47B9A1-F8E8-45B3-B984-5F75FA0A312C}"/>
              </a:ext>
            </a:extLst>
          </p:cNvPr>
          <p:cNvSpPr txBox="1"/>
          <p:nvPr/>
        </p:nvSpPr>
        <p:spPr>
          <a:xfrm>
            <a:off x="89357" y="6257933"/>
            <a:ext cx="57935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Slide courtesy of Erik Pages, </a:t>
            </a:r>
            <a:r>
              <a:rPr kumimoji="0" lang="en-US" sz="18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EntreWorks</a:t>
            </a: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Consulting </a:t>
            </a:r>
          </a:p>
        </p:txBody>
      </p:sp>
      <p:sp>
        <p:nvSpPr>
          <p:cNvPr id="10" name="Title 4">
            <a:extLst>
              <a:ext uri="{FF2B5EF4-FFF2-40B4-BE49-F238E27FC236}">
                <a16:creationId xmlns:a16="http://schemas.microsoft.com/office/drawing/2014/main" id="{33896295-A854-4A1E-A696-86E618213E5E}"/>
              </a:ext>
            </a:extLst>
          </p:cNvPr>
          <p:cNvSpPr txBox="1">
            <a:spLocks/>
          </p:cNvSpPr>
          <p:nvPr/>
        </p:nvSpPr>
        <p:spPr>
          <a:xfrm>
            <a:off x="-157192" y="650210"/>
            <a:ext cx="12506383" cy="4558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Places that successfully diversify their economy tend to…</a:t>
            </a:r>
          </a:p>
        </p:txBody>
      </p:sp>
      <p:sp>
        <p:nvSpPr>
          <p:cNvPr id="11" name="Content Placeholder 5">
            <a:extLst>
              <a:ext uri="{FF2B5EF4-FFF2-40B4-BE49-F238E27FC236}">
                <a16:creationId xmlns:a16="http://schemas.microsoft.com/office/drawing/2014/main" id="{7D23892F-8C00-4C38-9CEC-B4399C1948EA}"/>
              </a:ext>
            </a:extLst>
          </p:cNvPr>
          <p:cNvSpPr txBox="1">
            <a:spLocks/>
          </p:cNvSpPr>
          <p:nvPr/>
        </p:nvSpPr>
        <p:spPr>
          <a:xfrm>
            <a:off x="838199" y="1518798"/>
            <a:ext cx="10864273"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Leverage state, federal, private resources</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 Just $$</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Continuously seek resources to close gaps</a:t>
            </a:r>
            <a:b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Maintain and Build Local Capacity</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Among staff and community leaders</a:t>
            </a:r>
            <a:b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Incorporate a broad array of perspectives</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Think regionally</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Look and work beyond their own silos (Traditional ED v. Other ED approaches)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2" descr="The National Association of Counties Logo.png">
            <a:extLst>
              <a:ext uri="{FF2B5EF4-FFF2-40B4-BE49-F238E27FC236}">
                <a16:creationId xmlns:a16="http://schemas.microsoft.com/office/drawing/2014/main" id="{597E2744-9E60-43E5-A6E5-BAC32E4C6E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7196" y="5790024"/>
            <a:ext cx="1588655" cy="9604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8E5DBFD6-7836-6EEE-97B5-DF22A3BF87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1525" y="6034407"/>
            <a:ext cx="1301118" cy="378632"/>
          </a:xfrm>
          <a:prstGeom prst="rect">
            <a:avLst/>
          </a:prstGeom>
        </p:spPr>
      </p:pic>
    </p:spTree>
    <p:extLst>
      <p:ext uri="{BB962C8B-B14F-4D97-AF65-F5344CB8AC3E}">
        <p14:creationId xmlns:p14="http://schemas.microsoft.com/office/powerpoint/2010/main" val="2890712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illette Mural Summer.JPG">
            <a:extLst>
              <a:ext uri="{FF2B5EF4-FFF2-40B4-BE49-F238E27FC236}">
                <a16:creationId xmlns:a16="http://schemas.microsoft.com/office/drawing/2014/main" id="{6A6C9CB8-B23A-4F01-B8FD-9FCC902389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A7537165-E7EC-49CA-8EAC-5A8BB43CB833}"/>
              </a:ext>
            </a:extLst>
          </p:cNvPr>
          <p:cNvSpPr txBox="1">
            <a:spLocks/>
          </p:cNvSpPr>
          <p:nvPr/>
        </p:nvSpPr>
        <p:spPr>
          <a:xfrm>
            <a:off x="5752169" y="5761717"/>
            <a:ext cx="6110873" cy="61697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Change Inspires Creativity</a:t>
            </a:r>
          </a:p>
        </p:txBody>
      </p:sp>
    </p:spTree>
    <p:extLst>
      <p:ext uri="{BB962C8B-B14F-4D97-AF65-F5344CB8AC3E}">
        <p14:creationId xmlns:p14="http://schemas.microsoft.com/office/powerpoint/2010/main" val="1240431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BBE227-6567-4915-8501-36D93FDCEBB7}"/>
              </a:ext>
            </a:extLst>
          </p:cNvPr>
          <p:cNvSpPr/>
          <p:nvPr/>
        </p:nvSpPr>
        <p:spPr>
          <a:xfrm>
            <a:off x="752207" y="33798"/>
            <a:ext cx="10891427" cy="63094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Estrangelo Edessa" panose="03080600000000000000" pitchFamily="66" charset="0"/>
              </a:rPr>
              <a:t>Explore Multiple Forms of Wealth in Your Region </a:t>
            </a:r>
          </a:p>
        </p:txBody>
      </p:sp>
      <p:pic>
        <p:nvPicPr>
          <p:cNvPr id="8" name="Picture 7" descr="INFO_EightCapitals_WealthCreation.jpg">
            <a:extLst>
              <a:ext uri="{FF2B5EF4-FFF2-40B4-BE49-F238E27FC236}">
                <a16:creationId xmlns:a16="http://schemas.microsoft.com/office/drawing/2014/main" id="{CA965237-348B-4217-BFD8-DCD3BFB0D9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64640" y="614643"/>
            <a:ext cx="9550400" cy="5397197"/>
          </a:xfrm>
          <a:prstGeom prst="rect">
            <a:avLst/>
          </a:prstGeom>
        </p:spPr>
      </p:pic>
      <p:sp>
        <p:nvSpPr>
          <p:cNvPr id="10" name="Title 1">
            <a:extLst>
              <a:ext uri="{FF2B5EF4-FFF2-40B4-BE49-F238E27FC236}">
                <a16:creationId xmlns:a16="http://schemas.microsoft.com/office/drawing/2014/main" id="{DD404FAE-3713-4EF4-8062-86FD7F2B2336}"/>
              </a:ext>
            </a:extLst>
          </p:cNvPr>
          <p:cNvSpPr txBox="1">
            <a:spLocks/>
          </p:cNvSpPr>
          <p:nvPr/>
        </p:nvSpPr>
        <p:spPr>
          <a:xfrm>
            <a:off x="830425" y="6011840"/>
            <a:ext cx="11016343" cy="630942"/>
          </a:xfrm>
          <a:prstGeom prst="rect">
            <a:avLst/>
          </a:prstGeom>
        </p:spPr>
        <p:txBody>
          <a:bodyPr>
            <a:noAutofit/>
          </a:bodyPr>
          <a:lstStyle>
            <a:lvl1pPr algn="l" defTabSz="914400" rtl="0" eaLnBrk="1" latinLnBrk="0" hangingPunct="1">
              <a:spcBef>
                <a:spcPct val="0"/>
              </a:spcBef>
              <a:buNone/>
              <a:defRPr lang="en-US" sz="4400" b="1" kern="0" dirty="0" smtClean="0">
                <a:solidFill>
                  <a:schemeClr val="accent1">
                    <a:lumMod val="50000"/>
                  </a:schemeClr>
                </a:solidFill>
                <a:effectLst>
                  <a:outerShdw blurRad="38100" dist="38100" dir="2700000" algn="tl">
                    <a:srgbClr val="C0C0C0"/>
                  </a:outerShdw>
                </a:effectLst>
                <a:latin typeface="Calibri"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0" cap="none" spc="0" normalizeH="0" baseline="0" noProof="0" dirty="0">
                <a:ln>
                  <a:noFill/>
                </a:ln>
                <a:solidFill>
                  <a:prstClr val="black"/>
                </a:solidFill>
                <a:effectLst/>
                <a:uLnTx/>
                <a:uFillTx/>
                <a:latin typeface="Century Gothic" panose="020B0502020202020204" pitchFamily="34" charset="0"/>
                <a:ea typeface="+mj-ea"/>
                <a:cs typeface="+mj-cs"/>
              </a:rPr>
              <a:t>All Forms of Capital Are Needed for a Resilient Region! </a:t>
            </a:r>
            <a:endParaRPr kumimoji="0" lang="en-US" sz="3000" b="0" i="0" u="none" strike="noStrike" kern="0" cap="none" spc="0" normalizeH="0" baseline="0" noProof="0" dirty="0">
              <a:ln>
                <a:noFill/>
              </a:ln>
              <a:solidFill>
                <a:prstClr val="black"/>
              </a:solidFill>
              <a:effectLst>
                <a:outerShdw blurRad="38100" dist="38100" dir="2700000" algn="tl">
                  <a:srgbClr val="C0C0C0"/>
                </a:outerShdw>
              </a:effectLst>
              <a:uLnTx/>
              <a:uFillTx/>
              <a:latin typeface="Century Gothic" panose="020B0502020202020204" pitchFamily="34" charset="0"/>
              <a:ea typeface="+mj-ea"/>
              <a:cs typeface="+mj-cs"/>
            </a:endParaRPr>
          </a:p>
        </p:txBody>
      </p:sp>
      <p:sp>
        <p:nvSpPr>
          <p:cNvPr id="3" name="Rectangle 2">
            <a:extLst>
              <a:ext uri="{FF2B5EF4-FFF2-40B4-BE49-F238E27FC236}">
                <a16:creationId xmlns:a16="http://schemas.microsoft.com/office/drawing/2014/main" id="{272EAF5F-F2E8-4AB2-90AB-A54DD3B593C4}"/>
              </a:ext>
            </a:extLst>
          </p:cNvPr>
          <p:cNvSpPr/>
          <p:nvPr/>
        </p:nvSpPr>
        <p:spPr>
          <a:xfrm>
            <a:off x="9850662" y="6642556"/>
            <a:ext cx="2416046"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Graphic credit: Rural Development Initiatives</a:t>
            </a:r>
          </a:p>
        </p:txBody>
      </p:sp>
    </p:spTree>
    <p:extLst>
      <p:ext uri="{BB962C8B-B14F-4D97-AF65-F5344CB8AC3E}">
        <p14:creationId xmlns:p14="http://schemas.microsoft.com/office/powerpoint/2010/main" val="2474256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C80AD4-28C6-49DF-A1AD-E68F3444778C}"/>
              </a:ext>
            </a:extLst>
          </p:cNvPr>
          <p:cNvSpPr txBox="1"/>
          <p:nvPr/>
        </p:nvSpPr>
        <p:spPr>
          <a:xfrm>
            <a:off x="-249382" y="203682"/>
            <a:ext cx="1269076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Estrangelo Edessa" panose="03080600000000000000" pitchFamily="66" charset="0"/>
              </a:rPr>
              <a:t>Key Actions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Estrangelo Edessa" panose="03080600000000000000" pitchFamily="66" charset="0"/>
              </a:rPr>
              <a:t>Support Economic Diversification</a:t>
            </a:r>
          </a:p>
        </p:txBody>
      </p:sp>
      <p:sp>
        <p:nvSpPr>
          <p:cNvPr id="3" name="TextBox 2">
            <a:extLst>
              <a:ext uri="{FF2B5EF4-FFF2-40B4-BE49-F238E27FC236}">
                <a16:creationId xmlns:a16="http://schemas.microsoft.com/office/drawing/2014/main" id="{3B737EB1-24A3-492D-9F48-1A290DB839E6}"/>
              </a:ext>
            </a:extLst>
          </p:cNvPr>
          <p:cNvSpPr txBox="1"/>
          <p:nvPr/>
        </p:nvSpPr>
        <p:spPr>
          <a:xfrm>
            <a:off x="4269760" y="1918261"/>
            <a:ext cx="474955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lumMod val="50000"/>
                  </a:prstClr>
                </a:solidFill>
                <a:effectLst/>
                <a:uLnTx/>
                <a:uFillTx/>
                <a:latin typeface="Century Gothic" panose="020B0502020202020204" pitchFamily="34" charset="0"/>
                <a:ea typeface="+mn-ea"/>
                <a:cs typeface="Estrangelo Edessa" panose="03080600000000000000" pitchFamily="66" charset="0"/>
              </a:rPr>
              <a:t>C</a:t>
            </a:r>
            <a:r>
              <a:rPr kumimoji="0" lang="en-US" sz="6000" b="0"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Estrangelo Edessa" panose="03080600000000000000" pitchFamily="66" charset="0"/>
              </a:rPr>
              <a:t>ooperate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lumMod val="50000"/>
                  </a:prstClr>
                </a:solidFill>
                <a:effectLst/>
                <a:uLnTx/>
                <a:uFillTx/>
                <a:latin typeface="Century Gothic" panose="020B0502020202020204" pitchFamily="34" charset="0"/>
                <a:ea typeface="+mn-ea"/>
                <a:cs typeface="Estrangelo Edessa" panose="03080600000000000000" pitchFamily="66" charset="0"/>
              </a:rPr>
              <a:t>O</a:t>
            </a:r>
            <a:r>
              <a:rPr kumimoji="0" lang="en-US" sz="6000" b="0"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Estrangelo Edessa" panose="03080600000000000000" pitchFamily="66" charset="0"/>
              </a:rPr>
              <a:t>bserve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lumMod val="50000"/>
                  </a:prstClr>
                </a:solidFill>
                <a:effectLst/>
                <a:uLnTx/>
                <a:uFillTx/>
                <a:latin typeface="Century Gothic" panose="020B0502020202020204" pitchFamily="34" charset="0"/>
                <a:ea typeface="+mn-ea"/>
                <a:cs typeface="Estrangelo Edessa" panose="03080600000000000000" pitchFamily="66" charset="0"/>
              </a:rPr>
              <a:t>A</a:t>
            </a:r>
            <a:r>
              <a:rPr kumimoji="0" lang="en-US" sz="6000" b="0"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Estrangelo Edessa" panose="03080600000000000000" pitchFamily="66" charset="0"/>
              </a:rPr>
              <a:t>dapt </a:t>
            </a:r>
            <a:br>
              <a:rPr kumimoji="0" lang="en-US" sz="6000" b="0"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Estrangelo Edessa" panose="03080600000000000000" pitchFamily="66" charset="0"/>
              </a:rPr>
            </a:br>
            <a:r>
              <a:rPr kumimoji="0" lang="en-US" sz="6000" b="1" i="0" u="none" strike="noStrike" kern="1200" cap="none" spc="0" normalizeH="0" baseline="0" noProof="0" dirty="0">
                <a:ln>
                  <a:noFill/>
                </a:ln>
                <a:solidFill>
                  <a:prstClr val="white">
                    <a:lumMod val="50000"/>
                  </a:prstClr>
                </a:solidFill>
                <a:effectLst/>
                <a:uLnTx/>
                <a:uFillTx/>
                <a:latin typeface="Century Gothic" panose="020B0502020202020204" pitchFamily="34" charset="0"/>
                <a:ea typeface="+mn-ea"/>
                <a:cs typeface="Estrangelo Edessa" panose="03080600000000000000" pitchFamily="66" charset="0"/>
              </a:rPr>
              <a:t>L</a:t>
            </a:r>
            <a:r>
              <a:rPr kumimoji="0" lang="en-US" sz="6000" b="0"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Estrangelo Edessa" panose="03080600000000000000" pitchFamily="66" charset="0"/>
              </a:rPr>
              <a:t>everage </a:t>
            </a:r>
          </a:p>
        </p:txBody>
      </p:sp>
      <p:sp>
        <p:nvSpPr>
          <p:cNvPr id="6" name="Rectangle 5">
            <a:extLst>
              <a:ext uri="{FF2B5EF4-FFF2-40B4-BE49-F238E27FC236}">
                <a16:creationId xmlns:a16="http://schemas.microsoft.com/office/drawing/2014/main" id="{BC6E3214-D57C-41D6-A3D2-6B27CADCDCB3}"/>
              </a:ext>
            </a:extLst>
          </p:cNvPr>
          <p:cNvSpPr/>
          <p:nvPr/>
        </p:nvSpPr>
        <p:spPr>
          <a:xfrm>
            <a:off x="0" y="6695650"/>
            <a:ext cx="12192000" cy="16235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The National Association of Counties Logo.png">
            <a:extLst>
              <a:ext uri="{FF2B5EF4-FFF2-40B4-BE49-F238E27FC236}">
                <a16:creationId xmlns:a16="http://schemas.microsoft.com/office/drawing/2014/main" id="{38389908-8E37-420A-B62F-B5F7D2775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7196" y="5790024"/>
            <a:ext cx="1588655" cy="9604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568B95B9-1E33-A88D-D866-609795DD6F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5851" y="6024300"/>
            <a:ext cx="1206036" cy="350963"/>
          </a:xfrm>
          <a:prstGeom prst="rect">
            <a:avLst/>
          </a:prstGeom>
        </p:spPr>
      </p:pic>
    </p:spTree>
    <p:extLst>
      <p:ext uri="{BB962C8B-B14F-4D97-AF65-F5344CB8AC3E}">
        <p14:creationId xmlns:p14="http://schemas.microsoft.com/office/powerpoint/2010/main" val="1584569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National Association of Counties Logo.png">
            <a:extLst>
              <a:ext uri="{FF2B5EF4-FFF2-40B4-BE49-F238E27FC236}">
                <a16:creationId xmlns:a16="http://schemas.microsoft.com/office/drawing/2014/main" id="{74A7828F-E315-472E-8924-3A704CD0C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1214" y="5778486"/>
            <a:ext cx="1588655" cy="96041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9A0A3C6-3DB3-4650-827E-BBAF786F225A}"/>
              </a:ext>
            </a:extLst>
          </p:cNvPr>
          <p:cNvSpPr/>
          <p:nvPr/>
        </p:nvSpPr>
        <p:spPr>
          <a:xfrm>
            <a:off x="0" y="6695650"/>
            <a:ext cx="12192000" cy="16235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Users\epcomputer\Documents\Erik2\My Pictures\entreworks_logo.gif">
            <a:extLst>
              <a:ext uri="{FF2B5EF4-FFF2-40B4-BE49-F238E27FC236}">
                <a16:creationId xmlns:a16="http://schemas.microsoft.com/office/drawing/2014/main" id="{462DFFCD-6300-4F47-879D-F78F84E69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57" y="5860515"/>
            <a:ext cx="2560832" cy="3981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47B9A1-F8E8-45B3-B984-5F75FA0A312C}"/>
              </a:ext>
            </a:extLst>
          </p:cNvPr>
          <p:cNvSpPr txBox="1"/>
          <p:nvPr/>
        </p:nvSpPr>
        <p:spPr>
          <a:xfrm>
            <a:off x="89357" y="6258693"/>
            <a:ext cx="57935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Slide courtesy of Erik Pages, </a:t>
            </a:r>
            <a:r>
              <a:rPr kumimoji="0" lang="en-US" sz="18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EntreWorks</a:t>
            </a: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Consulting </a:t>
            </a:r>
          </a:p>
        </p:txBody>
      </p:sp>
      <p:sp>
        <p:nvSpPr>
          <p:cNvPr id="7" name="Title 1">
            <a:extLst>
              <a:ext uri="{FF2B5EF4-FFF2-40B4-BE49-F238E27FC236}">
                <a16:creationId xmlns:a16="http://schemas.microsoft.com/office/drawing/2014/main" id="{C373A938-A148-4F3A-AE25-71ABDF977913}"/>
              </a:ext>
            </a:extLst>
          </p:cNvPr>
          <p:cNvSpPr txBox="1">
            <a:spLocks/>
          </p:cNvSpPr>
          <p:nvPr/>
        </p:nvSpPr>
        <p:spPr>
          <a:xfrm>
            <a:off x="838200" y="0"/>
            <a:ext cx="10515600" cy="10096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The Cheat Sheet:  Final Thoughts</a:t>
            </a:r>
          </a:p>
        </p:txBody>
      </p:sp>
      <p:sp>
        <p:nvSpPr>
          <p:cNvPr id="10" name="Content Placeholder 2">
            <a:extLst>
              <a:ext uri="{FF2B5EF4-FFF2-40B4-BE49-F238E27FC236}">
                <a16:creationId xmlns:a16="http://schemas.microsoft.com/office/drawing/2014/main" id="{A50A198B-33BF-4AA9-B6D9-76C6C8BA252A}"/>
              </a:ext>
            </a:extLst>
          </p:cNvPr>
          <p:cNvSpPr txBox="1">
            <a:spLocks/>
          </p:cNvSpPr>
          <p:nvPr/>
        </p:nvSpPr>
        <p:spPr>
          <a:xfrm>
            <a:off x="639718" y="1687768"/>
            <a:ext cx="5384800" cy="4555069"/>
          </a:xfrm>
          <a:prstGeom prst="rect">
            <a:avLst/>
          </a:prstGeom>
        </p:spPr>
        <p:txBody>
          <a:bodyPr vert="horz" lIns="91440" tIns="45720" rIns="91440" bIns="45720" rtlCol="0">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 It Yourself!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5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While federal and state governments may provide resources, the future of the region belongs to its residents.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Regionalism works.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5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Economic activity does not respect political boundaries – neither should economic adjustment activity.    </a:t>
            </a:r>
          </a:p>
          <a:p>
            <a:pPr marL="41148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5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Thinks Assets, Not Gaps.</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5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Assess full range of local assets and build strategies to catalyze them.</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Content Placeholder 3">
            <a:extLst>
              <a:ext uri="{FF2B5EF4-FFF2-40B4-BE49-F238E27FC236}">
                <a16:creationId xmlns:a16="http://schemas.microsoft.com/office/drawing/2014/main" id="{EC9B1EE6-7C9C-428E-8164-81907E23EF9F}"/>
              </a:ext>
            </a:extLst>
          </p:cNvPr>
          <p:cNvSpPr txBox="1">
            <a:spLocks/>
          </p:cNvSpPr>
          <p:nvPr/>
        </p:nvSpPr>
        <p:spPr>
          <a:xfrm>
            <a:off x="6666396" y="1537438"/>
            <a:ext cx="5181600" cy="4351338"/>
          </a:xfrm>
          <a:prstGeom prst="rect">
            <a:avLst/>
          </a:prstGeom>
          <a:noFill/>
        </p:spPr>
        <p:txBody>
          <a:bodyPr>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 Secrets!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5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Communications and transparency are vital to create community trust and attract investment.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Execute in the Short-term/Plan for the Long-term.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5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Effective short-term plans to “stop the bleeding” build local trust and buy-in for longer term efforts.  Early wins help!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5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Hit for Singles, Not Home Runs.</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5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Immediately serving affected workers is necessary. But, the goal must be to  diversify local/regional economies.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descr="Logo&#10;&#10;Description automatically generated">
            <a:extLst>
              <a:ext uri="{FF2B5EF4-FFF2-40B4-BE49-F238E27FC236}">
                <a16:creationId xmlns:a16="http://schemas.microsoft.com/office/drawing/2014/main" id="{075E8766-A3EB-12A0-9A72-F67309BC99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1520" y="6026289"/>
            <a:ext cx="1341123" cy="390274"/>
          </a:xfrm>
          <a:prstGeom prst="rect">
            <a:avLst/>
          </a:prstGeom>
        </p:spPr>
      </p:pic>
    </p:spTree>
    <p:extLst>
      <p:ext uri="{BB962C8B-B14F-4D97-AF65-F5344CB8AC3E}">
        <p14:creationId xmlns:p14="http://schemas.microsoft.com/office/powerpoint/2010/main" val="1346983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21759" y="2004549"/>
            <a:ext cx="4572000" cy="37240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t>Brett Schwartz</a:t>
            </a:r>
            <a:b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br>
            <a:b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b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t>Associate Director</a:t>
            </a:r>
            <a:b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b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rPr>
              <a:t>NADO Research Foundation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hlinkClick r:id="" action="ppaction://noactio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hlinkClick r:id="" action="ppaction://noaction"/>
              </a:rPr>
              <a:t>bschwartz@nado.org</a:t>
            </a: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lumMod val="50000"/>
                  </a:prstClr>
                </a:solidFill>
                <a:effectLst/>
                <a:uLnTx/>
                <a:uFillTx/>
                <a:latin typeface="Segoe UI Semilight" panose="020B0402040204020203" pitchFamily="34" charset="0"/>
                <a:ea typeface="+mn-ea"/>
                <a:cs typeface="Segoe UI Semilight" panose="020B0402040204020203" pitchFamily="34" charset="0"/>
                <a:hlinkClick r:id="rId2"/>
              </a:rPr>
              <a:t>www.NADO.org</a:t>
            </a:r>
            <a:br>
              <a:rPr kumimoji="0" lang="en-US" sz="2200" b="0" i="0" u="none" strike="noStrike" kern="1200" cap="none" spc="0" normalizeH="0" baseline="0" noProof="0" dirty="0">
                <a:ln>
                  <a:noFill/>
                </a:ln>
                <a:solidFill>
                  <a:prstClr val="white">
                    <a:lumMod val="50000"/>
                  </a:prstClr>
                </a:solidFill>
                <a:effectLst/>
                <a:uLnTx/>
                <a:uFillTx/>
                <a:latin typeface="Segoe UI Semilight" panose="020B0402040204020203" pitchFamily="34" charset="0"/>
                <a:ea typeface="+mn-ea"/>
                <a:cs typeface="Segoe UI Semilight" panose="020B0402040204020203" pitchFamily="34" charset="0"/>
              </a:rPr>
            </a:br>
            <a:r>
              <a:rPr kumimoji="0" lang="en-US" sz="2200" b="0" i="0" u="none" strike="noStrike" kern="1200" cap="none" spc="0" normalizeH="0" baseline="0" noProof="0" dirty="0">
                <a:ln>
                  <a:noFill/>
                </a:ln>
                <a:solidFill>
                  <a:prstClr val="white">
                    <a:lumMod val="50000"/>
                  </a:prstClr>
                </a:solidFill>
                <a:effectLst/>
                <a:uLnTx/>
                <a:uFillTx/>
                <a:latin typeface="Segoe UI Semilight" panose="020B0402040204020203" pitchFamily="34" charset="0"/>
                <a:ea typeface="+mn-ea"/>
                <a:cs typeface="Segoe UI Semilight" panose="020B0402040204020203" pitchFamily="34" charset="0"/>
                <a:hlinkClick r:id="rId3"/>
              </a:rPr>
              <a:t>www.CEDSCentral.com</a:t>
            </a:r>
            <a:r>
              <a:rPr kumimoji="0" lang="en-US" sz="2200" b="0" i="0" u="none" strike="noStrike" kern="1200" cap="none" spc="0" normalizeH="0" baseline="0" noProof="0" dirty="0">
                <a:ln>
                  <a:noFill/>
                </a:ln>
                <a:solidFill>
                  <a:prstClr val="white">
                    <a:lumMod val="50000"/>
                  </a:prstClr>
                </a:solidFill>
                <a:effectLst/>
                <a:uLnTx/>
                <a:uFillTx/>
                <a:latin typeface="Segoe UI Semilight" panose="020B0402040204020203" pitchFamily="34" charset="0"/>
                <a:ea typeface="+mn-ea"/>
                <a:cs typeface="Segoe UI Semilight" panose="020B0402040204020203"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Segoe UI Semilight" panose="020B0402040204020203" pitchFamily="34" charset="0"/>
            </a:endParaRPr>
          </a:p>
        </p:txBody>
      </p:sp>
      <p:pic>
        <p:nvPicPr>
          <p:cNvPr id="2" name="Picture 1" descr="Logo&#10;&#10;Description automatically generated">
            <a:extLst>
              <a:ext uri="{FF2B5EF4-FFF2-40B4-BE49-F238E27FC236}">
                <a16:creationId xmlns:a16="http://schemas.microsoft.com/office/drawing/2014/main" id="{39EC8413-4AE7-576D-4063-311F9E4124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8241" y="3036778"/>
            <a:ext cx="3835402" cy="1116122"/>
          </a:xfrm>
          <a:prstGeom prst="rect">
            <a:avLst/>
          </a:prstGeom>
        </p:spPr>
      </p:pic>
    </p:spTree>
    <p:extLst>
      <p:ext uri="{BB962C8B-B14F-4D97-AF65-F5344CB8AC3E}">
        <p14:creationId xmlns:p14="http://schemas.microsoft.com/office/powerpoint/2010/main" val="2268101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0BD93-581C-4096-B7A9-6C1EBB14F711}"/>
              </a:ext>
            </a:extLst>
          </p:cNvPr>
          <p:cNvSpPr>
            <a:spLocks noGrp="1"/>
          </p:cNvSpPr>
          <p:nvPr>
            <p:ph type="title"/>
          </p:nvPr>
        </p:nvSpPr>
        <p:spPr/>
        <p:txBody>
          <a:bodyPr/>
          <a:lstStyle/>
          <a:p>
            <a:r>
              <a:rPr lang="en-US" dirty="0"/>
              <a:t>4) Presentation</a:t>
            </a:r>
          </a:p>
        </p:txBody>
      </p:sp>
      <p:sp>
        <p:nvSpPr>
          <p:cNvPr id="6" name="Content Placeholder 2">
            <a:extLst>
              <a:ext uri="{FF2B5EF4-FFF2-40B4-BE49-F238E27FC236}">
                <a16:creationId xmlns:a16="http://schemas.microsoft.com/office/drawing/2014/main" id="{8E70E9CC-369E-4AF1-ABE0-6F1870239909}"/>
              </a:ext>
            </a:extLst>
          </p:cNvPr>
          <p:cNvSpPr>
            <a:spLocks noGrp="1"/>
          </p:cNvSpPr>
          <p:nvPr>
            <p:ph idx="1"/>
          </p:nvPr>
        </p:nvSpPr>
        <p:spPr>
          <a:xfrm>
            <a:off x="1534452" y="2564894"/>
            <a:ext cx="9123096" cy="3115715"/>
          </a:xfrm>
        </p:spPr>
        <p:txBody>
          <a:bodyPr/>
          <a:lstStyle/>
          <a:p>
            <a:pPr marL="0" indent="0" algn="ctr">
              <a:buNone/>
            </a:pP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Josh Skelton, </a:t>
            </a:r>
            <a:r>
              <a:rPr lang="en-US"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Chief Operating Officer</a:t>
            </a:r>
          </a:p>
          <a:p>
            <a:pPr marL="0" indent="0" algn="ctr">
              <a:buNone/>
            </a:pP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MN Power</a:t>
            </a:r>
          </a:p>
        </p:txBody>
      </p:sp>
    </p:spTree>
    <p:extLst>
      <p:ext uri="{BB962C8B-B14F-4D97-AF65-F5344CB8AC3E}">
        <p14:creationId xmlns:p14="http://schemas.microsoft.com/office/powerpoint/2010/main" val="4024166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0BD93-581C-4096-B7A9-6C1EBB14F711}"/>
              </a:ext>
            </a:extLst>
          </p:cNvPr>
          <p:cNvSpPr>
            <a:spLocks noGrp="1"/>
          </p:cNvSpPr>
          <p:nvPr>
            <p:ph type="title"/>
          </p:nvPr>
        </p:nvSpPr>
        <p:spPr/>
        <p:txBody>
          <a:bodyPr/>
          <a:lstStyle/>
          <a:p>
            <a:r>
              <a:rPr lang="en-US" dirty="0"/>
              <a:t>1) Organization</a:t>
            </a:r>
          </a:p>
        </p:txBody>
      </p:sp>
      <p:sp>
        <p:nvSpPr>
          <p:cNvPr id="3" name="Content Placeholder 2">
            <a:extLst>
              <a:ext uri="{FF2B5EF4-FFF2-40B4-BE49-F238E27FC236}">
                <a16:creationId xmlns:a16="http://schemas.microsoft.com/office/drawing/2014/main" id="{7921755C-E382-4B07-AE81-9C2EED6A4669}"/>
              </a:ext>
            </a:extLst>
          </p:cNvPr>
          <p:cNvSpPr>
            <a:spLocks noGrp="1"/>
          </p:cNvSpPr>
          <p:nvPr>
            <p:ph idx="1"/>
          </p:nvPr>
        </p:nvSpPr>
        <p:spPr/>
        <p:txBody>
          <a:bodyPr/>
          <a:lstStyle/>
          <a:p>
            <a:r>
              <a:rPr lang="en-US" dirty="0"/>
              <a:t>Call to order</a:t>
            </a:r>
          </a:p>
          <a:p>
            <a:r>
              <a:rPr lang="en-US" dirty="0"/>
              <a:t>Roll call </a:t>
            </a:r>
          </a:p>
        </p:txBody>
      </p:sp>
    </p:spTree>
    <p:extLst>
      <p:ext uri="{BB962C8B-B14F-4D97-AF65-F5344CB8AC3E}">
        <p14:creationId xmlns:p14="http://schemas.microsoft.com/office/powerpoint/2010/main" val="1249888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94C8A-D243-4504-A270-09F5D9AEEC1C}"/>
              </a:ext>
            </a:extLst>
          </p:cNvPr>
          <p:cNvSpPr>
            <a:spLocks noGrp="1"/>
          </p:cNvSpPr>
          <p:nvPr>
            <p:ph type="title"/>
          </p:nvPr>
        </p:nvSpPr>
        <p:spPr/>
        <p:txBody>
          <a:bodyPr/>
          <a:lstStyle/>
          <a:p>
            <a:r>
              <a:rPr lang="en-US" dirty="0"/>
              <a:t>5) Approve August 30, 2022 Minutes</a:t>
            </a:r>
          </a:p>
        </p:txBody>
      </p:sp>
      <p:sp>
        <p:nvSpPr>
          <p:cNvPr id="3" name="Content Placeholder 2">
            <a:extLst>
              <a:ext uri="{FF2B5EF4-FFF2-40B4-BE49-F238E27FC236}">
                <a16:creationId xmlns:a16="http://schemas.microsoft.com/office/drawing/2014/main" id="{BB5F92C7-F782-4BC7-B792-F76D85CD1027}"/>
              </a:ext>
            </a:extLst>
          </p:cNvPr>
          <p:cNvSpPr>
            <a:spLocks noGrp="1"/>
          </p:cNvSpPr>
          <p:nvPr>
            <p:ph idx="1"/>
          </p:nvPr>
        </p:nvSpPr>
        <p:spPr>
          <a:xfrm>
            <a:off x="2176758" y="2443795"/>
            <a:ext cx="8086915" cy="1932262"/>
          </a:xfrm>
        </p:spPr>
        <p:txBody>
          <a:bodyPr/>
          <a:lstStyle/>
          <a:p>
            <a:r>
              <a:rPr lang="en-US" dirty="0">
                <a:latin typeface="Times New Roman" panose="02020603050405020304" pitchFamily="18" charset="0"/>
                <a:cs typeface="Times New Roman" panose="02020603050405020304" pitchFamily="18" charset="0"/>
              </a:rPr>
              <a:t>Approval for the August ETAC meeting is requested.</a:t>
            </a:r>
          </a:p>
          <a:p>
            <a:r>
              <a:rPr lang="en-US" dirty="0">
                <a:latin typeface="Times New Roman" panose="02020603050405020304" pitchFamily="18" charset="0"/>
                <a:cs typeface="Times New Roman" panose="02020603050405020304" pitchFamily="18" charset="0"/>
              </a:rPr>
              <a:t>Roll call vote</a:t>
            </a:r>
          </a:p>
        </p:txBody>
      </p:sp>
    </p:spTree>
    <p:extLst>
      <p:ext uri="{BB962C8B-B14F-4D97-AF65-F5344CB8AC3E}">
        <p14:creationId xmlns:p14="http://schemas.microsoft.com/office/powerpoint/2010/main" val="689137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60E72-6B1B-464E-99C6-CB867B99B6AA}"/>
              </a:ext>
            </a:extLst>
          </p:cNvPr>
          <p:cNvSpPr>
            <a:spLocks noGrp="1"/>
          </p:cNvSpPr>
          <p:nvPr>
            <p:ph type="title"/>
          </p:nvPr>
        </p:nvSpPr>
        <p:spPr/>
        <p:txBody>
          <a:bodyPr>
            <a:normAutofit/>
          </a:bodyPr>
          <a:lstStyle/>
          <a:p>
            <a:r>
              <a:rPr lang="en-US" dirty="0"/>
              <a:t>6) Draft Plan Presentation</a:t>
            </a:r>
          </a:p>
        </p:txBody>
      </p:sp>
      <p:sp>
        <p:nvSpPr>
          <p:cNvPr id="3" name="Content Placeholder 2">
            <a:extLst>
              <a:ext uri="{FF2B5EF4-FFF2-40B4-BE49-F238E27FC236}">
                <a16:creationId xmlns:a16="http://schemas.microsoft.com/office/drawing/2014/main" id="{2D803272-29E7-4BA5-94CB-077C178F1575}"/>
              </a:ext>
            </a:extLst>
          </p:cNvPr>
          <p:cNvSpPr>
            <a:spLocks noGrp="1"/>
          </p:cNvSpPr>
          <p:nvPr>
            <p:ph idx="1"/>
          </p:nvPr>
        </p:nvSpPr>
        <p:spPr>
          <a:xfrm>
            <a:off x="1687864" y="2047779"/>
            <a:ext cx="7334756" cy="3827040"/>
          </a:xfrm>
        </p:spPr>
        <p:txBody>
          <a:bodyPr>
            <a:normAutofit/>
          </a:bodyPr>
          <a:lstStyle/>
          <a:p>
            <a:pPr marL="0" indent="0">
              <a:buNone/>
            </a:pPr>
            <a:r>
              <a:rPr lang="en-US" sz="3600" dirty="0">
                <a:latin typeface="Times New Roman" panose="02020603050405020304" pitchFamily="18" charset="0"/>
                <a:cs typeface="Times New Roman" panose="02020603050405020304" pitchFamily="18" charset="0"/>
              </a:rPr>
              <a:t>a) Review the draft ETAC plan &amp; Consensus to move forward</a:t>
            </a:r>
          </a:p>
          <a:p>
            <a:pPr marL="0" indent="0">
              <a:buNone/>
            </a:pPr>
            <a:r>
              <a:rPr lang="en-US" sz="3600" dirty="0">
                <a:latin typeface="Times New Roman" panose="02020603050405020304" pitchFamily="18" charset="0"/>
                <a:cs typeface="Times New Roman" panose="02020603050405020304" pitchFamily="18" charset="0"/>
              </a:rPr>
              <a:t>b) Next Steps</a:t>
            </a:r>
          </a:p>
        </p:txBody>
      </p:sp>
    </p:spTree>
    <p:extLst>
      <p:ext uri="{BB962C8B-B14F-4D97-AF65-F5344CB8AC3E}">
        <p14:creationId xmlns:p14="http://schemas.microsoft.com/office/powerpoint/2010/main" val="4068355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03C6A-15EC-42EC-A012-7329219C712E}"/>
              </a:ext>
            </a:extLst>
          </p:cNvPr>
          <p:cNvSpPr>
            <a:spLocks noGrp="1"/>
          </p:cNvSpPr>
          <p:nvPr>
            <p:ph type="title"/>
          </p:nvPr>
        </p:nvSpPr>
        <p:spPr/>
        <p:txBody>
          <a:bodyPr/>
          <a:lstStyle/>
          <a:p>
            <a:r>
              <a:rPr lang="en-US" dirty="0"/>
              <a:t>6) Draft Plan Presentation</a:t>
            </a:r>
          </a:p>
        </p:txBody>
      </p:sp>
      <p:sp>
        <p:nvSpPr>
          <p:cNvPr id="3" name="Content Placeholder 2">
            <a:extLst>
              <a:ext uri="{FF2B5EF4-FFF2-40B4-BE49-F238E27FC236}">
                <a16:creationId xmlns:a16="http://schemas.microsoft.com/office/drawing/2014/main" id="{7952A2C7-CC2F-4829-A31F-FEC462238E00}"/>
              </a:ext>
            </a:extLst>
          </p:cNvPr>
          <p:cNvSpPr>
            <a:spLocks noGrp="1"/>
          </p:cNvSpPr>
          <p:nvPr>
            <p:ph idx="1"/>
          </p:nvPr>
        </p:nvSpPr>
        <p:spPr/>
        <p:txBody>
          <a:bodyPr>
            <a:normAutofit fontScale="92500" lnSpcReduction="20000"/>
          </a:bodyPr>
          <a:lstStyle/>
          <a:p>
            <a:r>
              <a:rPr lang="en-US" dirty="0"/>
              <a:t>Next Steps – Detail:</a:t>
            </a:r>
          </a:p>
          <a:p>
            <a:pPr lvl="1"/>
            <a:r>
              <a:rPr lang="en-US" dirty="0"/>
              <a:t>Sept 27 – rough draft ETAC consensus to move forward</a:t>
            </a:r>
          </a:p>
          <a:p>
            <a:pPr lvl="1"/>
            <a:r>
              <a:rPr lang="en-US" dirty="0"/>
              <a:t>Sept 28 – Stakeholder Survey out </a:t>
            </a:r>
          </a:p>
          <a:p>
            <a:pPr lvl="1"/>
            <a:r>
              <a:rPr lang="en-US" dirty="0"/>
              <a:t>Oct 6, 4pm - Stakeholder Survey input concluded</a:t>
            </a:r>
          </a:p>
          <a:p>
            <a:pPr lvl="1"/>
            <a:r>
              <a:rPr lang="en-US" dirty="0"/>
              <a:t>Oct 10 – Stakeholder Survey Committee meets, analyzes and submits info to Task Forces</a:t>
            </a:r>
          </a:p>
          <a:p>
            <a:pPr lvl="1"/>
            <a:r>
              <a:rPr lang="en-US" dirty="0"/>
              <a:t>Oct 11 to 14 Task Forces review results; make any modifications to their portion of plan</a:t>
            </a:r>
          </a:p>
          <a:p>
            <a:pPr lvl="1"/>
            <a:r>
              <a:rPr lang="en-US" dirty="0"/>
              <a:t>Oct 17-19 – final draft review with writing committee</a:t>
            </a:r>
          </a:p>
          <a:p>
            <a:pPr lvl="1"/>
            <a:r>
              <a:rPr lang="en-US" dirty="0"/>
              <a:t>Oct 21 – ETAC Packets out with final draft of ETAC plan</a:t>
            </a:r>
          </a:p>
          <a:p>
            <a:pPr lvl="1"/>
            <a:r>
              <a:rPr lang="en-US" dirty="0"/>
              <a:t>Oct 25 –ETAC mtg final plan consideration </a:t>
            </a:r>
          </a:p>
          <a:p>
            <a:pPr lvl="1"/>
            <a:r>
              <a:rPr lang="en-US" dirty="0"/>
              <a:t>Post Oct 25 – DEED Comms put report in a user-friendly format, copy editing complete.  Release of the report.  </a:t>
            </a:r>
          </a:p>
        </p:txBody>
      </p:sp>
    </p:spTree>
    <p:extLst>
      <p:ext uri="{BB962C8B-B14F-4D97-AF65-F5344CB8AC3E}">
        <p14:creationId xmlns:p14="http://schemas.microsoft.com/office/powerpoint/2010/main" val="1293053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75DB-DED1-4BBB-8A0F-F38091E5308C}"/>
              </a:ext>
            </a:extLst>
          </p:cNvPr>
          <p:cNvSpPr>
            <a:spLocks noGrp="1"/>
          </p:cNvSpPr>
          <p:nvPr>
            <p:ph type="title"/>
          </p:nvPr>
        </p:nvSpPr>
        <p:spPr/>
        <p:txBody>
          <a:bodyPr/>
          <a:lstStyle/>
          <a:p>
            <a:r>
              <a:rPr lang="en-US" dirty="0"/>
              <a:t>6) Draft Plan Presentation</a:t>
            </a:r>
          </a:p>
        </p:txBody>
      </p:sp>
      <p:sp>
        <p:nvSpPr>
          <p:cNvPr id="3" name="Content Placeholder 2">
            <a:extLst>
              <a:ext uri="{FF2B5EF4-FFF2-40B4-BE49-F238E27FC236}">
                <a16:creationId xmlns:a16="http://schemas.microsoft.com/office/drawing/2014/main" id="{7C9243EE-9FE4-4CE4-974C-C4075A676B90}"/>
              </a:ext>
            </a:extLst>
          </p:cNvPr>
          <p:cNvSpPr>
            <a:spLocks noGrp="1"/>
          </p:cNvSpPr>
          <p:nvPr>
            <p:ph idx="1"/>
          </p:nvPr>
        </p:nvSpPr>
        <p:spPr/>
        <p:txBody>
          <a:bodyPr/>
          <a:lstStyle/>
          <a:p>
            <a:r>
              <a:rPr lang="en-US" sz="4000" dirty="0"/>
              <a:t>Consensus to move the draft plan forward</a:t>
            </a:r>
          </a:p>
          <a:p>
            <a:endParaRPr lang="en-US" dirty="0"/>
          </a:p>
        </p:txBody>
      </p:sp>
    </p:spTree>
    <p:extLst>
      <p:ext uri="{BB962C8B-B14F-4D97-AF65-F5344CB8AC3E}">
        <p14:creationId xmlns:p14="http://schemas.microsoft.com/office/powerpoint/2010/main" val="295197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4AD39-1606-4B0F-AD44-21A09538FD83}"/>
              </a:ext>
            </a:extLst>
          </p:cNvPr>
          <p:cNvSpPr>
            <a:spLocks noGrp="1"/>
          </p:cNvSpPr>
          <p:nvPr>
            <p:ph type="title"/>
          </p:nvPr>
        </p:nvSpPr>
        <p:spPr/>
        <p:txBody>
          <a:bodyPr/>
          <a:lstStyle/>
          <a:p>
            <a:r>
              <a:rPr lang="en-US" dirty="0"/>
              <a:t>7) Survey Analysis Team</a:t>
            </a:r>
          </a:p>
        </p:txBody>
      </p:sp>
      <p:sp>
        <p:nvSpPr>
          <p:cNvPr id="3" name="Content Placeholder 2">
            <a:extLst>
              <a:ext uri="{FF2B5EF4-FFF2-40B4-BE49-F238E27FC236}">
                <a16:creationId xmlns:a16="http://schemas.microsoft.com/office/drawing/2014/main" id="{8C579559-9A3C-4998-A1E7-19D919EA6412}"/>
              </a:ext>
            </a:extLst>
          </p:cNvPr>
          <p:cNvSpPr>
            <a:spLocks noGrp="1"/>
          </p:cNvSpPr>
          <p:nvPr>
            <p:ph idx="1"/>
          </p:nvPr>
        </p:nvSpPr>
        <p:spPr>
          <a:xfrm>
            <a:off x="838200" y="2077756"/>
            <a:ext cx="10515600" cy="3419475"/>
          </a:xfrm>
        </p:spPr>
        <p:txBody>
          <a:bodyPr>
            <a:normAutofit/>
          </a:bodyPr>
          <a:lstStyle/>
          <a:p>
            <a:pPr marL="914400" marR="0" lvl="2" indent="0">
              <a:spcBef>
                <a:spcPts val="0"/>
              </a:spcBef>
              <a:spcAft>
                <a:spcPts val="0"/>
              </a:spcAft>
              <a:buNone/>
              <a:tabLst>
                <a:tab pos="457200" algn="l"/>
                <a:tab pos="1371600" algn="l"/>
              </a:tabLst>
            </a:pP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August Stakeholder Survey Analysis</a:t>
            </a:r>
          </a:p>
          <a:p>
            <a:pPr marL="914400" marR="0" lvl="2" indent="0">
              <a:spcBef>
                <a:spcPts val="0"/>
              </a:spcBef>
              <a:spcAft>
                <a:spcPts val="0"/>
              </a:spcAft>
              <a:buNone/>
              <a:tabLst>
                <a:tab pos="457200" algn="l"/>
                <a:tab pos="1371600" algn="l"/>
              </a:tabLst>
            </a:pPr>
            <a:endParaRPr lang="en-US" sz="36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marL="914400" marR="0" lvl="2" indent="0">
              <a:spcBef>
                <a:spcPts val="0"/>
              </a:spcBef>
              <a:spcAft>
                <a:spcPts val="0"/>
              </a:spcAft>
              <a:buNone/>
              <a:tabLst>
                <a:tab pos="457200" algn="l"/>
                <a:tab pos="1371600" algn="l"/>
              </a:tabLst>
            </a:pP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 ETAC Draft Plan Stakeholder Survey and survey dates - Consensus</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1457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82404-DA16-437F-8395-81E52589CDBC}"/>
              </a:ext>
            </a:extLst>
          </p:cNvPr>
          <p:cNvSpPr>
            <a:spLocks noGrp="1"/>
          </p:cNvSpPr>
          <p:nvPr>
            <p:ph type="title"/>
          </p:nvPr>
        </p:nvSpPr>
        <p:spPr/>
        <p:txBody>
          <a:bodyPr/>
          <a:lstStyle/>
          <a:p>
            <a:r>
              <a:rPr lang="en-US" dirty="0"/>
              <a:t>8) Old Business/Discussion</a:t>
            </a:r>
          </a:p>
        </p:txBody>
      </p:sp>
    </p:spTree>
    <p:extLst>
      <p:ext uri="{BB962C8B-B14F-4D97-AF65-F5344CB8AC3E}">
        <p14:creationId xmlns:p14="http://schemas.microsoft.com/office/powerpoint/2010/main" val="2291594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310EA-CA70-4522-86F4-9D7F0A72D047}"/>
              </a:ext>
            </a:extLst>
          </p:cNvPr>
          <p:cNvSpPr>
            <a:spLocks noGrp="1"/>
          </p:cNvSpPr>
          <p:nvPr>
            <p:ph type="ctrTitle"/>
          </p:nvPr>
        </p:nvSpPr>
        <p:spPr/>
        <p:txBody>
          <a:bodyPr/>
          <a:lstStyle/>
          <a:p>
            <a:r>
              <a:rPr lang="en-US" dirty="0"/>
              <a:t> 9)  Public Comment</a:t>
            </a:r>
          </a:p>
        </p:txBody>
      </p:sp>
      <p:pic>
        <p:nvPicPr>
          <p:cNvPr id="16" name="Picture Placeholder 15" descr="A person sitting at a table with the hands up in front of a computer&#10;&#10;Description automatically generated with low confidence">
            <a:extLst>
              <a:ext uri="{FF2B5EF4-FFF2-40B4-BE49-F238E27FC236}">
                <a16:creationId xmlns:a16="http://schemas.microsoft.com/office/drawing/2014/main" id="{A6DEDB0D-D70C-4019-A01E-2CF418DA100B}"/>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35859" b="35859"/>
          <a:stretch>
            <a:fillRect/>
          </a:stretch>
        </p:blipFill>
        <p:spPr/>
      </p:pic>
    </p:spTree>
    <p:extLst>
      <p:ext uri="{BB962C8B-B14F-4D97-AF65-F5344CB8AC3E}">
        <p14:creationId xmlns:p14="http://schemas.microsoft.com/office/powerpoint/2010/main" val="1546142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ongratulations Images | Free Vectors, Stock Photos &amp; PSD">
            <a:extLst>
              <a:ext uri="{FF2B5EF4-FFF2-40B4-BE49-F238E27FC236}">
                <a16:creationId xmlns:a16="http://schemas.microsoft.com/office/drawing/2014/main" id="{7C6C03C5-8502-4963-ACA6-461A1C9799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81" b="5737"/>
          <a:stretch/>
        </p:blipFill>
        <p:spPr bwMode="auto">
          <a:xfrm>
            <a:off x="1937586" y="1372992"/>
            <a:ext cx="8780645" cy="5010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682404-DA16-437F-8395-81E52589CDBC}"/>
              </a:ext>
            </a:extLst>
          </p:cNvPr>
          <p:cNvSpPr>
            <a:spLocks noGrp="1"/>
          </p:cNvSpPr>
          <p:nvPr>
            <p:ph type="title"/>
          </p:nvPr>
        </p:nvSpPr>
        <p:spPr>
          <a:xfrm>
            <a:off x="838200" y="315588"/>
            <a:ext cx="10515600" cy="1216025"/>
          </a:xfrm>
        </p:spPr>
        <p:txBody>
          <a:bodyPr>
            <a:normAutofit fontScale="90000"/>
          </a:bodyPr>
          <a:lstStyle/>
          <a:p>
            <a:r>
              <a:rPr lang="en-US" dirty="0"/>
              <a:t>10) </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Oak Park Heights APA Award </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dirty="0"/>
          </a:p>
        </p:txBody>
      </p:sp>
    </p:spTree>
    <p:extLst>
      <p:ext uri="{BB962C8B-B14F-4D97-AF65-F5344CB8AC3E}">
        <p14:creationId xmlns:p14="http://schemas.microsoft.com/office/powerpoint/2010/main" val="292272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14722-435B-450B-B228-B23038FCEC2D}"/>
              </a:ext>
            </a:extLst>
          </p:cNvPr>
          <p:cNvSpPr>
            <a:spLocks noGrp="1"/>
          </p:cNvSpPr>
          <p:nvPr>
            <p:ph type="title"/>
          </p:nvPr>
        </p:nvSpPr>
        <p:spPr/>
        <p:txBody>
          <a:bodyPr/>
          <a:lstStyle/>
          <a:p>
            <a:r>
              <a:rPr lang="en-US" dirty="0"/>
              <a:t>11)  Next Meeting</a:t>
            </a:r>
          </a:p>
        </p:txBody>
      </p:sp>
      <p:sp>
        <p:nvSpPr>
          <p:cNvPr id="3" name="Content Placeholder 2">
            <a:extLst>
              <a:ext uri="{FF2B5EF4-FFF2-40B4-BE49-F238E27FC236}">
                <a16:creationId xmlns:a16="http://schemas.microsoft.com/office/drawing/2014/main" id="{23E41D62-EFBD-4411-9A84-C11CEA418AB4}"/>
              </a:ext>
            </a:extLst>
          </p:cNvPr>
          <p:cNvSpPr>
            <a:spLocks noGrp="1"/>
          </p:cNvSpPr>
          <p:nvPr>
            <p:ph idx="1"/>
          </p:nvPr>
        </p:nvSpPr>
        <p:spPr>
          <a:xfrm>
            <a:off x="1" y="2127129"/>
            <a:ext cx="12192000" cy="3114941"/>
          </a:xfrm>
        </p:spPr>
        <p:txBody>
          <a:bodyPr>
            <a:normAutofit/>
          </a:bodyPr>
          <a:lstStyle/>
          <a:p>
            <a:pPr marL="0" indent="0" algn="ctr">
              <a:buNone/>
            </a:pPr>
            <a:r>
              <a:rPr lang="en-US" sz="4400" dirty="0">
                <a:solidFill>
                  <a:srgbClr val="000000"/>
                </a:solidFill>
              </a:rPr>
              <a:t>October 25, 2022 at 11am </a:t>
            </a:r>
          </a:p>
          <a:p>
            <a:pPr marL="0" indent="0" algn="ctr">
              <a:buNone/>
            </a:pPr>
            <a:r>
              <a:rPr lang="en-US" dirty="0">
                <a:solidFill>
                  <a:srgbClr val="000000"/>
                </a:solidFill>
              </a:rPr>
              <a:t>Virtually and at </a:t>
            </a:r>
          </a:p>
          <a:p>
            <a:pPr marL="0" indent="0" algn="ctr">
              <a:lnSpc>
                <a:spcPct val="110000"/>
              </a:lnSpc>
              <a:spcBef>
                <a:spcPts val="0"/>
              </a:spcBef>
              <a:spcAft>
                <a:spcPts val="0"/>
              </a:spcAft>
              <a:buNone/>
            </a:pPr>
            <a:r>
              <a:rPr lang="en-US" sz="4400" dirty="0">
                <a:solidFill>
                  <a:srgbClr val="000000"/>
                </a:solidFill>
              </a:rPr>
              <a:t>Prairie Island</a:t>
            </a:r>
          </a:p>
          <a:p>
            <a:pPr marL="0" indent="0" algn="ctr">
              <a:lnSpc>
                <a:spcPct val="110000"/>
              </a:lnSpc>
              <a:spcBef>
                <a:spcPts val="0"/>
              </a:spcBef>
              <a:spcAft>
                <a:spcPts val="0"/>
              </a:spcAft>
              <a:buNone/>
            </a:pPr>
            <a:r>
              <a:rPr lang="en-US" sz="4400" dirty="0">
                <a:solidFill>
                  <a:srgbClr val="000000"/>
                </a:solidFill>
              </a:rPr>
              <a:t>Native American Community</a:t>
            </a:r>
          </a:p>
          <a:p>
            <a:pPr marL="0" indent="0" algn="ctr">
              <a:buNone/>
            </a:pPr>
            <a:endParaRPr lang="en-US" dirty="0">
              <a:solidFill>
                <a:srgbClr val="000000"/>
              </a:solidFill>
            </a:endParaRPr>
          </a:p>
          <a:p>
            <a:pPr marL="0" indent="0">
              <a:buNone/>
            </a:pPr>
            <a:endParaRPr lang="en-US" dirty="0"/>
          </a:p>
        </p:txBody>
      </p:sp>
    </p:spTree>
    <p:extLst>
      <p:ext uri="{BB962C8B-B14F-4D97-AF65-F5344CB8AC3E}">
        <p14:creationId xmlns:p14="http://schemas.microsoft.com/office/powerpoint/2010/main" val="2665755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B98F-AF48-4C0B-8538-765FDF72AF9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64799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3D62F-5007-4924-8243-BDAD7F998DC3}"/>
              </a:ext>
            </a:extLst>
          </p:cNvPr>
          <p:cNvSpPr>
            <a:spLocks noGrp="1"/>
          </p:cNvSpPr>
          <p:nvPr>
            <p:ph type="title"/>
          </p:nvPr>
        </p:nvSpPr>
        <p:spPr>
          <a:xfrm>
            <a:off x="0" y="0"/>
            <a:ext cx="2919413" cy="1216025"/>
          </a:xfrm>
        </p:spPr>
        <p:txBody>
          <a:bodyPr/>
          <a:lstStyle/>
          <a:p>
            <a:r>
              <a:rPr lang="en-US" dirty="0"/>
              <a:t>Agenda</a:t>
            </a:r>
          </a:p>
        </p:txBody>
      </p:sp>
      <p:sp>
        <p:nvSpPr>
          <p:cNvPr id="3" name="TextBox 2">
            <a:extLst>
              <a:ext uri="{FF2B5EF4-FFF2-40B4-BE49-F238E27FC236}">
                <a16:creationId xmlns:a16="http://schemas.microsoft.com/office/drawing/2014/main" id="{BACFF605-1705-4AEE-8A6F-A8DE3F31A6AD}"/>
              </a:ext>
            </a:extLst>
          </p:cNvPr>
          <p:cNvSpPr txBox="1"/>
          <p:nvPr/>
        </p:nvSpPr>
        <p:spPr>
          <a:xfrm>
            <a:off x="1092425" y="1464658"/>
            <a:ext cx="9572878" cy="5262979"/>
          </a:xfrm>
          <a:prstGeom prst="rect">
            <a:avLst/>
          </a:prstGeom>
          <a:noFill/>
        </p:spPr>
        <p:txBody>
          <a:bodyPr wrap="square" rtlCol="0">
            <a:spAutoFit/>
          </a:bodyPr>
          <a:lstStyle/>
          <a:p>
            <a:pPr marL="342900" marR="0" lvl="0" indent="-342900">
              <a:spcBef>
                <a:spcPts val="0"/>
              </a:spcBef>
              <a:spcAft>
                <a:spcPts val="1200"/>
              </a:spcAft>
              <a:buFont typeface="+mj-lt"/>
              <a:buAutoNum type="arabicParenR"/>
              <a:tabLst>
                <a:tab pos="457200" algn="l"/>
                <a:tab pos="1028700" algn="l"/>
              </a:tabLst>
            </a:pPr>
            <a:r>
              <a:rPr lang="en-US" sz="1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Call to Order and Roll Call</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1200"/>
              </a:spcAft>
              <a:buFont typeface="+mj-lt"/>
              <a:buAutoNum type="arabicParenR"/>
              <a:tabLst>
                <a:tab pos="457200" algn="l"/>
                <a:tab pos="1028700" algn="l"/>
              </a:tabLst>
            </a:pPr>
            <a:r>
              <a:rPr lang="en-US" sz="1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Welcome by Itasca Economic Development Corporation, President Tamara Lowney</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1200"/>
              </a:spcAft>
              <a:buFont typeface="+mj-lt"/>
              <a:buAutoNum type="arabicParenR"/>
              <a:tabLst>
                <a:tab pos="1028700" algn="l"/>
              </a:tabLst>
            </a:pPr>
            <a:r>
              <a:rPr lang="en-US" sz="1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Presentation by Brett Schwartz, NADO</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1200"/>
              </a:spcAft>
              <a:buFont typeface="+mj-lt"/>
              <a:buAutoNum type="arabicParenR"/>
              <a:tabLst>
                <a:tab pos="1028700" algn="l"/>
              </a:tabLst>
            </a:pPr>
            <a:r>
              <a:rPr lang="en-US" sz="1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Presentation by Josh Skelton, MN Power</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1200"/>
              </a:spcAft>
              <a:buFont typeface="+mj-lt"/>
              <a:buAutoNum type="arabicParenR"/>
              <a:tabLst>
                <a:tab pos="457200" algn="l"/>
                <a:tab pos="1028700" algn="l"/>
              </a:tabLst>
            </a:pPr>
            <a:r>
              <a:rPr lang="en-US" sz="1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Approve August 30, 2022 Minutes – Roll Call vote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arenR"/>
              <a:tabLst>
                <a:tab pos="457200" algn="l"/>
                <a:tab pos="1028700" algn="l"/>
              </a:tabLst>
            </a:pPr>
            <a:r>
              <a:rPr lang="en-US" sz="1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Draft Plan Presentation – Consensus to move forward</a:t>
            </a:r>
          </a:p>
          <a:p>
            <a:pPr marL="742950" marR="0" lvl="1" indent="-285750">
              <a:spcBef>
                <a:spcPts val="0"/>
              </a:spcBef>
              <a:spcAft>
                <a:spcPts val="0"/>
              </a:spcAft>
              <a:buFont typeface="+mj-lt"/>
              <a:buAutoNum type="alphaLcParenR"/>
              <a:tabLst>
                <a:tab pos="457200" algn="l"/>
                <a:tab pos="1485900" algn="l"/>
              </a:tabLst>
            </a:pPr>
            <a:r>
              <a:rPr lang="en-US" sz="1200" dirty="0">
                <a:solidFill>
                  <a:srgbClr val="0D0D0D"/>
                </a:solidFill>
                <a:effectLst/>
                <a:latin typeface="Times New Roman" panose="02020603050405020304" pitchFamily="18" charset="0"/>
                <a:ea typeface="Cambria" panose="02040503050406030204" pitchFamily="18" charset="0"/>
                <a:cs typeface="Times New Roman" panose="02020603050405020304" pitchFamily="18" charset="0"/>
              </a:rPr>
              <a:t>Consensus to move forward</a:t>
            </a:r>
            <a:endParaRPr lang="en-US" sz="1200" dirty="0">
              <a:effectLst/>
              <a:latin typeface="Times New Roman" panose="020206030504050203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1200"/>
              </a:spcAft>
              <a:buFont typeface="+mj-lt"/>
              <a:buAutoNum type="alphaLcParenR"/>
              <a:tabLst>
                <a:tab pos="457200" algn="l"/>
                <a:tab pos="1485900" algn="l"/>
              </a:tabLst>
            </a:pPr>
            <a:r>
              <a:rPr lang="en-US" sz="1200" dirty="0">
                <a:solidFill>
                  <a:srgbClr val="0D0D0D"/>
                </a:solidFill>
                <a:effectLst/>
                <a:latin typeface="Times New Roman" panose="02020603050405020304" pitchFamily="18" charset="0"/>
                <a:ea typeface="Cambria" panose="02040503050406030204" pitchFamily="18" charset="0"/>
                <a:cs typeface="Times New Roman" panose="02020603050405020304" pitchFamily="18" charset="0"/>
              </a:rPr>
              <a:t>Next steps</a:t>
            </a:r>
            <a:endParaRPr lang="en-US" sz="1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mj-lt"/>
              <a:buAutoNum type="arabicParenR"/>
              <a:tabLst>
                <a:tab pos="457200" algn="l"/>
                <a:tab pos="1028700" algn="l"/>
              </a:tabLst>
            </a:pPr>
            <a:r>
              <a:rPr lang="en-US" sz="1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Survey Analysis Team</a:t>
            </a:r>
          </a:p>
          <a:p>
            <a:pPr marL="685800" lvl="1" indent="-228600">
              <a:buAutoNum type="alphaLcParenR"/>
              <a:tabLst>
                <a:tab pos="457200" algn="l"/>
                <a:tab pos="1028700" algn="l"/>
              </a:tabLst>
            </a:pPr>
            <a:r>
              <a:rPr lang="en-US" sz="1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August Stakeholder Survey Analysis</a:t>
            </a:r>
          </a:p>
          <a:p>
            <a:pPr marL="685800" lvl="1" indent="-228600">
              <a:buAutoNum type="alphaLcParenR"/>
              <a:tabLst>
                <a:tab pos="457200" algn="l"/>
                <a:tab pos="1028700" algn="l"/>
              </a:tabLst>
            </a:pPr>
            <a:r>
              <a:rPr lang="en-US" sz="1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ETAC Draft Plan Stakeholder Survey and survey dates - Consensus</a:t>
            </a:r>
          </a:p>
          <a:p>
            <a:pPr marL="342900" indent="-342900">
              <a:buFont typeface="+mj-lt"/>
              <a:buAutoNum type="arabicParenR"/>
              <a:tabLst>
                <a:tab pos="457200" algn="l"/>
                <a:tab pos="1028700" algn="l"/>
              </a:tabLst>
            </a:pPr>
            <a:endParaRPr lang="en-US" sz="1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mj-lt"/>
              <a:buAutoNum type="arabicParenR"/>
              <a:tabLst>
                <a:tab pos="457200" algn="l"/>
                <a:tab pos="1028700" algn="l"/>
              </a:tabLst>
            </a:pPr>
            <a:r>
              <a:rPr lang="en-US" sz="1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Old Business Discussion</a:t>
            </a:r>
          </a:p>
          <a:p>
            <a:pPr marL="342900" indent="-342900">
              <a:buFont typeface="+mj-lt"/>
              <a:buAutoNum type="arabicParenR"/>
              <a:tabLst>
                <a:tab pos="457200" algn="l"/>
                <a:tab pos="1028700" algn="l"/>
              </a:tabLst>
            </a:pPr>
            <a:endParaRPr lang="en-US" sz="1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mj-lt"/>
              <a:buAutoNum type="arabicParenR"/>
              <a:tabLst>
                <a:tab pos="457200" algn="l"/>
                <a:tab pos="1028700" algn="l"/>
              </a:tabLst>
            </a:pPr>
            <a:r>
              <a:rPr lang="en-US" sz="1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Public Comment</a:t>
            </a:r>
          </a:p>
          <a:p>
            <a:pPr marL="342900" indent="-342900">
              <a:buFont typeface="+mj-lt"/>
              <a:buAutoNum type="arabicParenR"/>
              <a:tabLst>
                <a:tab pos="457200" algn="l"/>
                <a:tab pos="1028700" algn="l"/>
              </a:tabLst>
            </a:pPr>
            <a:endParaRPr lang="en-US" sz="1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mj-lt"/>
              <a:buAutoNum type="arabicParenR"/>
              <a:tabLst>
                <a:tab pos="457200" algn="l"/>
                <a:tab pos="1028700" algn="l"/>
              </a:tabLst>
            </a:pPr>
            <a:r>
              <a:rPr lang="en-US" sz="1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Old Oak Park Heights APA Award – Congratulations! </a:t>
            </a:r>
          </a:p>
          <a:p>
            <a:pPr marL="342900" indent="-342900">
              <a:buFont typeface="+mj-lt"/>
              <a:buAutoNum type="arabicParenR"/>
              <a:tabLst>
                <a:tab pos="457200" algn="l"/>
                <a:tab pos="1028700" algn="l"/>
              </a:tabLst>
            </a:pPr>
            <a:endParaRPr lang="en-US" sz="1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mj-lt"/>
              <a:buAutoNum type="arabicParenR"/>
              <a:tabLst>
                <a:tab pos="457200" algn="l"/>
                <a:tab pos="1028700" algn="l"/>
              </a:tabLst>
            </a:pPr>
            <a:r>
              <a:rPr lang="en-US" sz="1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Next Meeting – October  25, 2022 at 11am, Prairie Island Native American Community</a:t>
            </a:r>
          </a:p>
          <a:p>
            <a:pPr marL="342900" indent="-342900">
              <a:buFont typeface="+mj-lt"/>
              <a:buAutoNum type="arabicParenR"/>
              <a:tabLst>
                <a:tab pos="457200" algn="l"/>
                <a:tab pos="1028700" algn="l"/>
              </a:tabLst>
            </a:pPr>
            <a:endParaRPr lang="en-US" sz="1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mj-lt"/>
              <a:buAutoNum type="arabicParenR"/>
              <a:tabLst>
                <a:tab pos="457200" algn="l"/>
                <a:tab pos="1028700" algn="l"/>
              </a:tabLst>
            </a:pPr>
            <a:r>
              <a:rPr lang="en-US" sz="1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Adjourn – Roll call vote</a:t>
            </a:r>
          </a:p>
          <a:p>
            <a:pPr marL="342900" indent="-342900">
              <a:buFont typeface="+mj-lt"/>
              <a:buAutoNum type="arabicParenR"/>
              <a:tabLst>
                <a:tab pos="457200" algn="l"/>
                <a:tab pos="1028700" algn="l"/>
              </a:tabLst>
            </a:pPr>
            <a:endParaRPr lang="en-US" sz="12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6272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953C2-C50F-4A07-84AD-2EA3894877CD}"/>
              </a:ext>
            </a:extLst>
          </p:cNvPr>
          <p:cNvSpPr>
            <a:spLocks noGrp="1"/>
          </p:cNvSpPr>
          <p:nvPr>
            <p:ph type="title"/>
          </p:nvPr>
        </p:nvSpPr>
        <p:spPr/>
        <p:txBody>
          <a:bodyPr>
            <a:normAutofit fontScale="90000"/>
          </a:bodyPr>
          <a:lstStyle/>
          <a:p>
            <a:pPr>
              <a:lnSpc>
                <a:spcPct val="100000"/>
              </a:lnSpc>
            </a:pPr>
            <a:r>
              <a:rPr lang="en-US" dirty="0"/>
              <a:t>2) Welcome by </a:t>
            </a:r>
            <a:br>
              <a:rPr lang="en-US" dirty="0"/>
            </a:br>
            <a:r>
              <a:rPr lang="en-US" sz="2700" dirty="0">
                <a:effectLst/>
                <a:latin typeface="Times New Roman" panose="02020603050405020304" pitchFamily="18" charset="0"/>
                <a:ea typeface="Times New Roman" panose="02020603050405020304" pitchFamily="18" charset="0"/>
              </a:rPr>
              <a:t>Itasca Economic Development Corporation, President Tamara Lowney</a:t>
            </a:r>
            <a:endParaRPr lang="en-US" sz="2700" dirty="0">
              <a:latin typeface="+mn-lt"/>
            </a:endParaRPr>
          </a:p>
        </p:txBody>
      </p:sp>
      <p:sp>
        <p:nvSpPr>
          <p:cNvPr id="3" name="Content Placeholder 2">
            <a:extLst>
              <a:ext uri="{FF2B5EF4-FFF2-40B4-BE49-F238E27FC236}">
                <a16:creationId xmlns:a16="http://schemas.microsoft.com/office/drawing/2014/main" id="{F6FE4977-BE71-47D0-A088-2419B1F51241}"/>
              </a:ext>
            </a:extLst>
          </p:cNvPr>
          <p:cNvSpPr>
            <a:spLocks noGrp="1"/>
          </p:cNvSpPr>
          <p:nvPr>
            <p:ph idx="1"/>
          </p:nvPr>
        </p:nvSpPr>
        <p:spPr/>
        <p:txBody>
          <a:bodyPr/>
          <a:lstStyle/>
          <a:p>
            <a:r>
              <a:rPr lang="en-US" dirty="0">
                <a:solidFill>
                  <a:srgbClr val="0D0D0D"/>
                </a:solidFill>
              </a:rPr>
              <a:t>Population</a:t>
            </a:r>
          </a:p>
          <a:p>
            <a:r>
              <a:rPr lang="en-US" dirty="0">
                <a:solidFill>
                  <a:srgbClr val="0D0D0D"/>
                </a:solidFill>
              </a:rPr>
              <a:t>Impacts</a:t>
            </a:r>
          </a:p>
          <a:p>
            <a:r>
              <a:rPr lang="en-US" dirty="0">
                <a:solidFill>
                  <a:srgbClr val="0D0D0D"/>
                </a:solidFill>
              </a:rPr>
              <a:t>City Planning for the Power Plant transition</a:t>
            </a:r>
          </a:p>
          <a:p>
            <a:r>
              <a:rPr lang="en-US" dirty="0">
                <a:solidFill>
                  <a:srgbClr val="0D0D0D"/>
                </a:solidFill>
              </a:rPr>
              <a:t>Words of Wisdom</a:t>
            </a:r>
          </a:p>
        </p:txBody>
      </p:sp>
    </p:spTree>
    <p:extLst>
      <p:ext uri="{BB962C8B-B14F-4D97-AF65-F5344CB8AC3E}">
        <p14:creationId xmlns:p14="http://schemas.microsoft.com/office/powerpoint/2010/main" val="4099305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0BD93-581C-4096-B7A9-6C1EBB14F711}"/>
              </a:ext>
            </a:extLst>
          </p:cNvPr>
          <p:cNvSpPr>
            <a:spLocks noGrp="1"/>
          </p:cNvSpPr>
          <p:nvPr>
            <p:ph type="title"/>
          </p:nvPr>
        </p:nvSpPr>
        <p:spPr/>
        <p:txBody>
          <a:bodyPr>
            <a:normAutofit/>
          </a:bodyPr>
          <a:lstStyle/>
          <a:p>
            <a:pPr marL="0" indent="0" algn="ctr">
              <a:buNone/>
            </a:pPr>
            <a:r>
              <a:rPr lang="en-US" sz="5400" dirty="0">
                <a:effectLst/>
                <a:latin typeface="Times New Roman" panose="02020603050405020304" pitchFamily="18" charset="0"/>
                <a:ea typeface="Times New Roman" panose="02020603050405020304" pitchFamily="18" charset="0"/>
                <a:cs typeface="Times New Roman" panose="02020603050405020304" pitchFamily="18" charset="0"/>
              </a:rPr>
              <a:t>3) Presentation</a:t>
            </a:r>
          </a:p>
        </p:txBody>
      </p:sp>
      <p:sp>
        <p:nvSpPr>
          <p:cNvPr id="3" name="Content Placeholder 2">
            <a:extLst>
              <a:ext uri="{FF2B5EF4-FFF2-40B4-BE49-F238E27FC236}">
                <a16:creationId xmlns:a16="http://schemas.microsoft.com/office/drawing/2014/main" id="{7921755C-E382-4B07-AE81-9C2EED6A4669}"/>
              </a:ext>
            </a:extLst>
          </p:cNvPr>
          <p:cNvSpPr>
            <a:spLocks noGrp="1"/>
          </p:cNvSpPr>
          <p:nvPr>
            <p:ph idx="1"/>
          </p:nvPr>
        </p:nvSpPr>
        <p:spPr>
          <a:xfrm>
            <a:off x="838200" y="2716040"/>
            <a:ext cx="10515600" cy="3460923"/>
          </a:xfrm>
        </p:spPr>
        <p:txBody>
          <a:bodyPr/>
          <a:lstStyle/>
          <a:p>
            <a:pPr marL="0" indent="0" algn="ctr">
              <a:buNone/>
            </a:pPr>
            <a:r>
              <a:rPr lang="en-US" sz="4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Brett Schwartz, </a:t>
            </a:r>
            <a:r>
              <a:rPr lang="en-US"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Associate Director</a:t>
            </a:r>
          </a:p>
          <a:p>
            <a:pPr marL="0" indent="0" algn="ctr">
              <a:buNone/>
            </a:pPr>
            <a:r>
              <a:rPr lang="en-US" sz="36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National Association of Development Organizations</a:t>
            </a:r>
          </a:p>
        </p:txBody>
      </p:sp>
    </p:spTree>
    <p:extLst>
      <p:ext uri="{BB962C8B-B14F-4D97-AF65-F5344CB8AC3E}">
        <p14:creationId xmlns:p14="http://schemas.microsoft.com/office/powerpoint/2010/main" val="1885631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gion_Nine_1_RU">
            <a:extLst>
              <a:ext uri="{FF2B5EF4-FFF2-40B4-BE49-F238E27FC236}">
                <a16:creationId xmlns:a16="http://schemas.microsoft.com/office/drawing/2014/main" id="{201F744B-BAFB-CA21-E2DE-6A6954226A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579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B2BD2AC-79F8-99D4-550A-728A36B91135}"/>
              </a:ext>
            </a:extLst>
          </p:cNvPr>
          <p:cNvSpPr>
            <a:spLocks noGrp="1"/>
          </p:cNvSpPr>
          <p:nvPr>
            <p:ph type="ctrTitle"/>
          </p:nvPr>
        </p:nvSpPr>
        <p:spPr>
          <a:xfrm>
            <a:off x="0" y="1809750"/>
            <a:ext cx="9315450" cy="1220391"/>
          </a:xfrm>
          <a:solidFill>
            <a:schemeClr val="bg1">
              <a:lumMod val="75000"/>
            </a:schemeClr>
          </a:solidFill>
        </p:spPr>
        <p:txBody>
          <a:bodyPr>
            <a:noAutofit/>
          </a:bodyPr>
          <a:lstStyle/>
          <a:p>
            <a:pPr algn="l"/>
            <a:r>
              <a:rPr lang="en-US" sz="4000" b="1" dirty="0">
                <a:latin typeface="Century Gothic" panose="020B0502020202020204" pitchFamily="34" charset="0"/>
              </a:rPr>
              <a:t>Presentation to the Minnesota Energy Transition Advisory Committee </a:t>
            </a:r>
          </a:p>
        </p:txBody>
      </p:sp>
      <p:sp>
        <p:nvSpPr>
          <p:cNvPr id="4" name="Title 1">
            <a:extLst>
              <a:ext uri="{FF2B5EF4-FFF2-40B4-BE49-F238E27FC236}">
                <a16:creationId xmlns:a16="http://schemas.microsoft.com/office/drawing/2014/main" id="{E05D7A37-76B6-3AAD-01EA-92920EF1B366}"/>
              </a:ext>
            </a:extLst>
          </p:cNvPr>
          <p:cNvSpPr txBox="1">
            <a:spLocks/>
          </p:cNvSpPr>
          <p:nvPr/>
        </p:nvSpPr>
        <p:spPr>
          <a:xfrm>
            <a:off x="0" y="3634502"/>
            <a:ext cx="6888480" cy="429498"/>
          </a:xfrm>
          <a:prstGeom prst="rect">
            <a:avLst/>
          </a:prstGeom>
          <a:solidFill>
            <a:schemeClr val="bg1">
              <a:lumMod val="75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Brett Schwartz, NADO Research Foundation </a:t>
            </a:r>
          </a:p>
        </p:txBody>
      </p:sp>
      <p:sp>
        <p:nvSpPr>
          <p:cNvPr id="7" name="Title 1">
            <a:extLst>
              <a:ext uri="{FF2B5EF4-FFF2-40B4-BE49-F238E27FC236}">
                <a16:creationId xmlns:a16="http://schemas.microsoft.com/office/drawing/2014/main" id="{32A5DDA3-8CC9-2479-83FA-16B983F8F8ED}"/>
              </a:ext>
            </a:extLst>
          </p:cNvPr>
          <p:cNvSpPr txBox="1">
            <a:spLocks/>
          </p:cNvSpPr>
          <p:nvPr/>
        </p:nvSpPr>
        <p:spPr>
          <a:xfrm>
            <a:off x="0" y="4753491"/>
            <a:ext cx="3314700" cy="429498"/>
          </a:xfrm>
          <a:prstGeom prst="rect">
            <a:avLst/>
          </a:prstGeom>
          <a:solidFill>
            <a:schemeClr val="bg1">
              <a:lumMod val="75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September 27, 2022</a:t>
            </a:r>
          </a:p>
        </p:txBody>
      </p:sp>
      <p:sp>
        <p:nvSpPr>
          <p:cNvPr id="3" name="TextBox 2">
            <a:extLst>
              <a:ext uri="{FF2B5EF4-FFF2-40B4-BE49-F238E27FC236}">
                <a16:creationId xmlns:a16="http://schemas.microsoft.com/office/drawing/2014/main" id="{10C15E0E-D480-F2BC-9C72-957AB7983B32}"/>
              </a:ext>
            </a:extLst>
          </p:cNvPr>
          <p:cNvSpPr txBox="1"/>
          <p:nvPr/>
        </p:nvSpPr>
        <p:spPr>
          <a:xfrm>
            <a:off x="9953625" y="6486525"/>
            <a:ext cx="2514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Region Nine Development Commission </a:t>
            </a:r>
          </a:p>
        </p:txBody>
      </p:sp>
    </p:spTree>
    <p:extLst>
      <p:ext uri="{BB962C8B-B14F-4D97-AF65-F5344CB8AC3E}">
        <p14:creationId xmlns:p14="http://schemas.microsoft.com/office/powerpoint/2010/main" val="36030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DAAC5BE-4912-45F6-BE36-C0682C302065}"/>
              </a:ext>
            </a:extLst>
          </p:cNvPr>
          <p:cNvSpPr txBox="1"/>
          <p:nvPr/>
        </p:nvSpPr>
        <p:spPr>
          <a:xfrm>
            <a:off x="757390" y="2872524"/>
            <a:ext cx="506818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NADO provides advocacy, education, research, and training for the nation’s regional development organizations (RDOs). NADO and its members promote regional strategies, partnerships, and solutions to strengthen the economic competitiveness and quality of life across America’s local communities. </a:t>
            </a:r>
          </a:p>
        </p:txBody>
      </p:sp>
      <p:sp>
        <p:nvSpPr>
          <p:cNvPr id="8" name="Rectangle 7">
            <a:extLst>
              <a:ext uri="{FF2B5EF4-FFF2-40B4-BE49-F238E27FC236}">
                <a16:creationId xmlns:a16="http://schemas.microsoft.com/office/drawing/2014/main" id="{651002D6-1FB2-4B21-B38D-F3C7E8FFF89E}"/>
              </a:ext>
            </a:extLst>
          </p:cNvPr>
          <p:cNvSpPr/>
          <p:nvPr/>
        </p:nvSpPr>
        <p:spPr>
          <a:xfrm>
            <a:off x="6359769" y="2734025"/>
            <a:ext cx="5074841"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NADO Research Foundation provides education, research, and training designed for RDO executive leadership, staff, and policy board members. It examines new and innovative practices in regional development and strives to improve the organizational and professional capacity of regional development organizations and their partners.</a:t>
            </a:r>
          </a:p>
        </p:txBody>
      </p:sp>
      <p:cxnSp>
        <p:nvCxnSpPr>
          <p:cNvPr id="10" name="Straight Connector 9">
            <a:extLst>
              <a:ext uri="{FF2B5EF4-FFF2-40B4-BE49-F238E27FC236}">
                <a16:creationId xmlns:a16="http://schemas.microsoft.com/office/drawing/2014/main" id="{635CBC9E-6492-4BDD-98B6-E77655C07383}"/>
              </a:ext>
            </a:extLst>
          </p:cNvPr>
          <p:cNvCxnSpPr>
            <a:cxnSpLocks/>
          </p:cNvCxnSpPr>
          <p:nvPr/>
        </p:nvCxnSpPr>
        <p:spPr>
          <a:xfrm>
            <a:off x="5825574" y="2329497"/>
            <a:ext cx="0" cy="3095359"/>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A051DBAA-E917-4BD2-93E8-4743CE5112ED}"/>
              </a:ext>
            </a:extLst>
          </p:cNvPr>
          <p:cNvSpPr txBox="1"/>
          <p:nvPr/>
        </p:nvSpPr>
        <p:spPr>
          <a:xfrm>
            <a:off x="4471179" y="6093103"/>
            <a:ext cx="340701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www.NADO.org </a:t>
            </a:r>
          </a:p>
        </p:txBody>
      </p:sp>
      <p:pic>
        <p:nvPicPr>
          <p:cNvPr id="3" name="Picture 2" descr="Logo&#10;&#10;Description automatically generated">
            <a:extLst>
              <a:ext uri="{FF2B5EF4-FFF2-40B4-BE49-F238E27FC236}">
                <a16:creationId xmlns:a16="http://schemas.microsoft.com/office/drawing/2014/main" id="{D7FD76D2-0628-8BE6-D9D3-40A5D00A47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9952" y="1427287"/>
            <a:ext cx="2880366" cy="838202"/>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ADB99A4C-B201-40DA-E07F-DFE9147AB1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657" y="1363279"/>
            <a:ext cx="2880366" cy="966218"/>
          </a:xfrm>
          <a:prstGeom prst="rect">
            <a:avLst/>
          </a:prstGeom>
        </p:spPr>
      </p:pic>
    </p:spTree>
    <p:extLst>
      <p:ext uri="{BB962C8B-B14F-4D97-AF65-F5344CB8AC3E}">
        <p14:creationId xmlns:p14="http://schemas.microsoft.com/office/powerpoint/2010/main" val="2771346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70670B-9A5A-427C-B9A8-D519E7600204}"/>
              </a:ext>
            </a:extLst>
          </p:cNvPr>
          <p:cNvPicPr>
            <a:picLocks noChangeAspect="1"/>
          </p:cNvPicPr>
          <p:nvPr/>
        </p:nvPicPr>
        <p:blipFill rotWithShape="1">
          <a:blip r:embed="rId2">
            <a:alphaModFix amt="20000"/>
          </a:blip>
          <a:srcRect b="14150"/>
          <a:stretch/>
        </p:blipFill>
        <p:spPr>
          <a:xfrm>
            <a:off x="0" y="0"/>
            <a:ext cx="12192000" cy="6858000"/>
          </a:xfrm>
          <a:prstGeom prst="rect">
            <a:avLst/>
          </a:prstGeom>
        </p:spPr>
      </p:pic>
      <p:sp>
        <p:nvSpPr>
          <p:cNvPr id="2" name="TextBox 1"/>
          <p:cNvSpPr txBox="1"/>
          <p:nvPr/>
        </p:nvSpPr>
        <p:spPr>
          <a:xfrm>
            <a:off x="353008" y="2586315"/>
            <a:ext cx="11915192" cy="45858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Estrangelo Edessa" panose="03080600000000000000" pitchFamily="66" charset="0"/>
              </a:rPr>
              <a:t>Regionalism</a:t>
            </a:r>
            <a:r>
              <a:rPr kumimoji="0" lang="en-US" sz="3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Estrangelo Edessa" panose="03080600000000000000" pitchFamily="66" charset="0"/>
              </a:rPr>
              <a:t> is a committed effort to improve communities through increased coordination and collaboration, maximizing efficiency through </a:t>
            </a:r>
            <a:r>
              <a:rPr kumimoji="0" lang="en-US" sz="3500" b="0"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Estrangelo Edessa" panose="03080600000000000000" pitchFamily="66" charset="0"/>
              </a:rPr>
              <a:t>united approaches </a:t>
            </a:r>
            <a:r>
              <a:rPr kumimoji="0" lang="en-US" sz="3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Estrangelo Edessa" panose="03080600000000000000" pitchFamily="66" charset="0"/>
              </a:rPr>
              <a:t>while preserving </a:t>
            </a:r>
            <a:r>
              <a:rPr kumimoji="0" lang="en-US" sz="3500" b="0"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Estrangelo Edessa" panose="03080600000000000000" pitchFamily="66" charset="0"/>
              </a:rPr>
              <a:t>individual aspirations</a:t>
            </a:r>
            <a:r>
              <a:rPr kumimoji="0" lang="en-US" sz="35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Estrangelo Edessa" panose="03080600000000000000" pitchFamily="66"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Estrangelo Edessa" panose="03080600000000000000"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Estrangelo Edessa" panose="03080600000000000000" pitchFamily="66" charset="0"/>
              </a:rPr>
              <a:t>Steve Etcher, Former Executive Director, </a:t>
            </a:r>
            <a:r>
              <a:rPr kumimoji="0" lang="en-US"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Estrangelo Edessa" panose="03080600000000000000" pitchFamily="66" charset="0"/>
              </a:rPr>
              <a:t>Boonslick</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Estrangelo Edessa" panose="03080600000000000000" pitchFamily="66" charset="0"/>
              </a:rPr>
              <a:t> Regional Planning Commission (MO) </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1" i="0" u="none" strike="noStrike" kern="1200" cap="none" spc="0" normalizeH="0" baseline="0" noProof="0" dirty="0">
                <a:ln>
                  <a:noFill/>
                </a:ln>
                <a:solidFill>
                  <a:prstClr val="black"/>
                </a:solidFill>
                <a:effectLst/>
                <a:uLnTx/>
                <a:uFillTx/>
                <a:latin typeface="Estrangelo Edessa" panose="03080600000000000000" pitchFamily="66" charset="0"/>
                <a:ea typeface="+mn-ea"/>
                <a:cs typeface="Estrangelo Edessa" panose="03080600000000000000" pitchFamily="66" charset="0"/>
              </a:rPr>
            </a:br>
            <a:br>
              <a:rPr kumimoji="0" lang="en-US" sz="2200" b="1" i="0" u="none" strike="noStrike" kern="1200" cap="none" spc="0" normalizeH="0" baseline="0" noProof="0" dirty="0">
                <a:ln>
                  <a:noFill/>
                </a:ln>
                <a:solidFill>
                  <a:prstClr val="black"/>
                </a:solidFill>
                <a:effectLst/>
                <a:uLnTx/>
                <a:uFillTx/>
                <a:latin typeface="Estrangelo Edessa" panose="03080600000000000000" pitchFamily="66" charset="0"/>
                <a:ea typeface="+mn-ea"/>
                <a:cs typeface="Estrangelo Edessa" panose="03080600000000000000" pitchFamily="66" charset="0"/>
              </a:rPr>
            </a:br>
            <a:r>
              <a:rPr kumimoji="0" lang="en-US" sz="2200" b="1" i="0" u="none" strike="noStrike" kern="1200" cap="none" spc="0" normalizeH="0" baseline="0" noProof="0" dirty="0">
                <a:ln>
                  <a:noFill/>
                </a:ln>
                <a:solidFill>
                  <a:prstClr val="black"/>
                </a:solidFill>
                <a:effectLst/>
                <a:uLnTx/>
                <a:uFillTx/>
                <a:latin typeface="Estrangelo Edessa" panose="03080600000000000000" pitchFamily="66" charset="0"/>
                <a:ea typeface="+mn-ea"/>
                <a:cs typeface="Estrangelo Edessa" panose="03080600000000000000" pitchFamily="66" charset="0"/>
              </a:rPr>
              <a:t>                   </a:t>
            </a:r>
            <a:br>
              <a:rPr kumimoji="0" lang="en-US" sz="2000" b="0" i="0" u="none" strike="noStrike" kern="1200" cap="none" spc="0" normalizeH="0" baseline="0" noProof="0" dirty="0">
                <a:ln>
                  <a:noFill/>
                </a:ln>
                <a:solidFill>
                  <a:prstClr val="black"/>
                </a:solidFill>
                <a:effectLst/>
                <a:uLnTx/>
                <a:uFillTx/>
                <a:latin typeface="Estrangelo Edessa" panose="03080600000000000000" pitchFamily="66" charset="0"/>
                <a:ea typeface="+mn-ea"/>
                <a:cs typeface="Estrangelo Edessa" panose="03080600000000000000" pitchFamily="66" charset="0"/>
              </a:rPr>
            </a:br>
            <a:r>
              <a:rPr kumimoji="0" lang="en-US" sz="2000" b="0" i="0" u="none" strike="noStrike" kern="1200" cap="none" spc="0" normalizeH="0" baseline="0" noProof="0" dirty="0">
                <a:ln>
                  <a:noFill/>
                </a:ln>
                <a:solidFill>
                  <a:prstClr val="black"/>
                </a:solidFill>
                <a:effectLst/>
                <a:uLnTx/>
                <a:uFillTx/>
                <a:latin typeface="Estrangelo Edessa" panose="03080600000000000000" pitchFamily="66" charset="0"/>
                <a:ea typeface="+mn-ea"/>
                <a:cs typeface="Estrangelo Edessa" panose="03080600000000000000" pitchFamily="66" charset="0"/>
              </a:rPr>
              <a:t> </a:t>
            </a:r>
            <a:br>
              <a:rPr kumimoji="0" lang="en-US" sz="2000" b="0" i="0" u="none" strike="noStrike" kern="1200" cap="none" spc="0" normalizeH="0" baseline="0" noProof="0" dirty="0">
                <a:ln>
                  <a:noFill/>
                </a:ln>
                <a:solidFill>
                  <a:prstClr val="black"/>
                </a:solidFill>
                <a:effectLst/>
                <a:uLnTx/>
                <a:uFillTx/>
                <a:latin typeface="Estrangelo Edessa" panose="03080600000000000000" pitchFamily="66" charset="0"/>
                <a:ea typeface="+mn-ea"/>
                <a:cs typeface="Estrangelo Edessa" panose="03080600000000000000" pitchFamily="66" charset="0"/>
              </a:rPr>
            </a:br>
            <a:endParaRPr kumimoji="0" lang="en-US" sz="2000" b="0" i="0" u="none" strike="noStrike" kern="1200" cap="none" spc="0" normalizeH="0" baseline="0" noProof="0" dirty="0">
              <a:ln>
                <a:noFill/>
              </a:ln>
              <a:solidFill>
                <a:prstClr val="black"/>
              </a:solidFill>
              <a:effectLst/>
              <a:uLnTx/>
              <a:uFillTx/>
              <a:latin typeface="Estrangelo Edessa" panose="03080600000000000000" pitchFamily="66" charset="0"/>
              <a:ea typeface="+mn-ea"/>
              <a:cs typeface="Estrangelo Edessa" panose="03080600000000000000" pitchFamily="66" charset="0"/>
            </a:endParaRPr>
          </a:p>
        </p:txBody>
      </p:sp>
      <p:sp>
        <p:nvSpPr>
          <p:cNvPr id="4" name="Title 1">
            <a:extLst>
              <a:ext uri="{FF2B5EF4-FFF2-40B4-BE49-F238E27FC236}">
                <a16:creationId xmlns:a16="http://schemas.microsoft.com/office/drawing/2014/main" id="{5960F792-65A4-4835-BA0A-E68B2C7F1CA6}"/>
              </a:ext>
            </a:extLst>
          </p:cNvPr>
          <p:cNvSpPr txBox="1">
            <a:spLocks/>
          </p:cNvSpPr>
          <p:nvPr/>
        </p:nvSpPr>
        <p:spPr>
          <a:xfrm>
            <a:off x="3707153" y="525108"/>
            <a:ext cx="5054502" cy="630936"/>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Estrangelo Edessa" panose="03080600000000000000" pitchFamily="66" charset="0"/>
              </a:rPr>
              <a:t>Regionalism Works </a:t>
            </a:r>
          </a:p>
        </p:txBody>
      </p:sp>
      <p:sp>
        <p:nvSpPr>
          <p:cNvPr id="3" name="Rectangle 2">
            <a:extLst>
              <a:ext uri="{FF2B5EF4-FFF2-40B4-BE49-F238E27FC236}">
                <a16:creationId xmlns:a16="http://schemas.microsoft.com/office/drawing/2014/main" id="{0356705E-AAAD-475C-BE8B-174A159E90A9}"/>
              </a:ext>
            </a:extLst>
          </p:cNvPr>
          <p:cNvSpPr/>
          <p:nvPr/>
        </p:nvSpPr>
        <p:spPr>
          <a:xfrm>
            <a:off x="9461765" y="6581636"/>
            <a:ext cx="273023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New River Valley Regional Commission (VA)</a:t>
            </a:r>
            <a:endPar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165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ACA579-3666-E329-879D-1955025F081C}"/>
              </a:ext>
            </a:extLst>
          </p:cNvPr>
          <p:cNvPicPr>
            <a:picLocks noChangeAspect="1"/>
          </p:cNvPicPr>
          <p:nvPr/>
        </p:nvPicPr>
        <p:blipFill>
          <a:blip r:embed="rId2"/>
          <a:stretch>
            <a:fillRect/>
          </a:stretch>
        </p:blipFill>
        <p:spPr>
          <a:xfrm>
            <a:off x="1109980" y="1855152"/>
            <a:ext cx="9829800" cy="4752975"/>
          </a:xfrm>
          <a:prstGeom prst="rect">
            <a:avLst/>
          </a:prstGeom>
        </p:spPr>
      </p:pic>
      <p:pic>
        <p:nvPicPr>
          <p:cNvPr id="1026" name="Picture 2" descr="Minnesota Association Of Development Organizations">
            <a:extLst>
              <a:ext uri="{FF2B5EF4-FFF2-40B4-BE49-F238E27FC236}">
                <a16:creationId xmlns:a16="http://schemas.microsoft.com/office/drawing/2014/main" id="{7BEE2DC5-72AC-0909-838E-1D78DA4115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4236" y="540647"/>
            <a:ext cx="4143528" cy="999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600674"/>
      </p:ext>
    </p:extLst>
  </p:cSld>
  <p:clrMapOvr>
    <a:masterClrMapping/>
  </p:clrMapOvr>
</p:sld>
</file>

<file path=ppt/theme/theme1.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9A83DAB-7D6A-4D1F-89F1-C56FD178C40E}" vid="{217DB3C4-729D-4F01-A68A-84F721C64E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a57a5f20-3900-4b40-be6e-50f5ad6e2206">Communications</Category>
    <Accessibility_x0020_Check_x0020_Done xmlns="a57a5f20-3900-4b40-be6e-50f5ad6e2206">false</Accessibility_x0020_Check_x0020_Done>
    <Passed_x0020_Accessibility_x0020_Check xmlns="a57a5f20-3900-4b40-be6e-50f5ad6e2206">false</Passed_x0020_Accessibility_x0020_Check>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55A820FE3F274A9CD65629578FF791" ma:contentTypeVersion="5" ma:contentTypeDescription="Create a new document." ma:contentTypeScope="" ma:versionID="65ead6e13571453fe823f47468326ee7">
  <xsd:schema xmlns:xsd="http://www.w3.org/2001/XMLSchema" xmlns:xs="http://www.w3.org/2001/XMLSchema" xmlns:p="http://schemas.microsoft.com/office/2006/metadata/properties" xmlns:ns1="http://schemas.microsoft.com/sharepoint/v3" xmlns:ns2="a57a5f20-3900-4b40-be6e-50f5ad6e2206" targetNamespace="http://schemas.microsoft.com/office/2006/metadata/properties" ma:root="true" ma:fieldsID="fcee99dc57bed0d9f8ee40199e976a70" ns1:_="" ns2:_="">
    <xsd:import namespace="http://schemas.microsoft.com/sharepoint/v3"/>
    <xsd:import namespace="a57a5f20-3900-4b40-be6e-50f5ad6e2206"/>
    <xsd:element name="properties">
      <xsd:complexType>
        <xsd:sequence>
          <xsd:element name="documentManagement">
            <xsd:complexType>
              <xsd:all>
                <xsd:element ref="ns2:Category" minOccurs="0"/>
                <xsd:element ref="ns2:Accessibility_x0020_Check_x0020_Done" minOccurs="0"/>
                <xsd:element ref="ns2:Passed_x0020_Accessibility_x0020_Check" minOccurs="0"/>
                <xsd:element ref="ns1:PublishingExpirationDate" minOccurs="0"/>
                <xsd:element ref="ns1:PublishingStart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PublishingStartDate" ma:index="6"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57a5f20-3900-4b40-be6e-50f5ad6e2206" elementFormDefault="qualified">
    <xsd:import namespace="http://schemas.microsoft.com/office/2006/documentManagement/types"/>
    <xsd:import namespace="http://schemas.microsoft.com/office/infopath/2007/PartnerControls"/>
    <xsd:element name="Category" ma:index="2" nillable="true" ma:displayName="Category" ma:format="Dropdown" ma:internalName="Category">
      <xsd:simpleType>
        <xsd:union memberTypes="dms:Text">
          <xsd:simpleType>
            <xsd:restriction base="dms:Choice">
              <xsd:enumeration value="AFS"/>
              <xsd:enumeration value="Communications"/>
              <xsd:enumeration value="Communications Catalog"/>
              <xsd:enumeration value="Data Practices"/>
              <xsd:enumeration value="HR"/>
              <xsd:enumeration value="HR New Hires"/>
              <xsd:enumeration value="HR Training"/>
              <xsd:enumeration value="ODEO"/>
              <xsd:enumeration value="PPM"/>
            </xsd:restriction>
          </xsd:simpleType>
        </xsd:union>
      </xsd:simpleType>
    </xsd:element>
    <xsd:element name="Accessibility_x0020_Check_x0020_Done" ma:index="3" nillable="true" ma:displayName="Accessibility Check Done" ma:default="1" ma:internalName="Accessibility_x0020_Check_x0020_Done" ma:readOnly="false">
      <xsd:simpleType>
        <xsd:restriction base="dms:Boolean"/>
      </xsd:simpleType>
    </xsd:element>
    <xsd:element name="Passed_x0020_Accessibility_x0020_Check" ma:index="4" nillable="true" ma:displayName="Passed Accessibility Check" ma:default="1" ma:internalName="Passed_x0020_Accessibility_x0020_Check" ma:readOnly="fals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78B604-9059-4F1C-B8E2-C96A71A964D2}">
  <ds:schemaRefs>
    <ds:schemaRef ds:uri="a57a5f20-3900-4b40-be6e-50f5ad6e2206"/>
    <ds:schemaRef ds:uri="http://purl.org/dc/dcmitype/"/>
    <ds:schemaRef ds:uri="http://purl.org/dc/elements/1.1/"/>
    <ds:schemaRef ds:uri="http://schemas.microsoft.com/office/2006/metadata/properties"/>
    <ds:schemaRef ds:uri="http://schemas.microsoft.com/office/2006/documentManagement/types"/>
    <ds:schemaRef ds:uri="http://schemas.microsoft.com/sharepoint/v3"/>
    <ds:schemaRef ds:uri="http://schemas.openxmlformats.org/package/2006/metadata/core-properties"/>
    <ds:schemaRef ds:uri="http://purl.org/dc/term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67F4349A-22F7-4A2D-8CA5-43DDCD679590}">
  <ds:schemaRefs>
    <ds:schemaRef ds:uri="http://schemas.microsoft.com/sharepoint/v3/contenttype/forms"/>
  </ds:schemaRefs>
</ds:datastoreItem>
</file>

<file path=customXml/itemProps3.xml><?xml version="1.0" encoding="utf-8"?>
<ds:datastoreItem xmlns:ds="http://schemas.openxmlformats.org/officeDocument/2006/customXml" ds:itemID="{5221A3F3-8EE4-45A5-BAC0-23A963909D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57a5f20-3900-4b40-be6e-50f5ad6e22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7125</TotalTime>
  <Words>1054</Words>
  <Application>Microsoft Office PowerPoint</Application>
  <PresentationFormat>Widescreen</PresentationFormat>
  <Paragraphs>152</Paragraphs>
  <Slides>29</Slides>
  <Notes>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29</vt:i4>
      </vt:variant>
    </vt:vector>
  </HeadingPairs>
  <TitlesOfParts>
    <vt:vector size="40" baseType="lpstr">
      <vt:lpstr>Arial</vt:lpstr>
      <vt:lpstr>Calibri</vt:lpstr>
      <vt:lpstr>Calibri Light</vt:lpstr>
      <vt:lpstr>Century Gothic</vt:lpstr>
      <vt:lpstr>Estrangelo Edessa</vt:lpstr>
      <vt:lpstr>Segoe UI Semilight</vt:lpstr>
      <vt:lpstr>Times New Roman</vt:lpstr>
      <vt:lpstr>Wingdings</vt:lpstr>
      <vt:lpstr>Minnesota</vt:lpstr>
      <vt:lpstr>Office Theme</vt:lpstr>
      <vt:lpstr>1_Office Theme</vt:lpstr>
      <vt:lpstr>Energy Transition Advisory Committee</vt:lpstr>
      <vt:lpstr>1) Organization</vt:lpstr>
      <vt:lpstr>Agenda</vt:lpstr>
      <vt:lpstr>2) Welcome by  Itasca Economic Development Corporation, President Tamara Lowney</vt:lpstr>
      <vt:lpstr>3) Presentation</vt:lpstr>
      <vt:lpstr>Presentation to the Minnesota Energy Transition Advisory Committee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Presentation</vt:lpstr>
      <vt:lpstr>5) Approve August 30, 2022 Minutes</vt:lpstr>
      <vt:lpstr>6) Draft Plan Presentation</vt:lpstr>
      <vt:lpstr>6) Draft Plan Presentation</vt:lpstr>
      <vt:lpstr>6) Draft Plan Presentation</vt:lpstr>
      <vt:lpstr>7) Survey Analysis Team</vt:lpstr>
      <vt:lpstr>8) Old Business/Discussion</vt:lpstr>
      <vt:lpstr> 9)  Public Comment</vt:lpstr>
      <vt:lpstr>10) Oak Park Heights APA Award  </vt:lpstr>
      <vt:lpstr>11)  Next Meeting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DEED PPT Template with Talking Points</dc:title>
  <dc:creator>Winge, Laura (DEED)</dc:creator>
  <cp:lastModifiedBy>Vita, Carla K (DEED)</cp:lastModifiedBy>
  <cp:revision>269</cp:revision>
  <cp:lastPrinted>2022-06-22T19:32:25Z</cp:lastPrinted>
  <dcterms:created xsi:type="dcterms:W3CDTF">2020-03-02T23:54:01Z</dcterms:created>
  <dcterms:modified xsi:type="dcterms:W3CDTF">2022-09-26T15:15:55Z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0x010100AD55A820FE3F274A9CD65629578FF791</vt:lpwstr>
  </property>
</Properties>
</file>