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4"/>
    <p:sldMasterId id="2147483822" r:id="rId5"/>
  </p:sldMasterIdLst>
  <p:notesMasterIdLst>
    <p:notesMasterId r:id="rId21"/>
  </p:notesMasterIdLst>
  <p:handoutMasterIdLst>
    <p:handoutMasterId r:id="rId22"/>
  </p:handoutMasterIdLst>
  <p:sldIdLst>
    <p:sldId id="264" r:id="rId6"/>
    <p:sldId id="404" r:id="rId7"/>
    <p:sldId id="780" r:id="rId8"/>
    <p:sldId id="258" r:id="rId9"/>
    <p:sldId id="778" r:id="rId10"/>
    <p:sldId id="739" r:id="rId11"/>
    <p:sldId id="756" r:id="rId12"/>
    <p:sldId id="773" r:id="rId13"/>
    <p:sldId id="779" r:id="rId14"/>
    <p:sldId id="782" r:id="rId15"/>
    <p:sldId id="781" r:id="rId16"/>
    <p:sldId id="786" r:id="rId17"/>
    <p:sldId id="785" r:id="rId18"/>
    <p:sldId id="784" r:id="rId19"/>
    <p:sldId id="272" r:id="rId20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0738"/>
    <a:srgbClr val="000000"/>
    <a:srgbClr val="003865"/>
    <a:srgbClr val="78BE21"/>
    <a:srgbClr val="0D0D0D"/>
    <a:srgbClr val="E8E8E8"/>
    <a:srgbClr val="00A3E2"/>
    <a:srgbClr val="2C2C2C"/>
    <a:srgbClr val="F5F5F5"/>
    <a:srgbClr val="38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5" autoAdjust="0"/>
    <p:restoredTop sz="86481" autoAdjust="0"/>
  </p:normalViewPr>
  <p:slideViewPr>
    <p:cSldViewPr snapToGrid="0">
      <p:cViewPr varScale="1">
        <p:scale>
          <a:sx n="103" d="100"/>
          <a:sy n="103" d="100"/>
        </p:scale>
        <p:origin x="114" y="252"/>
      </p:cViewPr>
      <p:guideLst/>
    </p:cSldViewPr>
  </p:slideViewPr>
  <p:outlineViewPr>
    <p:cViewPr>
      <p:scale>
        <a:sx n="33" d="100"/>
        <a:sy n="33" d="100"/>
      </p:scale>
      <p:origin x="0" y="-798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s://mn.gov/deed/assets/planning-meeting-form_tcm1045-498054.docx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s://mn.gov/deed/assets/planning-meeting-form_tcm1045-498054.doc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9A900D-6849-427B-9926-9CB653AD4FF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4349D4F-1031-423B-81E7-0DC7EACD98F5}">
      <dgm:prSet/>
      <dgm:spPr/>
      <dgm:t>
        <a:bodyPr/>
        <a:lstStyle/>
        <a:p>
          <a:r>
            <a:rPr lang="en-US" dirty="0">
              <a:solidFill>
                <a:schemeClr val="tx2"/>
              </a:solidFill>
            </a:rPr>
            <a:t>Minneapolis Public Schools (MPS) wanted a structured, consistent approach for VRS partnership </a:t>
          </a:r>
          <a:r>
            <a:rPr lang="en-US">
              <a:solidFill>
                <a:schemeClr val="tx2"/>
              </a:solidFill>
            </a:rPr>
            <a:t>across the district</a:t>
          </a:r>
          <a:endParaRPr lang="en-US" dirty="0">
            <a:solidFill>
              <a:schemeClr val="tx2"/>
            </a:solidFill>
          </a:endParaRPr>
        </a:p>
      </dgm:t>
    </dgm:pt>
    <dgm:pt modelId="{E15A4E7B-DE54-4FD9-B9DB-95CCB0CB8823}" type="parTrans" cxnId="{B7E2EFF1-0C30-4E28-88BB-589DD8965A5B}">
      <dgm:prSet/>
      <dgm:spPr/>
      <dgm:t>
        <a:bodyPr/>
        <a:lstStyle/>
        <a:p>
          <a:endParaRPr lang="en-US"/>
        </a:p>
      </dgm:t>
    </dgm:pt>
    <dgm:pt modelId="{D6B2860C-670E-4979-8FC7-F94BC567A904}" type="sibTrans" cxnId="{B7E2EFF1-0C30-4E28-88BB-589DD8965A5B}">
      <dgm:prSet/>
      <dgm:spPr/>
      <dgm:t>
        <a:bodyPr/>
        <a:lstStyle/>
        <a:p>
          <a:endParaRPr lang="en-US"/>
        </a:p>
      </dgm:t>
    </dgm:pt>
    <dgm:pt modelId="{A0802A94-DF53-4C14-AC95-E29783DF4136}">
      <dgm:prSet/>
      <dgm:spPr/>
      <dgm:t>
        <a:bodyPr/>
        <a:lstStyle/>
        <a:p>
          <a:r>
            <a:rPr lang="en-US" dirty="0">
              <a:solidFill>
                <a:schemeClr val="tx2"/>
              </a:solidFill>
            </a:rPr>
            <a:t>MPS-MDE-VRS work group met during 2019-20 school year to plan</a:t>
          </a:r>
        </a:p>
      </dgm:t>
      <dgm:extLst>
        <a:ext uri="{E40237B7-FDA0-4F09-8148-C483321AD2D9}">
          <dgm14:cNvPr xmlns:dgm14="http://schemas.microsoft.com/office/drawing/2010/diagram" id="0" name="" descr="Minneapolis Public Schools, Minnesota Department of Education and Vocational Rehabilitation Services work group met during 2019 - 2020 school year to plan."/>
        </a:ext>
      </dgm:extLst>
    </dgm:pt>
    <dgm:pt modelId="{1BA43426-EA32-4606-B1E3-3A28F8F195E0}" type="parTrans" cxnId="{ECB0E732-9208-4C62-ACFD-BC712E519593}">
      <dgm:prSet/>
      <dgm:spPr/>
      <dgm:t>
        <a:bodyPr/>
        <a:lstStyle/>
        <a:p>
          <a:endParaRPr lang="en-US"/>
        </a:p>
      </dgm:t>
    </dgm:pt>
    <dgm:pt modelId="{090429C0-1175-4085-A43D-4EEFA6BA0A20}" type="sibTrans" cxnId="{ECB0E732-9208-4C62-ACFD-BC712E519593}">
      <dgm:prSet/>
      <dgm:spPr/>
      <dgm:t>
        <a:bodyPr/>
        <a:lstStyle/>
        <a:p>
          <a:endParaRPr lang="en-US"/>
        </a:p>
      </dgm:t>
    </dgm:pt>
    <dgm:pt modelId="{B4DF0B45-4C96-4EDE-A23A-AAF32D8155F9}">
      <dgm:prSet/>
      <dgm:spPr/>
      <dgm:t>
        <a:bodyPr/>
        <a:lstStyle/>
        <a:p>
          <a:endParaRPr lang="en-US" dirty="0"/>
        </a:p>
      </dgm:t>
    </dgm:pt>
    <dgm:pt modelId="{D3E25718-26A3-45D0-9EC3-F0C115A01A9B}" type="parTrans" cxnId="{A8F7FB6F-7381-439C-A044-04341F0B7FDE}">
      <dgm:prSet/>
      <dgm:spPr/>
      <dgm:t>
        <a:bodyPr/>
        <a:lstStyle/>
        <a:p>
          <a:endParaRPr lang="en-US"/>
        </a:p>
      </dgm:t>
    </dgm:pt>
    <dgm:pt modelId="{B084C2D0-21AB-4701-96AA-80DB416E6827}" type="sibTrans" cxnId="{A8F7FB6F-7381-439C-A044-04341F0B7FDE}">
      <dgm:prSet/>
      <dgm:spPr/>
      <dgm:t>
        <a:bodyPr/>
        <a:lstStyle/>
        <a:p>
          <a:endParaRPr lang="en-US"/>
        </a:p>
      </dgm:t>
    </dgm:pt>
    <dgm:pt modelId="{270D94FC-38DB-44C6-9070-0E993129E9CB}" type="pres">
      <dgm:prSet presAssocID="{929A900D-6849-427B-9926-9CB653AD4FF2}" presName="linear" presStyleCnt="0">
        <dgm:presLayoutVars>
          <dgm:animLvl val="lvl"/>
          <dgm:resizeHandles val="exact"/>
        </dgm:presLayoutVars>
      </dgm:prSet>
      <dgm:spPr/>
    </dgm:pt>
    <dgm:pt modelId="{7EE76506-5522-45DE-8A0E-90E0C549043C}" type="pres">
      <dgm:prSet presAssocID="{94349D4F-1031-423B-81E7-0DC7EACD98F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4B996A3-B24E-4B86-9A09-AE6E1DF28433}" type="pres">
      <dgm:prSet presAssocID="{D6B2860C-670E-4979-8FC7-F94BC567A904}" presName="spacer" presStyleCnt="0"/>
      <dgm:spPr/>
    </dgm:pt>
    <dgm:pt modelId="{A1BA14C7-BEFE-4088-A288-03161840ED00}" type="pres">
      <dgm:prSet presAssocID="{A0802A94-DF53-4C14-AC95-E29783DF413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8B0F5C5F-875E-4F0F-B49A-DC9A6B2C3BDC}" type="pres">
      <dgm:prSet presAssocID="{A0802A94-DF53-4C14-AC95-E29783DF4136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00E70702-BD3E-46F4-882F-4EF57ADB46DA}" type="presOf" srcId="{B4DF0B45-4C96-4EDE-A23A-AAF32D8155F9}" destId="{8B0F5C5F-875E-4F0F-B49A-DC9A6B2C3BDC}" srcOrd="0" destOrd="0" presId="urn:microsoft.com/office/officeart/2005/8/layout/vList2"/>
    <dgm:cxn modelId="{ECB0E732-9208-4C62-ACFD-BC712E519593}" srcId="{929A900D-6849-427B-9926-9CB653AD4FF2}" destId="{A0802A94-DF53-4C14-AC95-E29783DF4136}" srcOrd="1" destOrd="0" parTransId="{1BA43426-EA32-4606-B1E3-3A28F8F195E0}" sibTransId="{090429C0-1175-4085-A43D-4EEFA6BA0A20}"/>
    <dgm:cxn modelId="{0EC0764A-EC98-4780-BB50-44DA913BE89E}" type="presOf" srcId="{929A900D-6849-427B-9926-9CB653AD4FF2}" destId="{270D94FC-38DB-44C6-9070-0E993129E9CB}" srcOrd="0" destOrd="0" presId="urn:microsoft.com/office/officeart/2005/8/layout/vList2"/>
    <dgm:cxn modelId="{A8F7FB6F-7381-439C-A044-04341F0B7FDE}" srcId="{A0802A94-DF53-4C14-AC95-E29783DF4136}" destId="{B4DF0B45-4C96-4EDE-A23A-AAF32D8155F9}" srcOrd="0" destOrd="0" parTransId="{D3E25718-26A3-45D0-9EC3-F0C115A01A9B}" sibTransId="{B084C2D0-21AB-4701-96AA-80DB416E6827}"/>
    <dgm:cxn modelId="{64F88656-9FF1-4073-A12C-8D34C23DC516}" type="presOf" srcId="{A0802A94-DF53-4C14-AC95-E29783DF4136}" destId="{A1BA14C7-BEFE-4088-A288-03161840ED00}" srcOrd="0" destOrd="0" presId="urn:microsoft.com/office/officeart/2005/8/layout/vList2"/>
    <dgm:cxn modelId="{55208C8A-1F0A-47B1-BF50-B6ABD588CC19}" type="presOf" srcId="{94349D4F-1031-423B-81E7-0DC7EACD98F5}" destId="{7EE76506-5522-45DE-8A0E-90E0C549043C}" srcOrd="0" destOrd="0" presId="urn:microsoft.com/office/officeart/2005/8/layout/vList2"/>
    <dgm:cxn modelId="{B7E2EFF1-0C30-4E28-88BB-589DD8965A5B}" srcId="{929A900D-6849-427B-9926-9CB653AD4FF2}" destId="{94349D4F-1031-423B-81E7-0DC7EACD98F5}" srcOrd="0" destOrd="0" parTransId="{E15A4E7B-DE54-4FD9-B9DB-95CCB0CB8823}" sibTransId="{D6B2860C-670E-4979-8FC7-F94BC567A904}"/>
    <dgm:cxn modelId="{5AC1133B-9485-4E19-91E1-1D3895E8A4F1}" type="presParOf" srcId="{270D94FC-38DB-44C6-9070-0E993129E9CB}" destId="{7EE76506-5522-45DE-8A0E-90E0C549043C}" srcOrd="0" destOrd="0" presId="urn:microsoft.com/office/officeart/2005/8/layout/vList2"/>
    <dgm:cxn modelId="{0D74B7B0-1DC6-40B5-85EA-CCCCD4E54960}" type="presParOf" srcId="{270D94FC-38DB-44C6-9070-0E993129E9CB}" destId="{F4B996A3-B24E-4B86-9A09-AE6E1DF28433}" srcOrd="1" destOrd="0" presId="urn:microsoft.com/office/officeart/2005/8/layout/vList2"/>
    <dgm:cxn modelId="{6669A841-DAE3-4D2B-AA59-C5A1F0301B4D}" type="presParOf" srcId="{270D94FC-38DB-44C6-9070-0E993129E9CB}" destId="{A1BA14C7-BEFE-4088-A288-03161840ED00}" srcOrd="2" destOrd="0" presId="urn:microsoft.com/office/officeart/2005/8/layout/vList2"/>
    <dgm:cxn modelId="{691CCF54-7A4A-46F6-BA25-0B67D9986173}" type="presParOf" srcId="{270D94FC-38DB-44C6-9070-0E993129E9CB}" destId="{8B0F5C5F-875E-4F0F-B49A-DC9A6B2C3BD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3E06EC-9BD1-4A73-A02E-2892431F9E9C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551E628-EFCB-4077-8688-913110378DBF}">
      <dgm:prSet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</a:rPr>
            <a:t>1. Refer student to Transition Ambassador (TA) or VRS staff</a:t>
          </a:r>
        </a:p>
      </dgm:t>
      <dgm:extLst>
        <a:ext uri="{E40237B7-FDA0-4F09-8148-C483321AD2D9}">
          <dgm14:cNvPr xmlns:dgm14="http://schemas.microsoft.com/office/drawing/2010/diagram" id="0" name="" descr="&#10;"/>
        </a:ext>
      </dgm:extLst>
    </dgm:pt>
    <dgm:pt modelId="{2CE92D5C-81A1-4572-93CF-560FFEE898FD}" type="parTrans" cxnId="{22EFFB30-1552-4C0E-BE74-4A314C7A8C6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86D5366-41B6-42EF-9077-F88ADFF53841}" type="sibTrans" cxnId="{22EFFB30-1552-4C0E-BE74-4A314C7A8C6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852F9EE-8EDC-4C4B-945B-496F9EE9CCDC}">
      <dgm:prSet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</a:rPr>
            <a:t>2. TA identifies student’s “primary school staff”. Student entered into database. </a:t>
          </a:r>
        </a:p>
      </dgm:t>
    </dgm:pt>
    <dgm:pt modelId="{97AF78FC-BC7A-45F0-9F02-188A0ACA72A9}" type="parTrans" cxnId="{5C7C3539-0BFA-4E75-BFD3-AACFA801281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C8A0A1F-53F6-43DA-A7BA-DE45A95A6914}" type="sibTrans" cxnId="{5C7C3539-0BFA-4E75-BFD3-AACFA801281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F843E17-6B0F-4B9E-9BAC-D4430F9500B3}">
      <dgm:prSet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</a:rPr>
            <a:t>3. </a:t>
          </a:r>
          <a:r>
            <a:rPr lang="en-US" sz="1600" dirty="0">
              <a:solidFill>
                <a:schemeClr val="tx1"/>
              </a:solidFill>
            </a:rPr>
            <a:t>Primary school staff and VRS staff connect with student (and parent(s)/guardian(s) as applicable) to explain VRS and give application</a:t>
          </a:r>
        </a:p>
      </dgm:t>
    </dgm:pt>
    <dgm:pt modelId="{2502E6F6-25FD-4AAD-B50B-A5E4329F0578}" type="parTrans" cxnId="{B6BDFBD4-54EB-4791-B08A-A0B2DEA772F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D8A5D45-C403-4B74-94D6-010991CB0DA5}" type="sibTrans" cxnId="{B6BDFBD4-54EB-4791-B08A-A0B2DEA772F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8A0917C-82AB-48BC-9B1D-BDDB0FE8A5ED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4. Student completes VRS application. School staff provides verification </a:t>
          </a:r>
          <a:r>
            <a:rPr lang="en-US" b="1" dirty="0">
              <a:solidFill>
                <a:schemeClr val="tx1"/>
              </a:solidFill>
            </a:rPr>
            <a:t>OR</a:t>
          </a:r>
          <a:r>
            <a:rPr lang="en-US" dirty="0">
              <a:solidFill>
                <a:schemeClr val="tx1"/>
              </a:solidFill>
            </a:rPr>
            <a:t> documentation of disability.</a:t>
          </a:r>
        </a:p>
      </dgm:t>
    </dgm:pt>
    <dgm:pt modelId="{90119735-3CDA-48B0-9921-5352C09F4C4B}" type="parTrans" cxnId="{96D76E40-C832-4122-99DC-9110FFF3C8D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A3DD330-6B13-4C05-8489-92A177642406}" type="sibTrans" cxnId="{96D76E40-C832-4122-99DC-9110FFF3C8D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471FE77-5823-4F59-B590-6CD3ED2D2648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5. Pre-ETS Planning Meeting held, </a:t>
          </a:r>
          <a:r>
            <a:rPr lang="en-US" dirty="0">
              <a:solidFill>
                <a:schemeClr val="tx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Pre-ETS Planning Meeting Form </a:t>
          </a:r>
          <a:r>
            <a:rPr lang="en-US" dirty="0">
              <a:solidFill>
                <a:schemeClr val="tx1"/>
              </a:solidFill>
            </a:rPr>
            <a:t>completed. School  counselor and primary school staff attend.</a:t>
          </a:r>
        </a:p>
      </dgm:t>
    </dgm:pt>
    <dgm:pt modelId="{40153A29-30D4-4F13-A220-D625F436B5F8}" type="parTrans" cxnId="{9D380AF4-647C-48C5-80E5-9C79F9FE19E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FED57DA-0624-4CDA-B534-ACCD31F180F7}" type="sibTrans" cxnId="{9D380AF4-647C-48C5-80E5-9C79F9FE19E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13098DB-D90C-4668-B292-4A15993F1452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6. VRS and/or community provider provide services</a:t>
          </a:r>
        </a:p>
      </dgm:t>
    </dgm:pt>
    <dgm:pt modelId="{A7072FCC-DB13-43F1-97C6-D6166E013ADC}" type="parTrans" cxnId="{1B0ABC0D-7C77-47D1-8E49-4FA9A0C2BBC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77D42D9-E8F5-4D96-84E1-18F1579027D2}" type="sibTrans" cxnId="{1B0ABC0D-7C77-47D1-8E49-4FA9A0C2BBC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21720D4-D798-4AC3-AAAC-1B23249A7AC3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7. Periodic follow-up meetings and ongoing communication take place</a:t>
          </a:r>
        </a:p>
      </dgm:t>
    </dgm:pt>
    <dgm:pt modelId="{B2B168D0-76CB-4A3A-957E-E4CCD8B59CCA}" type="parTrans" cxnId="{EFAEF2CC-17A7-42D7-9741-637033BEC55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A59212E-4E9F-430B-B5C7-7E0B0CBCA443}" type="sibTrans" cxnId="{EFAEF2CC-17A7-42D7-9741-637033BEC55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9A79831-8852-4AC2-9420-15CDBC76D95A}" type="pres">
      <dgm:prSet presAssocID="{9D3E06EC-9BD1-4A73-A02E-2892431F9E9C}" presName="diagram" presStyleCnt="0">
        <dgm:presLayoutVars>
          <dgm:dir/>
          <dgm:resizeHandles val="exact"/>
        </dgm:presLayoutVars>
      </dgm:prSet>
      <dgm:spPr/>
    </dgm:pt>
    <dgm:pt modelId="{638619D1-55D4-4106-BB73-0AB9300F9C51}" type="pres">
      <dgm:prSet presAssocID="{9551E628-EFCB-4077-8688-913110378DBF}" presName="node" presStyleLbl="node1" presStyleIdx="0" presStyleCnt="7">
        <dgm:presLayoutVars>
          <dgm:bulletEnabled val="1"/>
        </dgm:presLayoutVars>
      </dgm:prSet>
      <dgm:spPr/>
    </dgm:pt>
    <dgm:pt modelId="{D9DD07D9-D890-47D6-9F17-3487A44FF18C}" type="pres">
      <dgm:prSet presAssocID="{886D5366-41B6-42EF-9077-F88ADFF53841}" presName="sibTrans" presStyleCnt="0"/>
      <dgm:spPr/>
    </dgm:pt>
    <dgm:pt modelId="{DCB791B0-1DF1-4F84-9C83-87D3A87E3482}" type="pres">
      <dgm:prSet presAssocID="{C852F9EE-8EDC-4C4B-945B-496F9EE9CCDC}" presName="node" presStyleLbl="node1" presStyleIdx="1" presStyleCnt="7">
        <dgm:presLayoutVars>
          <dgm:bulletEnabled val="1"/>
        </dgm:presLayoutVars>
      </dgm:prSet>
      <dgm:spPr/>
    </dgm:pt>
    <dgm:pt modelId="{C3215E3E-252C-4834-8528-48A0C0888FEE}" type="pres">
      <dgm:prSet presAssocID="{DC8A0A1F-53F6-43DA-A7BA-DE45A95A6914}" presName="sibTrans" presStyleCnt="0"/>
      <dgm:spPr/>
    </dgm:pt>
    <dgm:pt modelId="{2C00F6A5-5DF9-42B4-9059-ABE0F5B95588}" type="pres">
      <dgm:prSet presAssocID="{3F843E17-6B0F-4B9E-9BAC-D4430F9500B3}" presName="node" presStyleLbl="node1" presStyleIdx="2" presStyleCnt="7">
        <dgm:presLayoutVars>
          <dgm:bulletEnabled val="1"/>
        </dgm:presLayoutVars>
      </dgm:prSet>
      <dgm:spPr/>
    </dgm:pt>
    <dgm:pt modelId="{C4734A58-F704-49CA-9FB1-4F6B2FA89EB2}" type="pres">
      <dgm:prSet presAssocID="{0D8A5D45-C403-4B74-94D6-010991CB0DA5}" presName="sibTrans" presStyleCnt="0"/>
      <dgm:spPr/>
    </dgm:pt>
    <dgm:pt modelId="{443DC9F7-B305-4FE0-8F5E-0F4F64D1A9F7}" type="pres">
      <dgm:prSet presAssocID="{38A0917C-82AB-48BC-9B1D-BDDB0FE8A5ED}" presName="node" presStyleLbl="node1" presStyleIdx="3" presStyleCnt="7">
        <dgm:presLayoutVars>
          <dgm:bulletEnabled val="1"/>
        </dgm:presLayoutVars>
      </dgm:prSet>
      <dgm:spPr/>
    </dgm:pt>
    <dgm:pt modelId="{F0BAECCF-E854-4E7C-AC02-B6BCDB326FE1}" type="pres">
      <dgm:prSet presAssocID="{EA3DD330-6B13-4C05-8489-92A177642406}" presName="sibTrans" presStyleCnt="0"/>
      <dgm:spPr/>
    </dgm:pt>
    <dgm:pt modelId="{29217880-5F30-42F9-88E3-500F150C78CE}" type="pres">
      <dgm:prSet presAssocID="{0471FE77-5823-4F59-B590-6CD3ED2D2648}" presName="node" presStyleLbl="node1" presStyleIdx="4" presStyleCnt="7">
        <dgm:presLayoutVars>
          <dgm:bulletEnabled val="1"/>
        </dgm:presLayoutVars>
      </dgm:prSet>
      <dgm:spPr/>
    </dgm:pt>
    <dgm:pt modelId="{D8DAC580-F6BD-46F7-92B3-F671F9CF328D}" type="pres">
      <dgm:prSet presAssocID="{0FED57DA-0624-4CDA-B534-ACCD31F180F7}" presName="sibTrans" presStyleCnt="0"/>
      <dgm:spPr/>
    </dgm:pt>
    <dgm:pt modelId="{465C78C9-F05B-443D-94C4-2CF72B3BEB1E}" type="pres">
      <dgm:prSet presAssocID="{313098DB-D90C-4668-B292-4A15993F1452}" presName="node" presStyleLbl="node1" presStyleIdx="5" presStyleCnt="7">
        <dgm:presLayoutVars>
          <dgm:bulletEnabled val="1"/>
        </dgm:presLayoutVars>
      </dgm:prSet>
      <dgm:spPr/>
    </dgm:pt>
    <dgm:pt modelId="{CD1E8E09-0322-4E6C-BAA0-255BD9363EBF}" type="pres">
      <dgm:prSet presAssocID="{A77D42D9-E8F5-4D96-84E1-18F1579027D2}" presName="sibTrans" presStyleCnt="0"/>
      <dgm:spPr/>
    </dgm:pt>
    <dgm:pt modelId="{9FBDB707-F72D-4931-9713-E109F7D685D1}" type="pres">
      <dgm:prSet presAssocID="{D21720D4-D798-4AC3-AAAC-1B23249A7AC3}" presName="node" presStyleLbl="node1" presStyleIdx="6" presStyleCnt="7">
        <dgm:presLayoutVars>
          <dgm:bulletEnabled val="1"/>
        </dgm:presLayoutVars>
      </dgm:prSet>
      <dgm:spPr/>
    </dgm:pt>
  </dgm:ptLst>
  <dgm:cxnLst>
    <dgm:cxn modelId="{1B0ABC0D-7C77-47D1-8E49-4FA9A0C2BBC4}" srcId="{9D3E06EC-9BD1-4A73-A02E-2892431F9E9C}" destId="{313098DB-D90C-4668-B292-4A15993F1452}" srcOrd="5" destOrd="0" parTransId="{A7072FCC-DB13-43F1-97C6-D6166E013ADC}" sibTransId="{A77D42D9-E8F5-4D96-84E1-18F1579027D2}"/>
    <dgm:cxn modelId="{70EEC312-50B1-4ECC-A195-CA536908EE8E}" type="presOf" srcId="{C852F9EE-8EDC-4C4B-945B-496F9EE9CCDC}" destId="{DCB791B0-1DF1-4F84-9C83-87D3A87E3482}" srcOrd="0" destOrd="0" presId="urn:microsoft.com/office/officeart/2005/8/layout/default"/>
    <dgm:cxn modelId="{59D86117-6B08-4F36-B257-9FC23438D7F2}" type="presOf" srcId="{38A0917C-82AB-48BC-9B1D-BDDB0FE8A5ED}" destId="{443DC9F7-B305-4FE0-8F5E-0F4F64D1A9F7}" srcOrd="0" destOrd="0" presId="urn:microsoft.com/office/officeart/2005/8/layout/default"/>
    <dgm:cxn modelId="{22EFFB30-1552-4C0E-BE74-4A314C7A8C6C}" srcId="{9D3E06EC-9BD1-4A73-A02E-2892431F9E9C}" destId="{9551E628-EFCB-4077-8688-913110378DBF}" srcOrd="0" destOrd="0" parTransId="{2CE92D5C-81A1-4572-93CF-560FFEE898FD}" sibTransId="{886D5366-41B6-42EF-9077-F88ADFF53841}"/>
    <dgm:cxn modelId="{5C7C3539-0BFA-4E75-BFD3-AACFA8012813}" srcId="{9D3E06EC-9BD1-4A73-A02E-2892431F9E9C}" destId="{C852F9EE-8EDC-4C4B-945B-496F9EE9CCDC}" srcOrd="1" destOrd="0" parTransId="{97AF78FC-BC7A-45F0-9F02-188A0ACA72A9}" sibTransId="{DC8A0A1F-53F6-43DA-A7BA-DE45A95A6914}"/>
    <dgm:cxn modelId="{96D76E40-C832-4122-99DC-9110FFF3C8D6}" srcId="{9D3E06EC-9BD1-4A73-A02E-2892431F9E9C}" destId="{38A0917C-82AB-48BC-9B1D-BDDB0FE8A5ED}" srcOrd="3" destOrd="0" parTransId="{90119735-3CDA-48B0-9921-5352C09F4C4B}" sibTransId="{EA3DD330-6B13-4C05-8489-92A177642406}"/>
    <dgm:cxn modelId="{8497F386-34D6-47C2-A1E6-0382F6D90355}" type="presOf" srcId="{9D3E06EC-9BD1-4A73-A02E-2892431F9E9C}" destId="{E9A79831-8852-4AC2-9420-15CDBC76D95A}" srcOrd="0" destOrd="0" presId="urn:microsoft.com/office/officeart/2005/8/layout/default"/>
    <dgm:cxn modelId="{2CED048B-FFCA-415C-8E68-332BC3153FC8}" type="presOf" srcId="{3F843E17-6B0F-4B9E-9BAC-D4430F9500B3}" destId="{2C00F6A5-5DF9-42B4-9059-ABE0F5B95588}" srcOrd="0" destOrd="0" presId="urn:microsoft.com/office/officeart/2005/8/layout/default"/>
    <dgm:cxn modelId="{04670AB1-8790-41D6-9D5B-AD5F13C1A40B}" type="presOf" srcId="{9551E628-EFCB-4077-8688-913110378DBF}" destId="{638619D1-55D4-4106-BB73-0AB9300F9C51}" srcOrd="0" destOrd="0" presId="urn:microsoft.com/office/officeart/2005/8/layout/default"/>
    <dgm:cxn modelId="{EFAEF2CC-17A7-42D7-9741-637033BEC559}" srcId="{9D3E06EC-9BD1-4A73-A02E-2892431F9E9C}" destId="{D21720D4-D798-4AC3-AAAC-1B23249A7AC3}" srcOrd="6" destOrd="0" parTransId="{B2B168D0-76CB-4A3A-957E-E4CCD8B59CCA}" sibTransId="{CA59212E-4E9F-430B-B5C7-7E0B0CBCA443}"/>
    <dgm:cxn modelId="{B6BDFBD4-54EB-4791-B08A-A0B2DEA772F7}" srcId="{9D3E06EC-9BD1-4A73-A02E-2892431F9E9C}" destId="{3F843E17-6B0F-4B9E-9BAC-D4430F9500B3}" srcOrd="2" destOrd="0" parTransId="{2502E6F6-25FD-4AAD-B50B-A5E4329F0578}" sibTransId="{0D8A5D45-C403-4B74-94D6-010991CB0DA5}"/>
    <dgm:cxn modelId="{E4A57BEF-573C-4AC5-8A97-DEAFD4C2F795}" type="presOf" srcId="{0471FE77-5823-4F59-B590-6CD3ED2D2648}" destId="{29217880-5F30-42F9-88E3-500F150C78CE}" srcOrd="0" destOrd="0" presId="urn:microsoft.com/office/officeart/2005/8/layout/default"/>
    <dgm:cxn modelId="{556187F0-DA9E-41A6-A595-260184017E2C}" type="presOf" srcId="{D21720D4-D798-4AC3-AAAC-1B23249A7AC3}" destId="{9FBDB707-F72D-4931-9713-E109F7D685D1}" srcOrd="0" destOrd="0" presId="urn:microsoft.com/office/officeart/2005/8/layout/default"/>
    <dgm:cxn modelId="{9D380AF4-647C-48C5-80E5-9C79F9FE19EB}" srcId="{9D3E06EC-9BD1-4A73-A02E-2892431F9E9C}" destId="{0471FE77-5823-4F59-B590-6CD3ED2D2648}" srcOrd="4" destOrd="0" parTransId="{40153A29-30D4-4F13-A220-D625F436B5F8}" sibTransId="{0FED57DA-0624-4CDA-B534-ACCD31F180F7}"/>
    <dgm:cxn modelId="{C2381DFC-E4AF-420D-91BF-B8F2EAC2E9DD}" type="presOf" srcId="{313098DB-D90C-4668-B292-4A15993F1452}" destId="{465C78C9-F05B-443D-94C4-2CF72B3BEB1E}" srcOrd="0" destOrd="0" presId="urn:microsoft.com/office/officeart/2005/8/layout/default"/>
    <dgm:cxn modelId="{3C24446A-3046-4908-A724-AA80B945C2CB}" type="presParOf" srcId="{E9A79831-8852-4AC2-9420-15CDBC76D95A}" destId="{638619D1-55D4-4106-BB73-0AB9300F9C51}" srcOrd="0" destOrd="0" presId="urn:microsoft.com/office/officeart/2005/8/layout/default"/>
    <dgm:cxn modelId="{7321B24C-C587-4E5A-98EB-503DBEC0B6DD}" type="presParOf" srcId="{E9A79831-8852-4AC2-9420-15CDBC76D95A}" destId="{D9DD07D9-D890-47D6-9F17-3487A44FF18C}" srcOrd="1" destOrd="0" presId="urn:microsoft.com/office/officeart/2005/8/layout/default"/>
    <dgm:cxn modelId="{F92DE314-3C61-4E10-B0C6-87F8EC0B2536}" type="presParOf" srcId="{E9A79831-8852-4AC2-9420-15CDBC76D95A}" destId="{DCB791B0-1DF1-4F84-9C83-87D3A87E3482}" srcOrd="2" destOrd="0" presId="urn:microsoft.com/office/officeart/2005/8/layout/default"/>
    <dgm:cxn modelId="{81B091DA-0240-4AFB-B968-072E9D9BA730}" type="presParOf" srcId="{E9A79831-8852-4AC2-9420-15CDBC76D95A}" destId="{C3215E3E-252C-4834-8528-48A0C0888FEE}" srcOrd="3" destOrd="0" presId="urn:microsoft.com/office/officeart/2005/8/layout/default"/>
    <dgm:cxn modelId="{E0396D9B-F3DA-48CD-AD09-96B331312972}" type="presParOf" srcId="{E9A79831-8852-4AC2-9420-15CDBC76D95A}" destId="{2C00F6A5-5DF9-42B4-9059-ABE0F5B95588}" srcOrd="4" destOrd="0" presId="urn:microsoft.com/office/officeart/2005/8/layout/default"/>
    <dgm:cxn modelId="{AF8C03EC-49C1-4B0D-B22D-2CB4072B9F9B}" type="presParOf" srcId="{E9A79831-8852-4AC2-9420-15CDBC76D95A}" destId="{C4734A58-F704-49CA-9FB1-4F6B2FA89EB2}" srcOrd="5" destOrd="0" presId="urn:microsoft.com/office/officeart/2005/8/layout/default"/>
    <dgm:cxn modelId="{3B8405E6-DE1F-403C-B7F4-6695D2059F1C}" type="presParOf" srcId="{E9A79831-8852-4AC2-9420-15CDBC76D95A}" destId="{443DC9F7-B305-4FE0-8F5E-0F4F64D1A9F7}" srcOrd="6" destOrd="0" presId="urn:microsoft.com/office/officeart/2005/8/layout/default"/>
    <dgm:cxn modelId="{D646F57F-BFBD-4069-A794-1F13DB39374C}" type="presParOf" srcId="{E9A79831-8852-4AC2-9420-15CDBC76D95A}" destId="{F0BAECCF-E854-4E7C-AC02-B6BCDB326FE1}" srcOrd="7" destOrd="0" presId="urn:microsoft.com/office/officeart/2005/8/layout/default"/>
    <dgm:cxn modelId="{BD0ED144-C9C4-4327-B01F-7C77553114D6}" type="presParOf" srcId="{E9A79831-8852-4AC2-9420-15CDBC76D95A}" destId="{29217880-5F30-42F9-88E3-500F150C78CE}" srcOrd="8" destOrd="0" presId="urn:microsoft.com/office/officeart/2005/8/layout/default"/>
    <dgm:cxn modelId="{EA84FED4-83E3-4B3F-B07F-38F21E8D20AE}" type="presParOf" srcId="{E9A79831-8852-4AC2-9420-15CDBC76D95A}" destId="{D8DAC580-F6BD-46F7-92B3-F671F9CF328D}" srcOrd="9" destOrd="0" presId="urn:microsoft.com/office/officeart/2005/8/layout/default"/>
    <dgm:cxn modelId="{A9CCE612-5C6F-4475-B2E1-4DEE6E6409C5}" type="presParOf" srcId="{E9A79831-8852-4AC2-9420-15CDBC76D95A}" destId="{465C78C9-F05B-443D-94C4-2CF72B3BEB1E}" srcOrd="10" destOrd="0" presId="urn:microsoft.com/office/officeart/2005/8/layout/default"/>
    <dgm:cxn modelId="{1E9E9547-4BEA-4C70-B18F-5339B03FA73F}" type="presParOf" srcId="{E9A79831-8852-4AC2-9420-15CDBC76D95A}" destId="{CD1E8E09-0322-4E6C-BAA0-255BD9363EBF}" srcOrd="11" destOrd="0" presId="urn:microsoft.com/office/officeart/2005/8/layout/default"/>
    <dgm:cxn modelId="{614926EE-5E50-4FB2-9D04-214D9E2ED6FE}" type="presParOf" srcId="{E9A79831-8852-4AC2-9420-15CDBC76D95A}" destId="{9FBDB707-F72D-4931-9713-E109F7D685D1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E76506-5522-45DE-8A0E-90E0C549043C}">
      <dsp:nvSpPr>
        <dsp:cNvPr id="0" name=""/>
        <dsp:cNvSpPr/>
      </dsp:nvSpPr>
      <dsp:spPr>
        <a:xfrm>
          <a:off x="0" y="5699"/>
          <a:ext cx="5944657" cy="21411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chemeClr val="tx2"/>
              </a:solidFill>
            </a:rPr>
            <a:t>Minneapolis Public Schools (MPS) wanted a structured, consistent approach for VRS partnership </a:t>
          </a:r>
          <a:r>
            <a:rPr lang="en-US" sz="3000" kern="1200">
              <a:solidFill>
                <a:schemeClr val="tx2"/>
              </a:solidFill>
            </a:rPr>
            <a:t>across the district</a:t>
          </a:r>
          <a:endParaRPr lang="en-US" sz="3000" kern="1200" dirty="0">
            <a:solidFill>
              <a:schemeClr val="tx2"/>
            </a:solidFill>
          </a:endParaRPr>
        </a:p>
      </dsp:txBody>
      <dsp:txXfrm>
        <a:off x="104520" y="110219"/>
        <a:ext cx="5735617" cy="1932060"/>
      </dsp:txXfrm>
    </dsp:sp>
    <dsp:sp modelId="{A1BA14C7-BEFE-4088-A288-03161840ED00}">
      <dsp:nvSpPr>
        <dsp:cNvPr id="0" name=""/>
        <dsp:cNvSpPr/>
      </dsp:nvSpPr>
      <dsp:spPr>
        <a:xfrm>
          <a:off x="0" y="2233199"/>
          <a:ext cx="5944657" cy="2141100"/>
        </a:xfrm>
        <a:prstGeom prst="roundRect">
          <a:avLst/>
        </a:prstGeom>
        <a:solidFill>
          <a:schemeClr val="accent2">
            <a:hueOff val="6187813"/>
            <a:satOff val="29598"/>
            <a:lumOff val="-10393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chemeClr val="tx2"/>
              </a:solidFill>
            </a:rPr>
            <a:t>MPS-MDE-VRS work group met during 2019-20 school year to plan</a:t>
          </a:r>
        </a:p>
      </dsp:txBody>
      <dsp:txXfrm>
        <a:off x="104520" y="2337719"/>
        <a:ext cx="5735617" cy="1932060"/>
      </dsp:txXfrm>
    </dsp:sp>
    <dsp:sp modelId="{8B0F5C5F-875E-4F0F-B49A-DC9A6B2C3BDC}">
      <dsp:nvSpPr>
        <dsp:cNvPr id="0" name=""/>
        <dsp:cNvSpPr/>
      </dsp:nvSpPr>
      <dsp:spPr>
        <a:xfrm>
          <a:off x="0" y="4374300"/>
          <a:ext cx="5944657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8743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300" kern="1200" dirty="0"/>
        </a:p>
      </dsp:txBody>
      <dsp:txXfrm>
        <a:off x="0" y="4374300"/>
        <a:ext cx="5944657" cy="4968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8619D1-55D4-4106-BB73-0AB9300F9C51}">
      <dsp:nvSpPr>
        <dsp:cNvPr id="0" name=""/>
        <dsp:cNvSpPr/>
      </dsp:nvSpPr>
      <dsp:spPr>
        <a:xfrm>
          <a:off x="3080" y="385801"/>
          <a:ext cx="2444055" cy="146643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1. Refer student to Transition Ambassador (TA) or VRS staff</a:t>
          </a:r>
        </a:p>
      </dsp:txBody>
      <dsp:txXfrm>
        <a:off x="3080" y="385801"/>
        <a:ext cx="2444055" cy="1466433"/>
      </dsp:txXfrm>
    </dsp:sp>
    <dsp:sp modelId="{DCB791B0-1DF1-4F84-9C83-87D3A87E3482}">
      <dsp:nvSpPr>
        <dsp:cNvPr id="0" name=""/>
        <dsp:cNvSpPr/>
      </dsp:nvSpPr>
      <dsp:spPr>
        <a:xfrm>
          <a:off x="2691541" y="385801"/>
          <a:ext cx="2444055" cy="1466433"/>
        </a:xfrm>
        <a:prstGeom prst="rect">
          <a:avLst/>
        </a:prstGeom>
        <a:solidFill>
          <a:schemeClr val="accent5">
            <a:hueOff val="-1126424"/>
            <a:satOff val="-2903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2. TA identifies student’s “primary school staff”. Student entered into database. </a:t>
          </a:r>
        </a:p>
      </dsp:txBody>
      <dsp:txXfrm>
        <a:off x="2691541" y="385801"/>
        <a:ext cx="2444055" cy="1466433"/>
      </dsp:txXfrm>
    </dsp:sp>
    <dsp:sp modelId="{2C00F6A5-5DF9-42B4-9059-ABE0F5B95588}">
      <dsp:nvSpPr>
        <dsp:cNvPr id="0" name=""/>
        <dsp:cNvSpPr/>
      </dsp:nvSpPr>
      <dsp:spPr>
        <a:xfrm>
          <a:off x="5380002" y="385801"/>
          <a:ext cx="2444055" cy="1466433"/>
        </a:xfrm>
        <a:prstGeom prst="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3. </a:t>
          </a:r>
          <a:r>
            <a:rPr lang="en-US" sz="1600" kern="1200" dirty="0">
              <a:solidFill>
                <a:schemeClr val="tx1"/>
              </a:solidFill>
            </a:rPr>
            <a:t>Primary school staff and VRS staff connect with student (and parent(s)/guardian(s) as applicable) to explain VRS and give application</a:t>
          </a:r>
        </a:p>
      </dsp:txBody>
      <dsp:txXfrm>
        <a:off x="5380002" y="385801"/>
        <a:ext cx="2444055" cy="1466433"/>
      </dsp:txXfrm>
    </dsp:sp>
    <dsp:sp modelId="{443DC9F7-B305-4FE0-8F5E-0F4F64D1A9F7}">
      <dsp:nvSpPr>
        <dsp:cNvPr id="0" name=""/>
        <dsp:cNvSpPr/>
      </dsp:nvSpPr>
      <dsp:spPr>
        <a:xfrm>
          <a:off x="8068463" y="385801"/>
          <a:ext cx="2444055" cy="1466433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4. Student completes VRS application. School staff provides verification </a:t>
          </a:r>
          <a:r>
            <a:rPr lang="en-US" sz="1600" b="1" kern="1200" dirty="0">
              <a:solidFill>
                <a:schemeClr val="tx1"/>
              </a:solidFill>
            </a:rPr>
            <a:t>OR</a:t>
          </a:r>
          <a:r>
            <a:rPr lang="en-US" sz="1600" kern="1200" dirty="0">
              <a:solidFill>
                <a:schemeClr val="tx1"/>
              </a:solidFill>
            </a:rPr>
            <a:t> documentation of disability.</a:t>
          </a:r>
        </a:p>
      </dsp:txBody>
      <dsp:txXfrm>
        <a:off x="8068463" y="385801"/>
        <a:ext cx="2444055" cy="1466433"/>
      </dsp:txXfrm>
    </dsp:sp>
    <dsp:sp modelId="{29217880-5F30-42F9-88E3-500F150C78CE}">
      <dsp:nvSpPr>
        <dsp:cNvPr id="0" name=""/>
        <dsp:cNvSpPr/>
      </dsp:nvSpPr>
      <dsp:spPr>
        <a:xfrm>
          <a:off x="1347311" y="2096640"/>
          <a:ext cx="2444055" cy="1466433"/>
        </a:xfrm>
        <a:prstGeom prst="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5. Pre-ETS Planning Meeting held, </a:t>
          </a:r>
          <a:r>
            <a:rPr lang="en-US" sz="1600" kern="1200" dirty="0">
              <a:solidFill>
                <a:schemeClr val="tx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Pre-ETS Planning Meeting Form </a:t>
          </a:r>
          <a:r>
            <a:rPr lang="en-US" sz="1600" kern="1200" dirty="0">
              <a:solidFill>
                <a:schemeClr val="tx1"/>
              </a:solidFill>
            </a:rPr>
            <a:t>completed. School  counselor and primary school staff attend.</a:t>
          </a:r>
        </a:p>
      </dsp:txBody>
      <dsp:txXfrm>
        <a:off x="1347311" y="2096640"/>
        <a:ext cx="2444055" cy="1466433"/>
      </dsp:txXfrm>
    </dsp:sp>
    <dsp:sp modelId="{465C78C9-F05B-443D-94C4-2CF72B3BEB1E}">
      <dsp:nvSpPr>
        <dsp:cNvPr id="0" name=""/>
        <dsp:cNvSpPr/>
      </dsp:nvSpPr>
      <dsp:spPr>
        <a:xfrm>
          <a:off x="4035772" y="2096640"/>
          <a:ext cx="2444055" cy="1466433"/>
        </a:xfrm>
        <a:prstGeom prst="rect">
          <a:avLst/>
        </a:prstGeom>
        <a:solidFill>
          <a:schemeClr val="accent5">
            <a:hueOff val="-5632119"/>
            <a:satOff val="-14516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6. VRS and/or community provider provide services</a:t>
          </a:r>
        </a:p>
      </dsp:txBody>
      <dsp:txXfrm>
        <a:off x="4035772" y="2096640"/>
        <a:ext cx="2444055" cy="1466433"/>
      </dsp:txXfrm>
    </dsp:sp>
    <dsp:sp modelId="{9FBDB707-F72D-4931-9713-E109F7D685D1}">
      <dsp:nvSpPr>
        <dsp:cNvPr id="0" name=""/>
        <dsp:cNvSpPr/>
      </dsp:nvSpPr>
      <dsp:spPr>
        <a:xfrm>
          <a:off x="6724233" y="2096640"/>
          <a:ext cx="2444055" cy="1466433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7. Periodic follow-up meetings and ongoing communication take place</a:t>
          </a:r>
        </a:p>
      </dsp:txBody>
      <dsp:txXfrm>
        <a:off x="6724233" y="2096640"/>
        <a:ext cx="2444055" cy="14664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>
              <a:latin typeface="NeueHaasGroteskText Std" panose="020B05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707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2A04DE5-F1A9-4D45-BF54-BEFDBA739CA2}" type="datetimeFigureOut">
              <a:rPr lang="en-US" smtClean="0">
                <a:latin typeface="NeueHaasGroteskText Std" panose="020B0504020202020204" pitchFamily="34" charset="0"/>
              </a:rPr>
              <a:t>10/24/2022</a:t>
            </a:fld>
            <a:endParaRPr lang="en-US">
              <a:latin typeface="NeueHaasGroteskText Std" panose="020B05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13763" cy="46707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>
              <a:latin typeface="NeueHaasGroteskText Std" panose="020B05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30"/>
            <a:ext cx="3013763" cy="46707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886E1E-70B3-41D2-AD41-BEE4979EC759}" type="slidenum">
              <a:rPr lang="en-US" smtClean="0">
                <a:latin typeface="NeueHaasGroteskText Std" panose="020B0504020202020204" pitchFamily="34" charset="0"/>
              </a:rPr>
              <a:t>‹#›</a:t>
            </a:fld>
            <a:endParaRPr lang="en-US">
              <a:latin typeface="NeueHaasGroteskText Std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61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NeueHaasGroteskText Std" panose="020B05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NeueHaasGroteskText Std" panose="020B0504020202020204" pitchFamily="34" charset="0"/>
              </a:defRPr>
            </a:lvl1pPr>
          </a:lstStyle>
          <a:p>
            <a:fld id="{A50CD39D-89B0-4C68-805A-35C75A7C20C8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NeueHaasGroteskText Std" panose="020B05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NeueHaasGroteskText Std" panose="020B0504020202020204" pitchFamily="34" charset="0"/>
              </a:defRPr>
            </a:lvl1pPr>
          </a:lstStyle>
          <a:p>
            <a:fld id="{F9F08466-AEA7-4FC0-9459-6A32F61DA2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8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31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5BC3B1-C8D6-43E0-8074-DA4131B51DB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979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Debbie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F08466-AEA7-4FC0-9459-6A32F61DA2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ueHaasGroteskText Std" panose="020B05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87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Jennifer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35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Alyssa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533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Logo Only)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auto">
          <a:xfrm>
            <a:off x="0" y="4188564"/>
            <a:ext cx="12192000" cy="1199223"/>
          </a:xfrm>
          <a:solidFill>
            <a:schemeClr val="accent2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5387786"/>
            <a:ext cx="12192000" cy="147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 bwMode="black">
          <a:xfrm>
            <a:off x="2802467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err="1"/>
              <a:t>Firstname</a:t>
            </a:r>
            <a:r>
              <a:rPr lang="en-US" sz="1800"/>
              <a:t> </a:t>
            </a:r>
            <a:r>
              <a:rPr lang="en-US" sz="1800" err="1"/>
              <a:t>Lastname</a:t>
            </a:r>
            <a:r>
              <a:rPr lang="en-US" sz="1800"/>
              <a:t> | Job Title</a:t>
            </a:r>
          </a:p>
          <a:p>
            <a:r>
              <a:rPr lang="en-US" sz="1800"/>
              <a:t>Date</a:t>
            </a:r>
            <a:endParaRPr lang="en-US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 bwMode="black"/>
        <p:txBody>
          <a:bodyPr/>
          <a:lstStyle/>
          <a:p>
            <a:fld id="{3D166460-B468-4498-B619-C62651EE4712}" type="datetime1">
              <a:rPr lang="en-US" smtClean="0"/>
              <a:t>10/24/2022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</a:t>
            </a:r>
            <a:r>
              <a:rPr lang="en-US" err="1"/>
              <a:t>websiteurl</a:t>
            </a:r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389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12192000" cy="1219198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219198"/>
            <a:ext cx="12192000" cy="563880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 bwMode="auto">
          <a:xfrm>
            <a:off x="0" y="2609242"/>
            <a:ext cx="5683624" cy="2858714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2500"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 sz="2100"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76233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Whit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219198"/>
            <a:ext cx="12192000" cy="563880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 bwMode="auto">
          <a:xfrm>
            <a:off x="0" y="2609242"/>
            <a:ext cx="5683624" cy="2858714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9488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White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 bwMode="black">
          <a:xfrm>
            <a:off x="838200" y="1366345"/>
            <a:ext cx="105156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black">
          <a:xfrm>
            <a:off x="838200" y="6356350"/>
            <a:ext cx="1358590" cy="365125"/>
          </a:xfrm>
        </p:spPr>
        <p:txBody>
          <a:bodyPr/>
          <a:lstStyle/>
          <a:p>
            <a:fld id="{8936BBA9-4E99-4196-B9BE-BDA47B8F479E}" type="datetime1">
              <a:rPr lang="en-US" smtClean="0"/>
              <a:t>10/24/2022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</a:t>
            </a:r>
            <a:r>
              <a:rPr lang="en-US" err="1"/>
              <a:t>websiteurl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black"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65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Dark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A1AA483-A0AB-420A-B116-DBCBFCD43D8B}" type="datetime1">
              <a:rPr lang="en-US" smtClean="0"/>
              <a:t>10/24/2022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 mn.gov/</a:t>
            </a:r>
            <a:r>
              <a:rPr lang="en-US" err="1"/>
              <a:t>websiteurl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81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Dark)">
    <p:bg bwMode="black"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0E93CFC-9B96-44AF-95A1-CC3015E8124F}" type="datetime1">
              <a:rPr lang="en-US" smtClean="0"/>
              <a:t>10/24/2022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 mn.gov/</a:t>
            </a:r>
            <a:r>
              <a:rPr lang="en-US" err="1"/>
              <a:t>websiteurl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25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Lt Gray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 bwMode="black">
          <a:xfrm>
            <a:off x="838200" y="1366345"/>
            <a:ext cx="105156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 bwMode="black"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94DDE45-3634-47C0-827E-95BC55B16D2E}" type="datetime1">
              <a:rPr lang="en-US" smtClean="0"/>
              <a:t>10/24/2022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</a:t>
            </a:r>
            <a:r>
              <a:rPr lang="en-US" err="1"/>
              <a:t>websiteurl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 bwMode="black"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8708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(Solid Dark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1" name="Content Placeholder 4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/>
          </p:nvPr>
        </p:nvSpPr>
        <p:spPr bwMode="gray"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277F28-C831-405C-A240-DA796E3DF32A}" type="datetime1">
              <a:rPr lang="en-US" smtClean="0"/>
              <a:t>10/24/2022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 mn.gov/</a:t>
            </a:r>
            <a:r>
              <a:rPr lang="en-US" err="1"/>
              <a:t>websiteurl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9878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 (Solid Dark)">
    <p:bg bwMode="black"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 bwMode="gray"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895208C-3B83-4FA2-9207-B968E27C9DA5}" type="datetime1">
              <a:rPr lang="en-US" smtClean="0"/>
              <a:t>10/24/2022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 mn.gov/</a:t>
            </a:r>
            <a:r>
              <a:rPr lang="en-US" err="1"/>
              <a:t>websiteurl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Lt Gray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sz="quarter" idx="10"/>
          </p:nvPr>
        </p:nvSpPr>
        <p:spPr bwMode="black"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 bwMode="gray"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 bwMode="black"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0F5776D-C0C4-4901-AC51-ED2D3CBADAA5}" type="datetime1">
              <a:rPr lang="en-US" smtClean="0"/>
              <a:t>10/24/2022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</a:t>
            </a:r>
            <a:r>
              <a:rPr lang="en-US" err="1"/>
              <a:t>websiteurl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 bwMode="black"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4900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4 Up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1"/>
            <a:ext cx="12192000" cy="1216022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981899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581719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Job Title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3646176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3421563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Job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6486020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6261407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Job Title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9325864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 bwMode="black">
          <a:xfrm>
            <a:off x="9101251" y="4341161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Job Title</a:t>
            </a:r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6B04502F-C833-4425-B02C-FFEE4DFD918A}" type="datetime1">
              <a:rPr lang="en-US" smtClean="0"/>
              <a:t>10/24/2022</a:t>
            </a:fld>
            <a:endParaRPr 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</a:t>
            </a:r>
            <a:r>
              <a:rPr lang="en-US" err="1"/>
              <a:t>websiteurl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(Logo Only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auto">
          <a:xfrm>
            <a:off x="0" y="4188564"/>
            <a:ext cx="12192000" cy="1199223"/>
          </a:xfrm>
          <a:solidFill>
            <a:schemeClr val="accent1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 bwMode="black">
          <a:xfrm>
            <a:off x="2802467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err="1"/>
              <a:t>Firstname</a:t>
            </a:r>
            <a:r>
              <a:rPr lang="en-US" sz="1800"/>
              <a:t> </a:t>
            </a:r>
            <a:r>
              <a:rPr lang="en-US" sz="1800" err="1"/>
              <a:t>Lastname</a:t>
            </a:r>
            <a:r>
              <a:rPr lang="en-US" sz="1800"/>
              <a:t> | Job Title</a:t>
            </a:r>
          </a:p>
          <a:p>
            <a:r>
              <a:rPr lang="en-US" sz="1800"/>
              <a:t>Date</a:t>
            </a:r>
            <a:endParaRPr lang="en-US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 bwMode="black"/>
        <p:txBody>
          <a:bodyPr/>
          <a:lstStyle/>
          <a:p>
            <a:fld id="{682EB18C-8F17-401D-B504-6280C6D02D67}" type="datetime1">
              <a:rPr lang="en-US" smtClean="0"/>
              <a:t>10/24/2022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</a:t>
            </a:r>
            <a:r>
              <a:rPr lang="en-US" err="1"/>
              <a:t>websiteurl</a:t>
            </a:r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Minnesota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114897" y="1159173"/>
            <a:ext cx="5962206" cy="198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119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3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1"/>
            <a:ext cx="12192000" cy="1216022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1572814" y="1964392"/>
            <a:ext cx="2332190" cy="233219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46922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Job Title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482454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471223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Job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806755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795524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Job Title</a:t>
            </a:r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4269A5AD-E567-4BDA-B82F-569042D01CC4}" type="datetime1">
              <a:rPr lang="en-US" smtClean="0"/>
              <a:t>10/24/2022</a:t>
            </a:fld>
            <a:endParaRPr 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</a:t>
            </a:r>
            <a:r>
              <a:rPr lang="en-US" err="1"/>
              <a:t>websiteurl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8245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White Vertical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5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981899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581719" y="4345146"/>
            <a:ext cx="2542477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3646176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3421563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6486020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6261407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9325864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 bwMode="black">
          <a:xfrm>
            <a:off x="9101251" y="4341161"/>
            <a:ext cx="2542477" cy="162783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19" name="Rectangle 18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65005189-6953-4B65-A301-C43123A53C0C}" type="datetime1">
              <a:rPr lang="en-US" smtClean="0"/>
              <a:t>10/24/2022</a:t>
            </a:fld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</a:t>
            </a:r>
            <a:r>
              <a:rPr lang="en-US" err="1"/>
              <a:t>websiteurl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6465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Gray BG Horizontal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3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 bwMode="black"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806331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 bwMode="black"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 bwMode="black"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6199805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0"/>
          </p:nvPr>
        </p:nvSpPr>
        <p:spPr bwMode="black"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D39F0155-F119-42E5-A6B4-CFC278337584}" type="datetime1">
              <a:rPr lang="en-US" smtClean="0"/>
              <a:t>10/24/2022</a:t>
            </a:fld>
            <a:endParaRPr lang="en-US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</a:t>
            </a:r>
            <a:r>
              <a:rPr lang="en-US" err="1"/>
              <a:t>websiteurl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2564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 Up White BG Horizontal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5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 bwMode="black"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806331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5"/>
          </p:nvPr>
        </p:nvSpPr>
        <p:spPr bwMode="black"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 bwMode="black"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6199805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0"/>
          </p:nvPr>
        </p:nvSpPr>
        <p:spPr bwMode="black"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9F58B7BC-085D-4DB7-B41B-D2970691705D}" type="datetime1">
              <a:rPr lang="en-US" smtClean="0"/>
              <a:t>10/24/2022</a:t>
            </a:fld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</a:t>
            </a:r>
            <a:r>
              <a:rPr lang="en-US" err="1"/>
              <a:t>websiteurl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93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Duo Gray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20425"/>
            <a:ext cx="12192000" cy="1236448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 bwMode="black">
          <a:xfrm>
            <a:off x="2876550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 bwMode="black">
          <a:xfrm>
            <a:off x="8270023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0F931A31-16C5-4648-BA32-4EFBB68DA4B1}" type="datetime1">
              <a:rPr lang="en-US" smtClean="0"/>
              <a:t>10/24/2022</a:t>
            </a:fld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</a:t>
            </a:r>
            <a:r>
              <a:rPr lang="en-US" err="1"/>
              <a:t>websiteurl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329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2 Up White BG Horizontal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5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 bwMode="black">
          <a:xfrm>
            <a:off x="2876550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 bwMode="black">
          <a:xfrm>
            <a:off x="8270023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62808CB0-791E-4420-8AF0-079FED852FE6}" type="datetime1">
              <a:rPr lang="en-US" smtClean="0"/>
              <a:t>10/24/2022</a:t>
            </a:fld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</a:t>
            </a:r>
            <a:r>
              <a:rPr lang="en-US" err="1"/>
              <a:t>websiteurl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8129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Red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 bwMode="gray">
          <a:xfrm>
            <a:off x="0" y="2"/>
            <a:ext cx="12192000" cy="685799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1" y="5638801"/>
            <a:ext cx="12192000" cy="1219200"/>
          </a:xfrm>
          <a:solidFill>
            <a:srgbClr val="003865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0451126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ack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 bwMode="gray">
          <a:xfrm>
            <a:off x="0" y="2"/>
            <a:ext cx="12192000" cy="685799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1" y="5638801"/>
            <a:ext cx="12192000" cy="1219200"/>
          </a:xfrm>
          <a:solidFill>
            <a:srgbClr val="0D0D0D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2978873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ue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 bwMode="gray">
          <a:xfrm>
            <a:off x="0" y="2"/>
            <a:ext cx="12192000" cy="685799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1" y="5638800"/>
            <a:ext cx="12192000" cy="1219200"/>
          </a:xfrm>
          <a:solidFill>
            <a:srgbClr val="78BE21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6342373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- Gray Background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 bwMode="white"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Code Demo (Click to Edit)</a:t>
            </a:r>
          </a:p>
        </p:txBody>
      </p:sp>
      <p:sp>
        <p:nvSpPr>
          <p:cNvPr id="10" name="Table Placeholder 8"/>
          <p:cNvSpPr>
            <a:spLocks noGrp="1"/>
          </p:cNvSpPr>
          <p:nvPr>
            <p:ph type="tbl" sz="quarter" idx="13"/>
          </p:nvPr>
        </p:nvSpPr>
        <p:spPr bwMode="gray">
          <a:xfrm>
            <a:off x="2032000" y="2233262"/>
            <a:ext cx="8128000" cy="2966751"/>
          </a:xfrm>
        </p:spPr>
        <p:txBody>
          <a:bodyPr/>
          <a:lstStyle/>
          <a:p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black">
          <a:xfrm>
            <a:off x="838200" y="6356350"/>
            <a:ext cx="1358590" cy="365125"/>
          </a:xfrm>
        </p:spPr>
        <p:txBody>
          <a:bodyPr/>
          <a:lstStyle/>
          <a:p>
            <a:fld id="{4F8322C4-29A5-4205-BB4C-4902A3D68B12}" type="datetime1">
              <a:rPr lang="en-US" smtClean="0"/>
              <a:t>10/24/2022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</a:t>
            </a:r>
            <a:r>
              <a:rPr lang="en-US" err="1"/>
              <a:t>websiteurl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black"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61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Phot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auto">
          <a:xfrm>
            <a:off x="0" y="3477837"/>
            <a:ext cx="12192000" cy="1295182"/>
          </a:xfrm>
          <a:solidFill>
            <a:schemeClr val="accent1"/>
          </a:solidFill>
        </p:spPr>
        <p:txBody>
          <a:bodyPr wrap="square" lIns="182880" tIns="91440" rIns="182880" bIns="91440"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4773019"/>
            <a:ext cx="12192000" cy="208498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 bwMode="black">
          <a:xfrm>
            <a:off x="2802467" y="5041204"/>
            <a:ext cx="6587067" cy="1097128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</a:lstStyle>
          <a:p>
            <a:r>
              <a:rPr lang="en-US" sz="1800" err="1"/>
              <a:t>Firstname</a:t>
            </a:r>
            <a:r>
              <a:rPr lang="en-US" sz="1800"/>
              <a:t> </a:t>
            </a:r>
            <a:r>
              <a:rPr lang="en-US" sz="1800" err="1"/>
              <a:t>Lastname</a:t>
            </a:r>
            <a:r>
              <a:rPr lang="en-US" sz="1800"/>
              <a:t> | Job Title</a:t>
            </a:r>
          </a:p>
          <a:p>
            <a:r>
              <a:rPr lang="en-US" sz="1800"/>
              <a:t>Date</a:t>
            </a:r>
            <a:endParaRPr lang="en-US"/>
          </a:p>
        </p:txBody>
      </p:sp>
      <p:pic>
        <p:nvPicPr>
          <p:cNvPr id="10" name="Picture 9" descr="Minnesota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57806" y="5715387"/>
            <a:ext cx="3234329" cy="1077031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6253560" y="6138332"/>
            <a:ext cx="5587647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</a:t>
            </a:r>
            <a:r>
              <a:rPr lang="en-US" err="1"/>
              <a:t>websiteurl</a:t>
            </a:r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/>
          </p:nvPr>
        </p:nvSpPr>
        <p:spPr bwMode="gray">
          <a:xfrm>
            <a:off x="0" y="0"/>
            <a:ext cx="12192000" cy="338073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243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 (Solid Dark)">
    <p:bg bwMode="black"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 bwMode="white"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Code Demo (Click to Edit)</a:t>
            </a:r>
          </a:p>
        </p:txBody>
      </p:sp>
      <p:sp>
        <p:nvSpPr>
          <p:cNvPr id="14" name="Table Placeholder 8"/>
          <p:cNvSpPr>
            <a:spLocks noGrp="1"/>
          </p:cNvSpPr>
          <p:nvPr>
            <p:ph type="tbl" sz="quarter" idx="13"/>
          </p:nvPr>
        </p:nvSpPr>
        <p:spPr bwMode="gray">
          <a:xfrm>
            <a:off x="2032000" y="2233262"/>
            <a:ext cx="8128000" cy="2966751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7EB5A1-A10F-4737-B432-8C3F78685ECF}" type="datetime1">
              <a:rPr lang="en-US" smtClean="0"/>
              <a:t>10/24/2022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 mn.gov/</a:t>
            </a:r>
            <a:r>
              <a:rPr lang="en-US" err="1"/>
              <a:t>websiteurl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5128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 (Solid Dark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 bwMode="white"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insert screenshot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A597DFE-540E-40CF-8C57-3499BED25CCD}" type="datetime1">
              <a:rPr lang="en-US" smtClean="0"/>
              <a:t>10/24/2022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 mn.gov/</a:t>
            </a:r>
            <a:r>
              <a:rPr lang="en-US" err="1"/>
              <a:t>websiteurl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6012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 (Solid Dark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/>
          </p:nvPr>
        </p:nvSpPr>
        <p:spPr bwMode="white">
          <a:xfrm>
            <a:off x="815895" y="1365203"/>
            <a:ext cx="10555696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insert screenshot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/>
          <a:p>
            <a:fld id="{37088F15-1D01-4B67-9AC9-75C8CC26EE0F}" type="datetime1">
              <a:rPr lang="en-US" smtClean="0"/>
              <a:t>10/24/2022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 mn.gov/websiteurl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9159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Horizontal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15897" y="287066"/>
            <a:ext cx="3521927" cy="273491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 bwMode="black">
          <a:xfrm>
            <a:off x="815975" y="3211513"/>
            <a:ext cx="3521849" cy="247560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insert screenshot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2"/>
          </p:nvPr>
        </p:nvSpPr>
        <p:spPr bwMode="black">
          <a:xfrm>
            <a:off x="838200" y="6356350"/>
            <a:ext cx="1358590" cy="365125"/>
          </a:xfrm>
        </p:spPr>
        <p:txBody>
          <a:bodyPr/>
          <a:lstStyle/>
          <a:p>
            <a:fld id="{F3E089F9-2873-40E2-B1C6-DA07942983AF}" type="datetime1">
              <a:rPr lang="en-US" smtClean="0"/>
              <a:t>10/24/2022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</a:t>
            </a:r>
            <a:r>
              <a:rPr lang="en-US" err="1"/>
              <a:t>websiteurl</a:t>
            </a: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3"/>
          </p:nvPr>
        </p:nvSpPr>
        <p:spPr bwMode="black"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378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Vertical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 bwMode="black">
          <a:xfrm>
            <a:off x="815895" y="1365203"/>
            <a:ext cx="10555696" cy="156718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89429056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Quote Red Background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3"/>
          </p:nvPr>
        </p:nvSpPr>
        <p:spPr bwMode="white"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4" name="Picture 13" descr="Comput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712851" y="434836"/>
            <a:ext cx="6828661" cy="605071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5" name="Picture Placeholder 12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7" y="691882"/>
            <a:ext cx="6300787" cy="34115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insert screenshot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38BE6A-D635-4D8A-801A-0D53E22A1FD0}" type="datetime1">
              <a:rPr lang="en-US" smtClean="0"/>
              <a:t>10/24/2022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 mn.gov/</a:t>
            </a:r>
            <a:r>
              <a:rPr lang="en-US" err="1"/>
              <a:t>websiteurl</a:t>
            </a: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523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ingle Quote Red Background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 bwMode="white"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insert screenshot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DA5B583-8657-418F-9013-2DF83566E938}" type="datetime1">
              <a:rPr lang="en-US" smtClean="0"/>
              <a:t>10/24/2022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 mn.gov/</a:t>
            </a:r>
            <a:r>
              <a:rPr lang="en-US" err="1"/>
              <a:t>websiteurl</a:t>
            </a: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2636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ngle Quote Red Background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/>
          </p:nvPr>
        </p:nvSpPr>
        <p:spPr bwMode="white">
          <a:xfrm>
            <a:off x="815895" y="1365203"/>
            <a:ext cx="10555696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40340284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ngle Quote Red Background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1"/>
          <p:cNvSpPr/>
          <p:nvPr userDrawn="1"/>
        </p:nvSpPr>
        <p:spPr bwMode="white"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“Click to edit quote.”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- Click to edit name or subtext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9711FEC-F79D-485A-A96D-5E8CC7B2217E}" type="datetime1">
              <a:rPr lang="en-US" smtClean="0"/>
              <a:t>10/24/2022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 mn.gov/</a:t>
            </a:r>
            <a:r>
              <a:rPr lang="en-US" err="1"/>
              <a:t>websiteurl</a:t>
            </a: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662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 (Solid Dark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ular Callout 11"/>
          <p:cNvSpPr/>
          <p:nvPr userDrawn="1"/>
        </p:nvSpPr>
        <p:spPr bwMode="white"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“Click to edit quote.”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- Click to edit name or subtext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5BC375-E044-426C-8ECB-9E00FB529F20}" type="datetime1">
              <a:rPr lang="en-US" smtClean="0"/>
              <a:t>10/24/2022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 mn.gov/</a:t>
            </a:r>
            <a:r>
              <a:rPr lang="en-US" err="1"/>
              <a:t>websiteurl</a:t>
            </a:r>
            <a:endParaRPr lang="en-US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41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5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Agenda</a:t>
            </a:r>
          </a:p>
        </p:txBody>
      </p:sp>
      <p:sp>
        <p:nvSpPr>
          <p:cNvPr id="12" name="Table Placeholder 9"/>
          <p:cNvSpPr>
            <a:spLocks noGrp="1"/>
          </p:cNvSpPr>
          <p:nvPr>
            <p:ph type="tbl" sz="quarter" idx="13"/>
          </p:nvPr>
        </p:nvSpPr>
        <p:spPr bwMode="gray">
          <a:xfrm>
            <a:off x="838200" y="1335088"/>
            <a:ext cx="10515600" cy="48418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E9D438B1-7E40-4A31-8016-2C56DAC065C1}" type="datetime1">
              <a:rPr lang="en-US" smtClean="0"/>
              <a:t>10/24/2022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</a:t>
            </a:r>
            <a:r>
              <a:rPr lang="en-US" err="1"/>
              <a:t>websiteurl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7996441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Black Circle Overlay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 bwMode="gray"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6146624" y="685800"/>
            <a:ext cx="5486400" cy="5486400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2341563" algn="l"/>
                <a:tab pos="3770313" algn="l"/>
              </a:tabLst>
              <a:defRPr sz="55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409225839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Multiple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6"/>
          <p:cNvSpPr>
            <a:spLocks noGrp="1"/>
          </p:cNvSpPr>
          <p:nvPr>
            <p:ph type="pic" sz="quarter" idx="15"/>
          </p:nvPr>
        </p:nvSpPr>
        <p:spPr bwMode="gray"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5720397" y="912530"/>
            <a:ext cx="4661388" cy="4661388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9544816" y="524007"/>
            <a:ext cx="2155300" cy="2155300"/>
          </a:xfrm>
          <a:prstGeom prst="ellipse">
            <a:avLst/>
          </a:prstGeom>
          <a:solidFill>
            <a:srgbClr val="78BE21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Second Point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9251002" y="3581845"/>
            <a:ext cx="2637978" cy="2637978"/>
          </a:xfrm>
          <a:prstGeom prst="ellipse">
            <a:avLst/>
          </a:prstGeom>
          <a:solidFill>
            <a:srgbClr val="000000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Third Point</a:t>
            </a:r>
          </a:p>
        </p:txBody>
      </p:sp>
    </p:spTree>
    <p:extLst>
      <p:ext uri="{BB962C8B-B14F-4D97-AF65-F5344CB8AC3E}">
        <p14:creationId xmlns:p14="http://schemas.microsoft.com/office/powerpoint/2010/main" val="291100421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ack Box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 bwMode="gray"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2299475" y="1609867"/>
            <a:ext cx="7593051" cy="3638266"/>
          </a:xfr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spcAft>
                <a:spcPts val="1000"/>
              </a:spcAft>
              <a:tabLst>
                <a:tab pos="3770313" algn="l"/>
              </a:tabLst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Quote or </a:t>
            </a:r>
            <a:br>
              <a:rPr lang="en-US"/>
            </a:br>
            <a:r>
              <a:rPr lang="en-US"/>
              <a:t>Statement</a:t>
            </a:r>
          </a:p>
        </p:txBody>
      </p:sp>
    </p:spTree>
    <p:extLst>
      <p:ext uri="{BB962C8B-B14F-4D97-AF65-F5344CB8AC3E}">
        <p14:creationId xmlns:p14="http://schemas.microsoft.com/office/powerpoint/2010/main" val="2067717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olid Red Background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/>
              <a:t>Quote or Statement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24D44E4-BEAB-404A-A0CB-0F23464D0E5C}" type="datetime1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 mn.gov/</a:t>
            </a:r>
            <a:r>
              <a:rPr lang="en-US" err="1"/>
              <a:t>websiteurl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3702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olid Light Background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1389685"/>
            <a:ext cx="12192000" cy="1340989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/>
              <a:t>Quote or Statement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48E41A72-F5B4-449E-BCF5-A884A468BCB6}" type="datetime1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 bwMode="black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</a:t>
            </a:r>
            <a:r>
              <a:rPr lang="en-US" err="1"/>
              <a:t>websiteurl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91558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Full Image Background"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0" y="0"/>
            <a:ext cx="12192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edit background picture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/>
              <a:t>Quote or Statement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211437-182B-46DE-BEA4-57A3624CF5ED}" type="datetime1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 mn.gov/</a:t>
            </a:r>
            <a:r>
              <a:rPr lang="en-US" err="1"/>
              <a:t>websiteurl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26053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Image Background">
    <p:bg bwMode="black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 bwMode="gray"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5424138" y="624469"/>
            <a:ext cx="5198328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title.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 bwMode="white">
          <a:xfrm>
            <a:off x="1005465" y="0"/>
            <a:ext cx="3986213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7644732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Red Background">
    <p:bg bwMode="gray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5424138" y="624469"/>
            <a:ext cx="5198328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title.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 bwMode="white">
          <a:xfrm>
            <a:off x="1005465" y="0"/>
            <a:ext cx="3986213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F88D5B4-FF31-4F09-B12A-167F0898C61E}" type="datetime1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 mn.gov/</a:t>
            </a:r>
            <a:r>
              <a:rPr lang="en-US" err="1"/>
              <a:t>websiteurl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1160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Solid Red Background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2212733"/>
            <a:ext cx="10515600" cy="147216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/>
              <a:t>Thank you!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838200" y="3684897"/>
            <a:ext cx="10515600" cy="25176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firstname.lastname@state.mn.us</a:t>
            </a:r>
          </a:p>
          <a:p>
            <a:pPr lvl="0"/>
            <a:r>
              <a:rPr lang="en-US"/>
              <a:t>555-555-5555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2E745D2-158D-415F-9B54-DF0EF35DE866}" type="datetime1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 mn.gov/</a:t>
            </a:r>
            <a:r>
              <a:rPr lang="en-US" err="1"/>
              <a:t>websiteurl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 bwMode="white"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Minnesota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8176621" y="313480"/>
            <a:ext cx="3234329" cy="1077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96384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Quote Solid Light Background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1651380"/>
            <a:ext cx="12192000" cy="1733266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/>
              <a:t>Thank you!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838200" y="3521123"/>
            <a:ext cx="10515600" cy="268137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firstname.lastname@state.mn.us</a:t>
            </a:r>
          </a:p>
          <a:p>
            <a:pPr lvl="0"/>
            <a:r>
              <a:rPr lang="en-US"/>
              <a:t>555-555-5555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72C7B5-FABE-499D-9BD2-FC5D2F775621}" type="datetime1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>
                <a:solidFill>
                  <a:schemeClr val="tx2"/>
                </a:solidFill>
              </a:rPr>
              <a:t>Optional Tagline Goes Here</a:t>
            </a:r>
            <a:r>
              <a:rPr lang="en-US"/>
              <a:t>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</a:t>
            </a:r>
            <a:r>
              <a:rPr lang="en-US">
                <a:solidFill>
                  <a:schemeClr val="tx2"/>
                </a:solidFill>
              </a:rPr>
              <a:t>mn.gov/</a:t>
            </a:r>
            <a:r>
              <a:rPr lang="en-US" err="1">
                <a:solidFill>
                  <a:schemeClr val="tx2"/>
                </a:solidFill>
              </a:rPr>
              <a:t>websiteurl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 bwMode="white"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Minnesota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8176621" y="313480"/>
            <a:ext cx="3234329" cy="1077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8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auto">
          <a:xfrm>
            <a:off x="0" y="4188564"/>
            <a:ext cx="12192000" cy="119922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section title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 bwMode="black">
          <a:xfrm>
            <a:off x="2802467" y="5644884"/>
            <a:ext cx="6587067" cy="440970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</a:lstStyle>
          <a:p>
            <a:r>
              <a:rPr lang="en-US" sz="1800" err="1"/>
              <a:t>Firstname</a:t>
            </a:r>
            <a:r>
              <a:rPr lang="en-US" sz="1800"/>
              <a:t> </a:t>
            </a:r>
            <a:r>
              <a:rPr lang="en-US" sz="1800" err="1"/>
              <a:t>Lastname</a:t>
            </a:r>
            <a:r>
              <a:rPr lang="en-US" sz="1800"/>
              <a:t> | Job Title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789113"/>
            <a:ext cx="12192000" cy="22987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 bwMode="black"/>
        <p:txBody>
          <a:bodyPr/>
          <a:lstStyle/>
          <a:p>
            <a:fld id="{402740B9-E21B-4128-B83D-9298D891F7EB}" type="datetime1">
              <a:rPr lang="en-US" smtClean="0"/>
              <a:t>10/24/2022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</a:t>
            </a:r>
            <a:r>
              <a:rPr lang="en-US" err="1"/>
              <a:t>websiteurl</a:t>
            </a:r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 descr="Minnesota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8176621" y="341761"/>
            <a:ext cx="3234329" cy="1077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25022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78699-05B8-4836-BBE8-6DB4E22427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3C04B9-33D2-4BE0-86B6-EB59D4EB83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53170-FD59-479E-89A5-97014D627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60B72-FD0D-4BB6-9B9E-7D3DB1F94FD9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83195-7582-4C10-AC7D-CA8DF0F24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DD56E-2840-45EA-89C5-8A6EBF0D8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048A-CD58-4D9D-B95A-0F64740F4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32744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84E9E-4C56-411E-B66D-5C117EC48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4535E-86C2-4D79-87FB-4F5971F46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5EBDD-B66E-47C8-96AB-F0B64D4A9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60B72-FD0D-4BB6-9B9E-7D3DB1F94FD9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701629-A4EB-40C9-8F43-9F1205B4D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E38584-A10F-484A-9D70-CFD706EE5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048A-CD58-4D9D-B95A-0F64740F4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1042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8AC9E-4E0F-457A-A648-C76E95E4F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D2BDC6-6F69-40DF-9E54-283F4ABEE0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FDC45-2668-469B-AEC0-87A4C595A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60B72-FD0D-4BB6-9B9E-7D3DB1F94FD9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6FF80-F4E0-40B6-AEC8-D69308074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8D562-F4CF-4224-BEE8-20BFC88C6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048A-CD58-4D9D-B95A-0F64740F4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98593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F192A-11CF-4D44-8D37-4A0B555F0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30883-1CBF-40F7-A60E-BFEBC191F6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CCBAE7-5DB7-48B6-991D-C834FE8C1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6E5CB8-7F1B-4FAB-92E2-44D80160B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60B72-FD0D-4BB6-9B9E-7D3DB1F94FD9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1540CD-F507-4B61-A7FD-787200BE0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9482A-B45D-41D9-B544-D754E8DE9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048A-CD58-4D9D-B95A-0F64740F4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1109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2575E-EC54-47EF-A271-2058AD928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98C73C-EA87-403F-904C-735E0B381C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4F78CF-7057-45C9-9C31-A73992DB16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270824-0BC0-4BE2-94DC-37A0E76B74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2DC9C8-8CFC-40DF-B2A7-7F8C6D858A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830508-A3E2-41A1-B955-5FE4D9593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60B72-FD0D-4BB6-9B9E-7D3DB1F94FD9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F32207-7548-42BF-A3A6-F756CAB65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ED429D-463A-465E-BC75-19ACAC2D2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048A-CD58-4D9D-B95A-0F64740F4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49167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E0229-A6DC-4C74-980C-D107EBC3E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048F0C-3F31-49B5-9C20-2AF2DD76C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60B72-FD0D-4BB6-9B9E-7D3DB1F94FD9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2C6838-B71D-4F42-931C-69751B8F6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DAAFF4-0B41-4078-AF0A-AD210F7F9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048A-CD58-4D9D-B95A-0F64740F4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1462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BED6FC-8DE4-4EEB-84ED-13BAF8866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60B72-FD0D-4BB6-9B9E-7D3DB1F94FD9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22DC4F-D075-416B-AD05-02035C32C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91759F-D4D2-4A16-A525-6A5426445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048A-CD58-4D9D-B95A-0F64740F4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787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C0E8D-3977-469A-8306-5215DFA59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C3C7A-D5FE-4E3F-B30A-5033D5BF4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225AFB-CE8D-4594-8A36-DB332CF85E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45DA93-3B85-4705-800E-76A1C3BCA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60B72-FD0D-4BB6-9B9E-7D3DB1F94FD9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BFAC72-062E-4DC4-AAD8-BA704AC2E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164CC1-5609-41DD-AB0A-6462A8898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048A-CD58-4D9D-B95A-0F64740F4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15300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62586-538B-47FA-B557-98E78025E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B6A9DF-E4C0-4A16-8B52-1ECF78E166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0223D3-B474-455F-A716-58E653750D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1B833E-0508-4358-99C6-EECF2CA72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60B72-FD0D-4BB6-9B9E-7D3DB1F94FD9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C78448-AF39-48E1-BDF1-074FFD4AA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72A346-AFD2-4826-933B-55CBB1D2E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048A-CD58-4D9D-B95A-0F64740F4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96927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99155-4864-43B6-9910-51CCC121F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0DD6C5-E126-4966-85DE-BF6265CDAC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BF595-8CC5-46AD-837A-4D4682F24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60B72-FD0D-4BB6-9B9E-7D3DB1F94FD9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F6E97-2E28-4364-8763-DD29FA987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8D68C-69A5-49D3-961D-AB201E12F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048A-CD58-4D9D-B95A-0F64740F4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367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White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5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black"/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F1900DBB-037B-4BD2-BF69-1E984259B7FE}" type="datetime1">
              <a:rPr lang="en-US" smtClean="0"/>
              <a:t>10/24/2022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</a:t>
            </a:r>
            <a:r>
              <a:rPr lang="en-US" err="1"/>
              <a:t>websiteurl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3249975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C2C846-9FF6-481C-852A-FD055C3BF5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FDD6F3-86C5-4A2D-82CD-E1D7DE936B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47939-3B79-47AE-B711-2C5ADCEDB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60B72-FD0D-4BB6-9B9E-7D3DB1F94FD9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88F90-3891-46BB-A20F-9345D7FA3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E305F-3E3F-4579-BD24-FEAC38C11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048A-CD58-4D9D-B95A-0F64740F4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45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White BG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5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2304D76A-41FF-4A15-9B86-64D468FF877B}" type="datetime1">
              <a:rPr lang="en-US" smtClean="0"/>
              <a:t>10/24/2022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</a:t>
            </a:r>
            <a:r>
              <a:rPr lang="en-US" err="1"/>
              <a:t>websiteurl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10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(Boxed)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5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838200" y="1335281"/>
            <a:ext cx="10515600" cy="4841682"/>
          </a:xfrm>
          <a:solidFill>
            <a:schemeClr val="bg1"/>
          </a:solidFill>
        </p:spPr>
        <p:txBody>
          <a:bodyPr lIns="228600" tIns="548640" rIns="274320"/>
          <a:lstStyle>
            <a:lvl1pPr marL="3429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500"/>
            </a:lvl1pPr>
            <a:lvl2pPr marL="8001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100"/>
            </a:lvl2pPr>
            <a:lvl3pPr marL="12001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3pPr>
            <a:lvl4pPr marL="16573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4pPr>
            <a:lvl5pPr marL="21145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47677E1B-2636-48B4-826F-B8BA24B7D81D}" type="datetime1">
              <a:rPr lang="en-US" smtClean="0"/>
              <a:t>10/24/2022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</a:t>
            </a:r>
            <a:r>
              <a:rPr lang="en-US" err="1"/>
              <a:t>websiteurl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48584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Boxed)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5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43EF7D6D-350A-4895-8ECD-5113B251B87A}" type="datetime1">
              <a:rPr lang="en-US" smtClean="0"/>
              <a:t>10/24/2022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</a:t>
            </a:r>
            <a:r>
              <a:rPr lang="en-US" err="1"/>
              <a:t>websiteurl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5380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black"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EF2364-85D8-46BB-BE90-E6B7ECBDD703}" type="datetime1">
              <a:rPr lang="en-US" smtClean="0"/>
              <a:t>10/24/2022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</a:t>
            </a:r>
            <a:r>
              <a:rPr lang="en-US" err="1"/>
              <a:t>websiteurl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black"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6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99" r:id="rId2"/>
    <p:sldLayoutId id="2147483787" r:id="rId3"/>
    <p:sldLayoutId id="2147483795" r:id="rId4"/>
    <p:sldLayoutId id="2147483711" r:id="rId5"/>
    <p:sldLayoutId id="2147483712" r:id="rId6"/>
    <p:sldLayoutId id="2147483790" r:id="rId7"/>
    <p:sldLayoutId id="2147483789" r:id="rId8"/>
    <p:sldLayoutId id="2147483714" r:id="rId9"/>
    <p:sldLayoutId id="2147483738" r:id="rId10"/>
    <p:sldLayoutId id="2147483739" r:id="rId11"/>
    <p:sldLayoutId id="2147483780" r:id="rId12"/>
    <p:sldLayoutId id="2147483773" r:id="rId13"/>
    <p:sldLayoutId id="2147483800" r:id="rId14"/>
    <p:sldLayoutId id="2147483688" r:id="rId15"/>
    <p:sldLayoutId id="2147483801" r:id="rId16"/>
    <p:sldLayoutId id="2147483802" r:id="rId17"/>
    <p:sldLayoutId id="2147483803" r:id="rId18"/>
    <p:sldLayoutId id="2147483744" r:id="rId19"/>
    <p:sldLayoutId id="2147483793" r:id="rId20"/>
    <p:sldLayoutId id="2147483772" r:id="rId21"/>
    <p:sldLayoutId id="2147483767" r:id="rId22"/>
    <p:sldLayoutId id="2147483769" r:id="rId23"/>
    <p:sldLayoutId id="2147483771" r:id="rId24"/>
    <p:sldLayoutId id="2147483770" r:id="rId25"/>
    <p:sldLayoutId id="2147483732" r:id="rId26"/>
    <p:sldLayoutId id="2147483794" r:id="rId27"/>
    <p:sldLayoutId id="2147483733" r:id="rId28"/>
    <p:sldLayoutId id="2147483747" r:id="rId29"/>
    <p:sldLayoutId id="2147483818" r:id="rId30"/>
    <p:sldLayoutId id="2147483805" r:id="rId31"/>
    <p:sldLayoutId id="2147483806" r:id="rId32"/>
    <p:sldLayoutId id="2147483750" r:id="rId33"/>
    <p:sldLayoutId id="2147483765" r:id="rId34"/>
    <p:sldLayoutId id="2147483781" r:id="rId35"/>
    <p:sldLayoutId id="2147483809" r:id="rId36"/>
    <p:sldLayoutId id="2147483808" r:id="rId37"/>
    <p:sldLayoutId id="2147483807" r:id="rId38"/>
    <p:sldLayoutId id="2147483819" r:id="rId39"/>
    <p:sldLayoutId id="2147483754" r:id="rId40"/>
    <p:sldLayoutId id="2147483755" r:id="rId41"/>
    <p:sldLayoutId id="2147483759" r:id="rId42"/>
    <p:sldLayoutId id="2147483753" r:id="rId43"/>
    <p:sldLayoutId id="2147483763" r:id="rId44"/>
    <p:sldLayoutId id="2147483762" r:id="rId45"/>
    <p:sldLayoutId id="2147483758" r:id="rId46"/>
    <p:sldLayoutId id="2147483756" r:id="rId47"/>
    <p:sldLayoutId id="2147483798" r:id="rId48"/>
    <p:sldLayoutId id="2147483797" r:id="rId4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53D55A-81F7-4C13-AADE-19B4E4DAF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D14AA3-755D-4F71-9FA6-4D5FB1BDD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9617C-45E6-47D9-8E3E-3E37E8E650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60B72-FD0D-4BB6-9B9E-7D3DB1F94FD9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0D9EE-4EB0-4A23-BE28-70D2DC5B6D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7495E-AE4E-44BE-9B9B-22BD7C0166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F048A-CD58-4D9D-B95A-0F64740F4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81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hhEOCYxu6eXjZfZ8S6OmpXp0X0d0BPnp/edit?usp=sharing&amp;ouid=114254154180464515772&amp;rtpof=true&amp;sd=true" TargetMode="External"/><Relationship Id="rId2" Type="http://schemas.openxmlformats.org/officeDocument/2006/relationships/hyperlink" Target="https://form.jotform.com/222764745453159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cpo.mpls.k12.mn.us/deed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cpo@mpls.k12.mn.us" TargetMode="External"/><Relationship Id="rId2" Type="http://schemas.openxmlformats.org/officeDocument/2006/relationships/hyperlink" Target="mailto:michelle.kellogg@mpls.k12.mn.us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alyssa.klein@state.mn.us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Serving Minneapolis Public Schools Students: </a:t>
            </a:r>
            <a:br>
              <a:rPr lang="en-US" dirty="0"/>
            </a:br>
            <a:r>
              <a:rPr lang="en-US" dirty="0"/>
              <a:t>Training for VRS Community Partners</a:t>
            </a:r>
          </a:p>
        </p:txBody>
      </p:sp>
      <p:pic>
        <p:nvPicPr>
          <p:cNvPr id="7" name="Picture 6" descr="Minnesota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57806" y="5715387"/>
            <a:ext cx="3234329" cy="1077031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485B5AF-A402-4D23-9F68-B3D74F24AF4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October 2022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49C0CA4-96AB-4826-AD20-8409827E72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9119538" y="12068562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7" name="Picture 3" descr="Minneapolis Public Schools logo that says &quot;MPS&quot;">
            <a:extLst>
              <a:ext uri="{FF2B5EF4-FFF2-40B4-BE49-F238E27FC236}">
                <a16:creationId xmlns:a16="http://schemas.microsoft.com/office/drawing/2014/main" id="{BA801690-9F1B-4A19-9E51-A45EBCEA2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5303" y="2613547"/>
            <a:ext cx="4056770" cy="1575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Minneapolis Public Schools logo that says &quot;MPS&quot;">
            <a:extLst>
              <a:ext uri="{FF2B5EF4-FFF2-40B4-BE49-F238E27FC236}">
                <a16:creationId xmlns:a16="http://schemas.microsoft.com/office/drawing/2014/main" id="{702FAB8A-2499-4018-AADB-943C05D8F2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-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4756" y="5715387"/>
            <a:ext cx="2187575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6907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92CBFC2-9ED7-45EC-92BF-2FE23CB73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Invitation to You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9B7A77-33A6-4636-B591-04D47AFC7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Now that pilot is over, we will open Community Partner options to students</a:t>
            </a:r>
          </a:p>
          <a:p>
            <a:pPr lvl="1"/>
            <a:r>
              <a:rPr lang="en-US" sz="3200" dirty="0"/>
              <a:t>Informed choice discussions with student and parent/guardian(s)</a:t>
            </a:r>
          </a:p>
          <a:p>
            <a:r>
              <a:rPr lang="en-US" sz="3600" dirty="0"/>
              <a:t>MPS requires an agreement and release of information form to be signed for Community Partners to meet with students during school day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572654-49DD-49DA-829D-74516E910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59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A4DB3-2D2D-47B4-8FFB-83B97231C9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002060"/>
                </a:solidFill>
              </a:rPr>
              <a:t>MPS Required Documents for Community Partners</a:t>
            </a:r>
          </a:p>
        </p:txBody>
      </p:sp>
    </p:spTree>
    <p:extLst>
      <p:ext uri="{BB962C8B-B14F-4D97-AF65-F5344CB8AC3E}">
        <p14:creationId xmlns:p14="http://schemas.microsoft.com/office/powerpoint/2010/main" val="1683023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B5BB5-50D3-40CD-9CC7-88A735CD2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MPS Required Documents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853876-F1F4-4AB4-81F2-817FF33B9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12</a:t>
            </a:fld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509FEB7A-900C-461D-BF93-61E547200C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60684" y="1691433"/>
            <a:ext cx="11794958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cs typeface="Open Sans" panose="020B0606030504020204" pitchFamily="34" charset="0"/>
              </a:rPr>
              <a:t>Step 1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cs typeface="Open Sans" panose="020B0606030504020204" pitchFamily="34" charset="0"/>
              </a:rPr>
              <a:t>:  Complete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205284"/>
                </a:solidFill>
                <a:effectLst/>
                <a:latin typeface="+mn-lt"/>
                <a:cs typeface="Open Sans" panose="020B0606030504020204" pitchFamily="34" charset="0"/>
                <a:hlinkClick r:id="rId2"/>
              </a:rPr>
              <a:t>Agency Agreement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Open Sans" panose="020B0606030504020204" pitchFamily="34" charset="0"/>
                <a:hlinkClick r:id="rId2"/>
              </a:rPr>
              <a:t>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cs typeface="Open Sans" panose="020B0606030504020204" pitchFamily="34" charset="0"/>
            </a:endParaRPr>
          </a:p>
          <a:p>
            <a:pPr lvl="1">
              <a:buClrTx/>
            </a:pPr>
            <a:r>
              <a:rPr lang="en-US" altLang="en-US" sz="1800" dirty="0">
                <a:solidFill>
                  <a:srgbClr val="002060"/>
                </a:solidFill>
                <a:latin typeface="+mn-lt"/>
                <a:cs typeface="Open Sans" panose="020B0606030504020204" pitchFamily="34" charset="0"/>
              </a:rPr>
              <a:t>Overviews policy, liability and process for scheduling meetings </a:t>
            </a:r>
          </a:p>
          <a:p>
            <a:pPr lvl="2">
              <a:buClrTx/>
            </a:pPr>
            <a:r>
              <a:rPr lang="en-US" altLang="en-US" sz="1800" dirty="0">
                <a:solidFill>
                  <a:srgbClr val="002060"/>
                </a:solidFill>
                <a:latin typeface="+mn-lt"/>
                <a:cs typeface="Open Sans" panose="020B0606030504020204" pitchFamily="34" charset="0"/>
              </a:rPr>
              <a:t>Background checks</a:t>
            </a:r>
          </a:p>
          <a:p>
            <a:pPr lvl="2">
              <a:buClrTx/>
            </a:pPr>
            <a:r>
              <a:rPr lang="en-US" altLang="en-US" sz="1800" dirty="0">
                <a:solidFill>
                  <a:srgbClr val="002060"/>
                </a:solidFill>
                <a:latin typeface="+mn-lt"/>
                <a:cs typeface="Open Sans" panose="020B0606030504020204" pitchFamily="34" charset="0"/>
              </a:rPr>
              <a:t>Insurance</a:t>
            </a:r>
          </a:p>
          <a:p>
            <a:pPr lvl="2">
              <a:buClrTx/>
            </a:pPr>
            <a:r>
              <a:rPr lang="en-US" altLang="en-US" sz="1800" dirty="0">
                <a:solidFill>
                  <a:srgbClr val="002060"/>
                </a:solidFill>
                <a:latin typeface="+mn-lt"/>
                <a:cs typeface="Open Sans" panose="020B0606030504020204" pitchFamily="34" charset="0"/>
              </a:rPr>
              <a:t>Licensure (if applicable)</a:t>
            </a:r>
          </a:p>
          <a:p>
            <a:pPr lvl="1">
              <a:buClrTx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cs typeface="Open Sans" panose="020B0606030504020204" pitchFamily="34" charset="0"/>
              </a:rPr>
              <a:t>Agency signer will receive copy of signed agreement via email</a:t>
            </a:r>
          </a:p>
          <a:p>
            <a:pPr marL="457200" lvl="1" indent="0">
              <a:buClrTx/>
              <a:buNone/>
            </a:pPr>
            <a:endParaRPr lang="en-US" altLang="en-US" sz="2000" dirty="0">
              <a:solidFill>
                <a:srgbClr val="002060"/>
              </a:solidFill>
              <a:latin typeface="+mn-lt"/>
              <a:cs typeface="Open Sans" panose="020B0606030504020204" pitchFamily="34" charset="0"/>
            </a:endParaRPr>
          </a:p>
          <a:p>
            <a:pPr marL="0" indent="0">
              <a:buClrTx/>
              <a:buNone/>
            </a:pPr>
            <a:r>
              <a:rPr lang="en-US" altLang="en-US" sz="2400" b="1" dirty="0">
                <a:solidFill>
                  <a:srgbClr val="002060"/>
                </a:solidFill>
                <a:latin typeface="+mn-lt"/>
                <a:cs typeface="Open Sans" panose="020B0606030504020204" pitchFamily="34" charset="0"/>
              </a:rPr>
              <a:t>Step 2:  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Open Sans" panose="020B0606030504020204" pitchFamily="34" charset="0"/>
              </a:rPr>
              <a:t>Have parent/guardian sign </a:t>
            </a:r>
            <a:r>
              <a:rPr lang="en-US" altLang="en-US" sz="2400" b="1" dirty="0">
                <a:solidFill>
                  <a:schemeClr val="tx2"/>
                </a:solidFill>
                <a:latin typeface="+mn-lt"/>
                <a:cs typeface="Open Sans" panose="020B0606030504020204" pitchFamily="34" charset="0"/>
                <a:hlinkClick r:id="rId3"/>
              </a:rPr>
              <a:t>Release of Information and Consent Form</a:t>
            </a:r>
            <a:endParaRPr lang="en-US" altLang="en-US" sz="2400" b="1" dirty="0">
              <a:solidFill>
                <a:schemeClr val="tx2"/>
              </a:solidFill>
              <a:latin typeface="+mn-lt"/>
              <a:cs typeface="Open Sans" panose="020B0606030504020204" pitchFamily="34" charset="0"/>
            </a:endParaRPr>
          </a:p>
          <a:p>
            <a:pPr marL="457200" lvl="1" indent="0">
              <a:buClrTx/>
              <a:buNone/>
            </a:pPr>
            <a:endParaRPr lang="en-US" altLang="en-US" sz="2000" dirty="0">
              <a:solidFill>
                <a:schemeClr val="tx2"/>
              </a:solidFill>
              <a:latin typeface="+mn-lt"/>
              <a:cs typeface="Open Sans" panose="020B0606030504020204" pitchFamily="34" charset="0"/>
            </a:endParaRPr>
          </a:p>
          <a:p>
            <a:pPr lvl="1">
              <a:buClrTx/>
            </a:pPr>
            <a:r>
              <a:rPr lang="en-US" altLang="en-US" sz="1800" dirty="0">
                <a:solidFill>
                  <a:srgbClr val="002060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Allows MPS to share student data/information with provider</a:t>
            </a:r>
          </a:p>
          <a:p>
            <a:pPr lvl="1">
              <a:buClrTx/>
            </a:pPr>
            <a:r>
              <a:rPr lang="en-US" altLang="en-US" sz="1800" dirty="0">
                <a:solidFill>
                  <a:srgbClr val="002060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Allows provider to meet with student at school</a:t>
            </a:r>
            <a:endParaRPr lang="en-US" sz="1800" dirty="0">
              <a:solidFill>
                <a:srgbClr val="002060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>
              <a:buClrTx/>
            </a:pPr>
            <a:r>
              <a:rPr lang="en-US" altLang="en-US" sz="1800" dirty="0">
                <a:solidFill>
                  <a:srgbClr val="002060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Available in 4 languages; electronic or physical signatures accepted</a:t>
            </a:r>
            <a:endParaRPr lang="en-US" altLang="en-US" sz="1800" dirty="0">
              <a:solidFill>
                <a:srgbClr val="002060"/>
              </a:solidFill>
              <a:latin typeface="+mn-lt"/>
              <a:cs typeface="Open Sans" panose="020B0606030504020204" pitchFamily="34" charset="0"/>
            </a:endParaRPr>
          </a:p>
          <a:p>
            <a:pPr lvl="1">
              <a:buClrTx/>
            </a:pPr>
            <a:endParaRPr lang="en-US" altLang="en-US" sz="1800" b="1" dirty="0">
              <a:solidFill>
                <a:srgbClr val="002060"/>
              </a:solidFill>
              <a:latin typeface="+mn-lt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b="1" dirty="0">
                <a:solidFill>
                  <a:srgbClr val="002060"/>
                </a:solidFill>
                <a:latin typeface="+mn-lt"/>
                <a:cs typeface="Open Sans" panose="020B0606030504020204" pitchFamily="34" charset="0"/>
              </a:rPr>
              <a:t>F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cs typeface="Open Sans" panose="020B0606030504020204" pitchFamily="34" charset="0"/>
              </a:rPr>
              <a:t>orms and more info can be found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205284"/>
                </a:solidFill>
                <a:effectLst/>
                <a:latin typeface="+mn-lt"/>
                <a:cs typeface="Open Sans" panose="020B0606030504020204" pitchFamily="34" charset="0"/>
                <a:hlinkClick r:id="rId4"/>
              </a:rPr>
              <a:t>here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rgbClr val="205284"/>
              </a:solidFill>
              <a:effectLst/>
              <a:latin typeface="+mn-lt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Open Sans" panose="020B0606030504020204" pitchFamily="34" charset="0"/>
              </a:rPr>
              <a:t>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20211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79B31-CE4A-4F22-BE63-41ADDA7F5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Scheduling a meeting with a student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0FE8C-D70A-470F-98D8-304A78704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454" y="1715135"/>
            <a:ext cx="11007091" cy="5006340"/>
          </a:xfrm>
        </p:spPr>
        <p:txBody>
          <a:bodyPr>
            <a:normAutofit/>
          </a:bodyPr>
          <a:lstStyle/>
          <a:p>
            <a:pPr algn="l" rtl="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800" b="1" i="0" dirty="0">
                <a:solidFill>
                  <a:srgbClr val="002060"/>
                </a:solidFill>
                <a:effectLst/>
              </a:rPr>
              <a:t>VRS staff will help with scheduling meetings with students</a:t>
            </a:r>
          </a:p>
          <a:p>
            <a:pPr algn="l" rtl="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800" b="1" i="0" dirty="0">
                <a:solidFill>
                  <a:srgbClr val="002060"/>
                </a:solidFill>
                <a:effectLst/>
              </a:rPr>
              <a:t>Provide the following when requesting to meet with student at school</a:t>
            </a:r>
          </a:p>
          <a:p>
            <a:pPr marL="742950" lvl="1" indent="-285750" algn="l" rtl="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2060"/>
                </a:solidFill>
                <a:effectLst/>
              </a:rPr>
              <a:t>Copy of the signed Agency Agreement</a:t>
            </a:r>
          </a:p>
          <a:p>
            <a:pPr marL="742950" lvl="1" indent="-285750" algn="l" rtl="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2060"/>
                </a:solidFill>
                <a:effectLst/>
              </a:rPr>
              <a:t>Copy of signed ROI/consent form as mentioned above. </a:t>
            </a:r>
            <a:endParaRPr lang="en-US" sz="2400" dirty="0">
              <a:solidFill>
                <a:srgbClr val="002060"/>
              </a:solidFill>
            </a:endParaRPr>
          </a:p>
          <a:p>
            <a:pPr marL="742950" lvl="1" indent="-285750" algn="l" rtl="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2060"/>
                </a:solidFill>
                <a:effectLst/>
              </a:rPr>
              <a:t>Agency photo ID/work badge</a:t>
            </a:r>
          </a:p>
          <a:p>
            <a:pPr>
              <a:spcAft>
                <a:spcPts val="400"/>
              </a:spcAft>
            </a:pPr>
            <a:r>
              <a:rPr lang="en-US" sz="2800" b="1" dirty="0">
                <a:solidFill>
                  <a:srgbClr val="002060"/>
                </a:solidFill>
              </a:rPr>
              <a:t>F</a:t>
            </a:r>
            <a:r>
              <a:rPr lang="en-US" sz="2800" b="1" i="0" dirty="0">
                <a:solidFill>
                  <a:srgbClr val="002060"/>
                </a:solidFill>
                <a:effectLst/>
              </a:rPr>
              <a:t>ollow school process for scheduling meetings </a:t>
            </a:r>
          </a:p>
          <a:p>
            <a:pPr lvl="1">
              <a:spcAft>
                <a:spcPts val="400"/>
              </a:spcAft>
            </a:pPr>
            <a:r>
              <a:rPr lang="en-US" sz="2400" b="0" i="0" dirty="0">
                <a:solidFill>
                  <a:srgbClr val="002060"/>
                </a:solidFill>
                <a:effectLst/>
              </a:rPr>
              <a:t>Meetings should not significantly interfere with student’s educational program</a:t>
            </a:r>
          </a:p>
          <a:p>
            <a:pPr lvl="1">
              <a:spcAft>
                <a:spcPts val="400"/>
              </a:spcAft>
            </a:pPr>
            <a:r>
              <a:rPr lang="en-US" sz="2400" b="0" i="0" dirty="0">
                <a:solidFill>
                  <a:srgbClr val="002060"/>
                </a:solidFill>
                <a:effectLst/>
              </a:rPr>
              <a:t>School staff will help determine time and frequency of meetings</a:t>
            </a:r>
            <a:br>
              <a:rPr lang="en-US" dirty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76F1-E8A5-408C-B4AE-B03B5E8CF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185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B9A07-F45F-4F27-B672-776D08680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2FF82-5E4F-4B87-9B05-46981EE56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3200" dirty="0"/>
          </a:p>
          <a:p>
            <a:pPr algn="ctr"/>
            <a:r>
              <a:rPr lang="en-US" sz="3200" dirty="0"/>
              <a:t>Michelle Kellogg, MPS </a:t>
            </a:r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Program Manager - External Relations, </a:t>
            </a:r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michelle.kellogg@mpls.k12.mn.us</a:t>
            </a:r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cpo@mpls.k12.mn.us</a:t>
            </a:r>
            <a:br>
              <a:rPr lang="en-US" sz="3200" dirty="0"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>
                <a:cs typeface="Times New Roman" panose="02020603050405020304" pitchFamily="18" charset="0"/>
              </a:rPr>
              <a:t>Alyssa Klein, VRS Youth Services Coordinator, </a:t>
            </a:r>
            <a:r>
              <a:rPr lang="en-US" sz="3200" dirty="0">
                <a:cs typeface="Times New Roman" panose="02020603050405020304" pitchFamily="18" charset="0"/>
                <a:hlinkClick r:id="rId4"/>
              </a:rPr>
              <a:t>alyssa.klein@state.mn.us</a:t>
            </a:r>
            <a:r>
              <a:rPr lang="en-US" sz="3200" dirty="0">
                <a:cs typeface="Times New Roman" panose="02020603050405020304" pitchFamily="18" charset="0"/>
              </a:rPr>
              <a:t> </a:t>
            </a: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E95EDF-DD14-4F96-87C9-7A9F4B804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28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  <p:pic>
        <p:nvPicPr>
          <p:cNvPr id="5" name="Graphic 4" descr="Questions">
            <a:extLst>
              <a:ext uri="{FF2B5EF4-FFF2-40B4-BE49-F238E27FC236}">
                <a16:creationId xmlns:a16="http://schemas.microsoft.com/office/drawing/2014/main" id="{B83B9C55-CC92-4612-9358-3C8B1602B7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37747" y="1952859"/>
            <a:ext cx="4316506" cy="4316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260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85B8C-1CEB-49D3-9776-2D6F3B17D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73431-FF1A-4B2D-A16B-7664CA029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2060"/>
                </a:solidFill>
              </a:rPr>
              <a:t>VRS-MPS partnership model</a:t>
            </a:r>
          </a:p>
          <a:p>
            <a:r>
              <a:rPr lang="en-US" sz="4000" dirty="0">
                <a:solidFill>
                  <a:srgbClr val="002060"/>
                </a:solidFill>
              </a:rPr>
              <a:t>MPS required documents for Community Partners</a:t>
            </a:r>
          </a:p>
          <a:p>
            <a:endParaRPr lang="en-US" sz="4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7FE082-5FAB-4324-9F87-943BA4226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03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A4DB3-2D2D-47B4-8FFB-83B97231C9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VRS-MPS Partnership Model</a:t>
            </a:r>
          </a:p>
        </p:txBody>
      </p:sp>
    </p:spTree>
    <p:extLst>
      <p:ext uri="{BB962C8B-B14F-4D97-AF65-F5344CB8AC3E}">
        <p14:creationId xmlns:p14="http://schemas.microsoft.com/office/powerpoint/2010/main" val="1051934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D9FDE-1A73-4778-A6A3-0F15052C0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870475" cy="557106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Background</a:t>
            </a:r>
          </a:p>
        </p:txBody>
      </p:sp>
      <p:graphicFrame>
        <p:nvGraphicFramePr>
          <p:cNvPr id="5" name="Content Placeholder 2" descr="Minneapolis Public Schools wanted a structured, consistent approach for VRS partnership across the district.">
            <a:extLst>
              <a:ext uri="{FF2B5EF4-FFF2-40B4-BE49-F238E27FC236}">
                <a16:creationId xmlns:a16="http://schemas.microsoft.com/office/drawing/2014/main" id="{8407788C-F6BA-47B5-BD8E-1B372A454F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217931"/>
              </p:ext>
            </p:extLst>
          </p:nvPr>
        </p:nvGraphicFramePr>
        <p:xfrm>
          <a:off x="5488262" y="1465943"/>
          <a:ext cx="5944657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Minnesota logo">
            <a:extLst>
              <a:ext uri="{FF2B5EF4-FFF2-40B4-BE49-F238E27FC236}">
                <a16:creationId xmlns:a16="http://schemas.microsoft.com/office/drawing/2014/main" id="{58C9EE49-1F12-4E20-91AD-FDCD3C00D15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5624892" y="24781"/>
            <a:ext cx="3234329" cy="1077031"/>
          </a:xfrm>
          <a:prstGeom prst="rect">
            <a:avLst/>
          </a:prstGeom>
        </p:spPr>
      </p:pic>
      <p:pic>
        <p:nvPicPr>
          <p:cNvPr id="7" name="Picture 3" descr="Minneapolis Public Schools logo that says &quot;MPS&quot;">
            <a:extLst>
              <a:ext uri="{FF2B5EF4-FFF2-40B4-BE49-F238E27FC236}">
                <a16:creationId xmlns:a16="http://schemas.microsoft.com/office/drawing/2014/main" id="{EAF625BF-B6C3-4895-BCC7-315EDF5E85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2057" y="143849"/>
            <a:ext cx="2573730" cy="9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0131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54470-2EB8-45AE-A73A-EC3F8E7BE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Pre-ETS Partnership Pilot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A7EB4-7810-4568-B26A-2EF11F1EE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2738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Two school years (2020-22)</a:t>
            </a:r>
          </a:p>
          <a:p>
            <a:r>
              <a:rPr lang="en-US" sz="3200" dirty="0"/>
              <a:t>Two MPS high schools: Edison and Southwest</a:t>
            </a:r>
          </a:p>
          <a:p>
            <a:r>
              <a:rPr lang="en-US" sz="3200" dirty="0"/>
              <a:t>Two Community Partners selected through competitive process to serve students during pilot</a:t>
            </a:r>
          </a:p>
          <a:p>
            <a:pPr lvl="1"/>
            <a:r>
              <a:rPr lang="en-US" sz="2800" dirty="0"/>
              <a:t>Goodwill-Easter Seals</a:t>
            </a:r>
          </a:p>
          <a:p>
            <a:pPr lvl="1"/>
            <a:r>
              <a:rPr lang="en-US" sz="2800" dirty="0"/>
              <a:t>MSS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8CC24B-51ED-41FA-8CEB-BB9AB0ACB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5</a:t>
            </a:fld>
            <a:endParaRPr lang="en-US"/>
          </a:p>
        </p:txBody>
      </p:sp>
      <p:pic>
        <p:nvPicPr>
          <p:cNvPr id="6" name="Graphic 5" descr="Group brainstorm with solid fill">
            <a:extLst>
              <a:ext uri="{FF2B5EF4-FFF2-40B4-BE49-F238E27FC236}">
                <a16:creationId xmlns:a16="http://schemas.microsoft.com/office/drawing/2014/main" id="{42C849E1-1287-4758-A491-FF8BF636E9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72011" y="1746930"/>
            <a:ext cx="4078514" cy="407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493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4F142-D688-42D1-A88F-F2A2375D6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Outcome: MPS-VRS Partnership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37512-B6BA-489D-9027-5B2BBC606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Features of model:</a:t>
            </a:r>
          </a:p>
          <a:p>
            <a:pPr lvl="1"/>
            <a:r>
              <a:rPr lang="en-US" sz="2800" dirty="0"/>
              <a:t>Consistent approach for identifying students, providing outreach, tracking, and providing services together </a:t>
            </a:r>
          </a:p>
          <a:p>
            <a:pPr lvl="1"/>
            <a:r>
              <a:rPr lang="en-US" sz="2800" dirty="0"/>
              <a:t>Ensure students with disabilities get full access to general education programming and supports </a:t>
            </a:r>
          </a:p>
          <a:p>
            <a:pPr lvl="1"/>
            <a:r>
              <a:rPr lang="en-US" sz="2800" dirty="0"/>
              <a:t>Transition Ambassador (TA) will be identified at each MPS high school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6DCAE1-151A-4F0F-B95E-6411F5D21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63A3B-78C7-47BE-AE5E-E10140E046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3941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A950B-B8DD-4994-A3E9-A405835BB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MPS Transition Ambassador (TA) at each high school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0E7F4-BD19-4FEB-B121-660CD94BA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3714" y="1825625"/>
            <a:ext cx="7580086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Main point of contact at each MPS high school to coordinate with VRS </a:t>
            </a:r>
          </a:p>
          <a:p>
            <a:r>
              <a:rPr lang="en-US" dirty="0"/>
              <a:t>Duties:</a:t>
            </a:r>
          </a:p>
          <a:p>
            <a:pPr lvl="1"/>
            <a:r>
              <a:rPr lang="en-US" dirty="0"/>
              <a:t>Assist with making referrals, ensuring paperwork is completed</a:t>
            </a:r>
          </a:p>
          <a:p>
            <a:pPr lvl="1"/>
            <a:r>
              <a:rPr lang="en-US" dirty="0"/>
              <a:t>Identify each student’s primary school staff and school counselor</a:t>
            </a:r>
          </a:p>
          <a:p>
            <a:pPr lvl="1"/>
            <a:r>
              <a:rPr lang="en-US" dirty="0"/>
              <a:t>Help VRS with scheduling student meetings as needed</a:t>
            </a:r>
          </a:p>
          <a:p>
            <a:pPr lvl="1"/>
            <a:r>
              <a:rPr lang="en-US" dirty="0"/>
              <a:t>Communicate updates with school staff, problem solve as needed</a:t>
            </a:r>
          </a:p>
          <a:p>
            <a:endParaRPr lang="en-US" dirty="0"/>
          </a:p>
        </p:txBody>
      </p:sp>
      <p:pic>
        <p:nvPicPr>
          <p:cNvPr id="6" name="Graphic 5" descr="Confused person with solid fill">
            <a:extLst>
              <a:ext uri="{FF2B5EF4-FFF2-40B4-BE49-F238E27FC236}">
                <a16:creationId xmlns:a16="http://schemas.microsoft.com/office/drawing/2014/main" id="{0B6F32FB-E2FD-4FF5-B07F-E3C4E7C9AA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7830" y="2405743"/>
            <a:ext cx="2964542" cy="2964542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D8B372-5BFC-4928-95DF-331E87F49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50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28234-7ABB-4355-9100-8CD986263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MPS-VRS Process</a:t>
            </a:r>
          </a:p>
        </p:txBody>
      </p:sp>
      <p:graphicFrame>
        <p:nvGraphicFramePr>
          <p:cNvPr id="5" name="Content Placeholder 2" descr="There are seven boxes that list out the seven steps in the MPS-VRS Pre-ETS Process. Box 1: Complete VRS Referral form: Give to Transition Ambassador (TA). Box 2: TA identifies student’s primary school staff, enters referral into VRS spreadsheet, alerts primary school staff and VRS staff of referral. Box 3: &#10;Primary school staff and VRS staff connect with student (and parent(s)/guardian(s) as applicable) to explain VRS and give application. Box 4: Student completes VRS application. School staff provides verification OR documentation of disability. Box 5: Pre-ETS Planning Meeting held, Pre-ETS Planning Meeting form completed. Box 6: VRS and/or community provider provide Pre-ETS. Box 7: Periodic follow-up meetings and ongoing communication take place.&#10; &#10;&#10; &#10;">
            <a:extLst>
              <a:ext uri="{FF2B5EF4-FFF2-40B4-BE49-F238E27FC236}">
                <a16:creationId xmlns:a16="http://schemas.microsoft.com/office/drawing/2014/main" id="{7EE2911E-2596-462F-832C-A8A143E9D0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2974049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4" name="Straight Arrow Connector 3" descr="Step 2 in the Minneapolis School District and Vocational Rehabilitation Services Process.">
            <a:extLst>
              <a:ext uri="{FF2B5EF4-FFF2-40B4-BE49-F238E27FC236}">
                <a16:creationId xmlns:a16="http://schemas.microsoft.com/office/drawing/2014/main" id="{1CBD6DF4-1283-4DF6-AA4B-DCA8C0222F1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/>
          <p:nvPr/>
        </p:nvCxnSpPr>
        <p:spPr>
          <a:xfrm>
            <a:off x="3095897" y="3429000"/>
            <a:ext cx="483326" cy="0"/>
          </a:xfrm>
          <a:prstGeom prst="straightConnector1">
            <a:avLst/>
          </a:prstGeom>
          <a:ln w="508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 descr="Step 3 in the Minneapolis School District and Vocational Rehabilitation Services Process.">
            <a:extLst>
              <a:ext uri="{FF2B5EF4-FFF2-40B4-BE49-F238E27FC236}">
                <a16:creationId xmlns:a16="http://schemas.microsoft.com/office/drawing/2014/main" id="{BB8471E7-6966-4BA1-9AE5-897C6D7EEB0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/>
          <p:nvPr/>
        </p:nvCxnSpPr>
        <p:spPr>
          <a:xfrm>
            <a:off x="5856514" y="3429000"/>
            <a:ext cx="483326" cy="0"/>
          </a:xfrm>
          <a:prstGeom prst="straightConnector1">
            <a:avLst/>
          </a:prstGeom>
          <a:ln w="508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 descr="Step 4 in the Minneapolis School District and Vocational Rehabilitation Services Process.">
            <a:extLst>
              <a:ext uri="{FF2B5EF4-FFF2-40B4-BE49-F238E27FC236}">
                <a16:creationId xmlns:a16="http://schemas.microsoft.com/office/drawing/2014/main" id="{75010019-02A0-4131-8DE8-314138658E7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/>
          <p:nvPr/>
        </p:nvCxnSpPr>
        <p:spPr>
          <a:xfrm>
            <a:off x="8564880" y="3429000"/>
            <a:ext cx="483326" cy="0"/>
          </a:xfrm>
          <a:prstGeom prst="straightConnector1">
            <a:avLst/>
          </a:prstGeom>
          <a:ln w="508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 descr="Step 6 in the Minneapolis School District and Vocational Rehabilitation Services Process.">
            <a:extLst>
              <a:ext uri="{FF2B5EF4-FFF2-40B4-BE49-F238E27FC236}">
                <a16:creationId xmlns:a16="http://schemas.microsoft.com/office/drawing/2014/main" id="{D2593EBA-F7C8-45E7-A4DD-5BB10E523A6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/>
          <p:nvPr/>
        </p:nvCxnSpPr>
        <p:spPr>
          <a:xfrm>
            <a:off x="4476206" y="5070566"/>
            <a:ext cx="483326" cy="0"/>
          </a:xfrm>
          <a:prstGeom prst="straightConnector1">
            <a:avLst/>
          </a:prstGeom>
          <a:ln w="508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 descr="Step 7 in the Minneapolis School District and Vocational Rehabilitation Services Process.">
            <a:extLst>
              <a:ext uri="{FF2B5EF4-FFF2-40B4-BE49-F238E27FC236}">
                <a16:creationId xmlns:a16="http://schemas.microsoft.com/office/drawing/2014/main" id="{E67CDD03-C4C7-4A11-A529-E4E091F8268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/>
          <p:nvPr/>
        </p:nvCxnSpPr>
        <p:spPr>
          <a:xfrm>
            <a:off x="7141029" y="5085806"/>
            <a:ext cx="483326" cy="0"/>
          </a:xfrm>
          <a:prstGeom prst="straightConnector1">
            <a:avLst/>
          </a:prstGeom>
          <a:ln w="508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rrow: Curved Left 5">
            <a:extLst>
              <a:ext uri="{FF2B5EF4-FFF2-40B4-BE49-F238E27FC236}">
                <a16:creationId xmlns:a16="http://schemas.microsoft.com/office/drawing/2014/main" id="{171EB406-AD6A-4867-BD93-B124A2EC97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262360" y="3429000"/>
            <a:ext cx="483326" cy="98624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Arrow: Curved Right 6">
            <a:extLst>
              <a:ext uri="{FF2B5EF4-FFF2-40B4-BE49-F238E27FC236}">
                <a16:creationId xmlns:a16="http://schemas.microsoft.com/office/drawing/2014/main" id="{263C2614-8B2E-4EC0-B532-EC7E41F0FE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76549" y="4794069"/>
            <a:ext cx="483326" cy="80989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372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09811-6B96-40BF-B3B0-604CA58AE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2022-23 School Year: Expand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5D8CC-9F46-4CB3-A0F0-D97B95F8D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593114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One school at a time</a:t>
            </a:r>
          </a:p>
          <a:p>
            <a:pPr lvl="1"/>
            <a:r>
              <a:rPr lang="en-US" sz="2800" dirty="0"/>
              <a:t>Staffing shortages at district and VRS impacting this</a:t>
            </a:r>
          </a:p>
          <a:p>
            <a:r>
              <a:rPr lang="en-US" sz="3200" dirty="0"/>
              <a:t>Process:</a:t>
            </a:r>
          </a:p>
          <a:p>
            <a:pPr lvl="1"/>
            <a:r>
              <a:rPr lang="en-US" sz="2800" dirty="0"/>
              <a:t>VRS is starting with school principal who identifies person(s) to plan with</a:t>
            </a:r>
          </a:p>
          <a:p>
            <a:pPr lvl="1"/>
            <a:r>
              <a:rPr lang="en-US" sz="2800" dirty="0"/>
              <a:t>Identify: TA, times VRS will be at school, time to train all school staff on partnership model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203426-1D34-4136-97DC-CFDDB033C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9</a:t>
            </a:fld>
            <a:endParaRPr lang="en-US"/>
          </a:p>
        </p:txBody>
      </p:sp>
      <p:pic>
        <p:nvPicPr>
          <p:cNvPr id="6" name="Graphic 5" descr="Move with solid fill">
            <a:extLst>
              <a:ext uri="{FF2B5EF4-FFF2-40B4-BE49-F238E27FC236}">
                <a16:creationId xmlns:a16="http://schemas.microsoft.com/office/drawing/2014/main" id="{C1FC1D70-E8F3-4EFC-9F81-80D73E7134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60796" y="1825625"/>
            <a:ext cx="3893004" cy="3893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988507"/>
      </p:ext>
    </p:extLst>
  </p:cSld>
  <p:clrMapOvr>
    <a:masterClrMapping/>
  </p:clrMapOvr>
</p:sld>
</file>

<file path=ppt/theme/theme1.xml><?xml version="1.0" encoding="utf-8"?>
<a:theme xmlns:a="http://schemas.openxmlformats.org/drawingml/2006/main" name="MN.IT">
  <a:themeElements>
    <a:clrScheme name="Minnesota Brand Colors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N.IT" id="{43004C98-5B53-4D58-92B4-D334E886AB92}" vid="{BCC84AB3-760B-4B29-9458-5FA6845EC3C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2FDD2370716F4DBF7400383E997B11" ma:contentTypeVersion="5" ma:contentTypeDescription="Create a new document." ma:contentTypeScope="" ma:versionID="cac478007f40044f8b84abab1b896b8a">
  <xsd:schema xmlns:xsd="http://www.w3.org/2001/XMLSchema" xmlns:xs="http://www.w3.org/2001/XMLSchema" xmlns:p="http://schemas.microsoft.com/office/2006/metadata/properties" xmlns:ns2="32ad1833-7099-4fed-8576-759d39a3f158" xmlns:ns3="4db4c697-5aff-497c-baad-30980aa6d549" targetNamespace="http://schemas.microsoft.com/office/2006/metadata/properties" ma:root="true" ma:fieldsID="7716fc268721acf2e8d799c73924a446" ns2:_="" ns3:_="">
    <xsd:import namespace="32ad1833-7099-4fed-8576-759d39a3f158"/>
    <xsd:import namespace="4db4c697-5aff-497c-baad-30980aa6d5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ad1833-7099-4fed-8576-759d39a3f1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b4c697-5aff-497c-baad-30980aa6d54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78B604-9059-4F1C-B8E2-C96A71A964D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db4c697-5aff-497c-baad-30980aa6d549"/>
    <ds:schemaRef ds:uri="32ad1833-7099-4fed-8576-759d39a3f15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90C1E03-0796-40B0-A48C-F608DBDF9C9C}">
  <ds:schemaRefs>
    <ds:schemaRef ds:uri="32ad1833-7099-4fed-8576-759d39a3f158"/>
    <ds:schemaRef ds:uri="4db4c697-5aff-497c-baad-30980aa6d54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7F4349A-22F7-4A2D-8CA5-43DDCD6795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MN.IT</Template>
  <TotalTime>6384</TotalTime>
  <Words>662</Words>
  <Application>Microsoft Office PowerPoint</Application>
  <PresentationFormat>Widescreen</PresentationFormat>
  <Paragraphs>95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NeueHaasGroteskText Std</vt:lpstr>
      <vt:lpstr>MN.IT</vt:lpstr>
      <vt:lpstr>Office Theme</vt:lpstr>
      <vt:lpstr>Serving Minneapolis Public Schools Students:  Training for VRS Community Partners</vt:lpstr>
      <vt:lpstr>Agenda</vt:lpstr>
      <vt:lpstr>VRS-MPS Partnership Model</vt:lpstr>
      <vt:lpstr>Background</vt:lpstr>
      <vt:lpstr>Pre-ETS Partnership Pilot</vt:lpstr>
      <vt:lpstr>Outcome: MPS-VRS Partnership Model</vt:lpstr>
      <vt:lpstr>MPS Transition Ambassador (TA) at each high school</vt:lpstr>
      <vt:lpstr>MPS-VRS Process</vt:lpstr>
      <vt:lpstr>2022-23 School Year: Expand Model</vt:lpstr>
      <vt:lpstr>Invitation to You</vt:lpstr>
      <vt:lpstr>MPS Required Documents for Community Partners</vt:lpstr>
      <vt:lpstr>MPS Required Documents</vt:lpstr>
      <vt:lpstr>Scheduling a meeting with a student</vt:lpstr>
      <vt:lpstr>Contact Information</vt:lpstr>
      <vt:lpstr>Questions?</vt:lpstr>
    </vt:vector>
  </TitlesOfParts>
  <Company>State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Minnesota Sample PowerPoint Template</dc:title>
  <dc:subject>PowerPoint Template</dc:subject>
  <dc:creator>MN.IT Services Communications</dc:creator>
  <cp:keywords>PowerPoint, Template</cp:keywords>
  <dc:description>Version 1.1, Released 8-2016</dc:description>
  <cp:lastModifiedBy>Macheledt, Ann (DEED)</cp:lastModifiedBy>
  <cp:revision>15</cp:revision>
  <cp:lastPrinted>2021-01-08T13:49:52Z</cp:lastPrinted>
  <dcterms:created xsi:type="dcterms:W3CDTF">2016-01-06T16:54:03Z</dcterms:created>
  <dcterms:modified xsi:type="dcterms:W3CDTF">2022-10-24T18:41:36Z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0x0101003C2FDD2370716F4DBF7400383E997B11</vt:lpwstr>
  </property>
</Properties>
</file>