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442" r:id="rId3"/>
    <p:sldId id="472" r:id="rId4"/>
    <p:sldId id="473" r:id="rId5"/>
    <p:sldId id="474" r:id="rId6"/>
    <p:sldId id="475" r:id="rId7"/>
    <p:sldId id="47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C5A"/>
    <a:srgbClr val="C0A260"/>
    <a:srgbClr val="FFFFCC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3067" autoAdjust="0"/>
  </p:normalViewPr>
  <p:slideViewPr>
    <p:cSldViewPr>
      <p:cViewPr varScale="1">
        <p:scale>
          <a:sx n="105" d="100"/>
          <a:sy n="105" d="100"/>
        </p:scale>
        <p:origin x="18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D7621252-C1E2-4544-89B5-D538B8248ED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3C08C87C-3808-4165-9411-9C151DEA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C94F3-9170-4912-9734-2F76C2B27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CD9E-D171-4ED9-BCC0-F4B8C6E8BA3B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01C4-F84F-47DD-A911-355CB8D962F1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EABC-71FD-4150-8999-91CFDA6F169B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1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DE0C-6235-41B4-AE49-52376081E77E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7604-FAFD-42E5-AD7C-D553043A7CC9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5FBE-3F7F-427A-AA0A-B3D948641D54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CE97-B231-40B3-B0E7-99E73F9EF2F4}" type="datetime1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E32D-2B7A-4EAE-863E-F9E30AE901D0}" type="datetime1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2-CCF4-400C-A5E5-4E1D9599A5F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1E2-D23F-46A0-9529-BF11D2EA58A3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009-9F6C-4F7F-8B9B-8EA4F0639C83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0C7F-62F8-41E7-9AAF-560248D6CA63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E627-2524-423A-B021-B0E62CD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ensus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3657600"/>
            <a:ext cx="4572000" cy="0"/>
          </a:xfrm>
          <a:prstGeom prst="line">
            <a:avLst/>
          </a:prstGeom>
          <a:ln w="28575">
            <a:solidFill>
              <a:srgbClr val="C0A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44680C-3D3D-4FA8-A0A5-FCC3938CFA4E}"/>
              </a:ext>
            </a:extLst>
          </p:cNvPr>
          <p:cNvSpPr txBox="1"/>
          <p:nvPr/>
        </p:nvSpPr>
        <p:spPr>
          <a:xfrm>
            <a:off x="991789" y="2770257"/>
            <a:ext cx="7160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Partnerships to Grow Broadband</a:t>
            </a:r>
          </a:p>
        </p:txBody>
      </p:sp>
    </p:spTree>
    <p:extLst>
      <p:ext uri="{BB962C8B-B14F-4D97-AF65-F5344CB8AC3E}">
        <p14:creationId xmlns:p14="http://schemas.microsoft.com/office/powerpoint/2010/main" val="313347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AC71-E178-484B-8CB8-F91BF6E1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F696-0C31-423E-8EA2-F19852A3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2021 Formation of SLC Broadband Grants</a:t>
            </a:r>
          </a:p>
          <a:p>
            <a:pPr lvl="2"/>
            <a:r>
              <a:rPr lang="en-US" dirty="0"/>
              <a:t>County Planning Grant: Up to $25,000 to assist communities with planning for and securing funds for broadband infrastructure </a:t>
            </a:r>
          </a:p>
          <a:p>
            <a:pPr lvl="3"/>
            <a:r>
              <a:rPr lang="en-US" dirty="0"/>
              <a:t>Ex:  Feasibility Studies, engineer plans, surveys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dirty="0"/>
              <a:t>County Infrastructure Grant: Up to $400,000 to assist communities with financing broadband infrastructure</a:t>
            </a:r>
          </a:p>
          <a:p>
            <a:pPr lvl="3"/>
            <a:r>
              <a:rPr lang="en-US" dirty="0"/>
              <a:t>Ex: Materials and labor for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6DCEB-C558-485A-B480-4C622791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9D3C7-C1BF-6E4B-CD93-975657EB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3" y="457200"/>
            <a:ext cx="1919993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9E4A6-5478-7973-0FBE-BAFBC61D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5C7C-9754-2E21-C479-04E98A0E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A642-4907-FCEB-585F-2D48A2E7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Broadband Roadshow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Meet with communities to educate and guide them through the process</a:t>
            </a:r>
          </a:p>
          <a:p>
            <a:pPr lvl="1"/>
            <a:r>
              <a:rPr lang="en-US" dirty="0"/>
              <a:t>Match maker with service providers. Ultimate goal of service providers applying for Border-to-Border funding to build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556C7-3AEE-A8F0-256F-C14CA8A2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D9CD-3CAD-4209-EE74-A5C7AC8D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01" y="2438400"/>
            <a:ext cx="180975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6836D-40A8-6858-9016-011CE8A6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463588"/>
            <a:ext cx="1809750" cy="733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A4D702-8F14-2F8A-827C-3A267EAB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57200"/>
            <a:ext cx="2009775" cy="13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3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82B20-6658-8256-480D-383F3B88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FA81-5582-6F60-7775-BFB2A6AE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Struggle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9E1D-21CD-17CF-21C4-A841B8BC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Size:  Encompasses 6,860 square miles</a:t>
            </a:r>
          </a:p>
          <a:p>
            <a:pPr lvl="2"/>
            <a:r>
              <a:rPr lang="en-US" dirty="0"/>
              <a:t>Larger than three states:  Rhode Island, Connecticut, and Delaware.</a:t>
            </a:r>
          </a:p>
          <a:p>
            <a:r>
              <a:rPr lang="en-US" dirty="0"/>
              <a:t>Households:  88,360 residential locations</a:t>
            </a:r>
          </a:p>
          <a:p>
            <a:r>
              <a:rPr lang="en-US" dirty="0"/>
              <a:t>Density:  13.1 people per square mile</a:t>
            </a:r>
          </a:p>
          <a:p>
            <a:r>
              <a:rPr lang="en-US" dirty="0"/>
              <a:t>Terrain:  Rocky terrain, many lakes, and abundant 	      	        forests</a:t>
            </a:r>
          </a:p>
          <a:p>
            <a:r>
              <a:rPr lang="en-US" dirty="0"/>
              <a:t>Rural:  Small rural communities do not have funds 	      to put towards project</a:t>
            </a:r>
          </a:p>
          <a:p>
            <a:r>
              <a:rPr lang="en-US" dirty="0"/>
              <a:t>Cost to construct is high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www.census.gov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99E42-85D7-9586-9CCF-A09961A1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0490A-9140-E59D-1627-C3D2475A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549" y="420624"/>
            <a:ext cx="1341251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106E2-8234-5171-D3FE-EB1695E52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2EAB-A611-FC67-EF8A-6FABCC6C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2ABE-C205-E38B-99E5-C579A00E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Successful projects need multiple funding sources to get off the ground:</a:t>
            </a:r>
          </a:p>
          <a:p>
            <a:pPr lvl="2"/>
            <a:r>
              <a:rPr lang="en-US" dirty="0"/>
              <a:t>IRRR	- SLC – DEED - Service Provider Investment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Cumulative Allocations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Grant: $75,000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Ex: Pike Township $4,300 for a feasibility study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Grant: $1.36 million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Ex: Rice Lake/CTC $400,000 to connect 219 locations</a:t>
            </a:r>
          </a:p>
          <a:p>
            <a:pPr indent="-2286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Households/Businesses Assisted</a:t>
            </a:r>
          </a:p>
          <a:p>
            <a:pPr lvl="2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2E583-81AE-418E-E8D4-328043E0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C6850-EAB1-3FD2-A2A3-F078D23DA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54947"/>
            <a:ext cx="2133600" cy="12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481CD-5781-B76B-1241-6390DF01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E798-0674-F4AB-2C8C-214BB5BC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Road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0878-2F13-25AA-78F9-8790C4E7D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23,734 households without access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Estimated cost $227 million to serve all</a:t>
            </a: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Low-Den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sity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Pilot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Calibri"/>
              </a:rPr>
              <a:t>Pilot n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eeds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continue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Continue to foster great relationships with services providers expanding in the area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649C-D7B3-1456-78AB-66F90E68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16DC2-3611-60F7-B250-1262676C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0248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2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6CE9-4968-4686-829E-88DD420E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704D-BBAE-4036-958B-2ACC48B1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D0055-6947-49BF-A840-0E1442C5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E627-2524-423A-B021-B0E62CD1A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7A03E4-A1C1-4F11-A48E-BFDABF7AA597}"/>
</file>

<file path=customXml/itemProps2.xml><?xml version="1.0" encoding="utf-8"?>
<ds:datastoreItem xmlns:ds="http://schemas.openxmlformats.org/officeDocument/2006/customXml" ds:itemID="{DA085CB2-E540-4FA7-8D0B-9E0CA7F2C036}"/>
</file>

<file path=customXml/itemProps3.xml><?xml version="1.0" encoding="utf-8"?>
<ds:datastoreItem xmlns:ds="http://schemas.openxmlformats.org/officeDocument/2006/customXml" ds:itemID="{434560B3-BA52-40B6-BB3C-54F3DA9D04A8}"/>
</file>

<file path=docProps/app.xml><?xml version="1.0" encoding="utf-8"?>
<Properties xmlns="http://schemas.openxmlformats.org/officeDocument/2006/extended-properties" xmlns:vt="http://schemas.openxmlformats.org/officeDocument/2006/docPropsVTypes">
  <TotalTime>12704</TotalTime>
  <Words>281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</vt:lpstr>
      <vt:lpstr>The Start</vt:lpstr>
      <vt:lpstr>The Partnership</vt:lpstr>
      <vt:lpstr>The Struggle</vt:lpstr>
      <vt:lpstr>The Progress</vt:lpstr>
      <vt:lpstr>The Road Ahead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Clarity Project</dc:title>
  <dc:creator>Metzger, Erin</dc:creator>
  <cp:lastModifiedBy>Bradley Gustafson</cp:lastModifiedBy>
  <cp:revision>552</cp:revision>
  <cp:lastPrinted>2023-09-12T14:31:40Z</cp:lastPrinted>
  <dcterms:created xsi:type="dcterms:W3CDTF">2018-01-30T14:07:37Z</dcterms:created>
  <dcterms:modified xsi:type="dcterms:W3CDTF">2024-02-06T21:29:30Z</dcterms:modified>
</cp:coreProperties>
</file>