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4"/>
  </p:sldMasterIdLst>
  <p:notesMasterIdLst>
    <p:notesMasterId r:id="rId18"/>
  </p:notesMasterIdLst>
  <p:handoutMasterIdLst>
    <p:handoutMasterId r:id="rId19"/>
  </p:handoutMasterIdLst>
  <p:sldIdLst>
    <p:sldId id="396" r:id="rId5"/>
    <p:sldId id="609" r:id="rId6"/>
    <p:sldId id="595" r:id="rId7"/>
    <p:sldId id="602" r:id="rId8"/>
    <p:sldId id="597" r:id="rId9"/>
    <p:sldId id="601" r:id="rId10"/>
    <p:sldId id="261" r:id="rId11"/>
    <p:sldId id="598" r:id="rId12"/>
    <p:sldId id="262" r:id="rId13"/>
    <p:sldId id="263" r:id="rId14"/>
    <p:sldId id="264" r:id="rId15"/>
    <p:sldId id="608" r:id="rId16"/>
    <p:sldId id="481" r:id="rId17"/>
  </p:sldIdLst>
  <p:sldSz cx="12192000" cy="6858000"/>
  <p:notesSz cx="6781800" cy="9067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B20738"/>
    <a:srgbClr val="000000"/>
    <a:srgbClr val="78BE21"/>
    <a:srgbClr val="0D0D0D"/>
    <a:srgbClr val="E8E8E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1E7EA5-114E-444B-8EDB-EE1073249B2C}" v="138" dt="2020-06-23T04:51:25.6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96" autoAdjust="0"/>
    <p:restoredTop sz="55492" autoAdjust="0"/>
  </p:normalViewPr>
  <p:slideViewPr>
    <p:cSldViewPr snapToGrid="0">
      <p:cViewPr varScale="1">
        <p:scale>
          <a:sx n="52" d="100"/>
          <a:sy n="52" d="100"/>
        </p:scale>
        <p:origin x="1738" y="48"/>
      </p:cViewPr>
      <p:guideLst/>
    </p:cSldViewPr>
  </p:slideViewPr>
  <p:outlineViewPr>
    <p:cViewPr>
      <p:scale>
        <a:sx n="33" d="100"/>
        <a:sy n="33" d="100"/>
      </p:scale>
      <p:origin x="0" y="-7968"/>
    </p:cViewPr>
  </p:outlineViewPr>
  <p:notesTextViewPr>
    <p:cViewPr>
      <p:scale>
        <a:sx n="125" d="100"/>
        <a:sy n="125" d="100"/>
      </p:scale>
      <p:origin x="0" y="0"/>
    </p:cViewPr>
  </p:notesTextViewPr>
  <p:sorterViewPr>
    <p:cViewPr varScale="1">
      <p:scale>
        <a:sx n="1" d="1"/>
        <a:sy n="1" d="1"/>
      </p:scale>
      <p:origin x="0" y="-519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la Ludwig" userId="707b54aa7a9445ea" providerId="LiveId" clId="{A01E7EA5-114E-444B-8EDB-EE1073249B2C}"/>
    <pc:docChg chg="undo custSel addSld delSld modSld sldOrd">
      <pc:chgData name="Della Ludwig" userId="707b54aa7a9445ea" providerId="LiveId" clId="{A01E7EA5-114E-444B-8EDB-EE1073249B2C}" dt="2020-06-23T04:51:31.061" v="4468" actId="47"/>
      <pc:docMkLst>
        <pc:docMk/>
      </pc:docMkLst>
      <pc:sldChg chg="modSp add mod ord modNotesTx">
        <pc:chgData name="Della Ludwig" userId="707b54aa7a9445ea" providerId="LiveId" clId="{A01E7EA5-114E-444B-8EDB-EE1073249B2C}" dt="2020-06-23T03:06:27.575" v="1748"/>
        <pc:sldMkLst>
          <pc:docMk/>
          <pc:sldMk cId="883666995" sldId="261"/>
        </pc:sldMkLst>
        <pc:spChg chg="mod">
          <ac:chgData name="Della Ludwig" userId="707b54aa7a9445ea" providerId="LiveId" clId="{A01E7EA5-114E-444B-8EDB-EE1073249B2C}" dt="2020-06-23T03:04:05.849" v="1644" actId="6549"/>
          <ac:spMkLst>
            <pc:docMk/>
            <pc:sldMk cId="883666995" sldId="261"/>
            <ac:spMk id="3" creationId="{00000000-0000-0000-0000-000000000000}"/>
          </ac:spMkLst>
        </pc:spChg>
      </pc:sldChg>
      <pc:sldChg chg="modSp add mod">
        <pc:chgData name="Della Ludwig" userId="707b54aa7a9445ea" providerId="LiveId" clId="{A01E7EA5-114E-444B-8EDB-EE1073249B2C}" dt="2020-06-23T04:43:50.722" v="4364" actId="6549"/>
        <pc:sldMkLst>
          <pc:docMk/>
          <pc:sldMk cId="476394098" sldId="262"/>
        </pc:sldMkLst>
        <pc:spChg chg="mod">
          <ac:chgData name="Della Ludwig" userId="707b54aa7a9445ea" providerId="LiveId" clId="{A01E7EA5-114E-444B-8EDB-EE1073249B2C}" dt="2020-06-23T04:43:50.722" v="4364" actId="6549"/>
          <ac:spMkLst>
            <pc:docMk/>
            <pc:sldMk cId="476394098" sldId="262"/>
            <ac:spMk id="2" creationId="{00000000-0000-0000-0000-000000000000}"/>
          </ac:spMkLst>
        </pc:spChg>
      </pc:sldChg>
      <pc:sldChg chg="addSp modSp add mod modNotesTx">
        <pc:chgData name="Della Ludwig" userId="707b54aa7a9445ea" providerId="LiveId" clId="{A01E7EA5-114E-444B-8EDB-EE1073249B2C}" dt="2020-06-23T04:42:42.461" v="4348" actId="20577"/>
        <pc:sldMkLst>
          <pc:docMk/>
          <pc:sldMk cId="4058619400" sldId="263"/>
        </pc:sldMkLst>
        <pc:spChg chg="mod">
          <ac:chgData name="Della Ludwig" userId="707b54aa7a9445ea" providerId="LiveId" clId="{A01E7EA5-114E-444B-8EDB-EE1073249B2C}" dt="2020-06-23T03:13:22.724" v="2080" actId="20577"/>
          <ac:spMkLst>
            <pc:docMk/>
            <pc:sldMk cId="4058619400" sldId="263"/>
            <ac:spMk id="2" creationId="{00000000-0000-0000-0000-000000000000}"/>
          </ac:spMkLst>
        </pc:spChg>
        <pc:spChg chg="mod">
          <ac:chgData name="Della Ludwig" userId="707b54aa7a9445ea" providerId="LiveId" clId="{A01E7EA5-114E-444B-8EDB-EE1073249B2C}" dt="2020-06-23T03:12:42.628" v="2040" actId="27636"/>
          <ac:spMkLst>
            <pc:docMk/>
            <pc:sldMk cId="4058619400" sldId="263"/>
            <ac:spMk id="3" creationId="{00000000-0000-0000-0000-000000000000}"/>
          </ac:spMkLst>
        </pc:spChg>
        <pc:spChg chg="add mod">
          <ac:chgData name="Della Ludwig" userId="707b54aa7a9445ea" providerId="LiveId" clId="{A01E7EA5-114E-444B-8EDB-EE1073249B2C}" dt="2020-06-23T03:11:48.840" v="1979"/>
          <ac:spMkLst>
            <pc:docMk/>
            <pc:sldMk cId="4058619400" sldId="263"/>
            <ac:spMk id="4" creationId="{37FCD58D-4979-434C-944C-6A97BBCBA149}"/>
          </ac:spMkLst>
        </pc:spChg>
      </pc:sldChg>
      <pc:sldChg chg="addSp delSp modSp add mod modNotesTx">
        <pc:chgData name="Della Ludwig" userId="707b54aa7a9445ea" providerId="LiveId" clId="{A01E7EA5-114E-444B-8EDB-EE1073249B2C}" dt="2020-06-23T04:31:14.257" v="4108" actId="21"/>
        <pc:sldMkLst>
          <pc:docMk/>
          <pc:sldMk cId="2460163115" sldId="264"/>
        </pc:sldMkLst>
        <pc:spChg chg="mod">
          <ac:chgData name="Della Ludwig" userId="707b54aa7a9445ea" providerId="LiveId" clId="{A01E7EA5-114E-444B-8EDB-EE1073249B2C}" dt="2020-06-23T03:29:54.761" v="2707" actId="20577"/>
          <ac:spMkLst>
            <pc:docMk/>
            <pc:sldMk cId="2460163115" sldId="264"/>
            <ac:spMk id="2" creationId="{00000000-0000-0000-0000-000000000000}"/>
          </ac:spMkLst>
        </pc:spChg>
        <pc:spChg chg="mod">
          <ac:chgData name="Della Ludwig" userId="707b54aa7a9445ea" providerId="LiveId" clId="{A01E7EA5-114E-444B-8EDB-EE1073249B2C}" dt="2020-06-23T03:58:44.338" v="3668" actId="20577"/>
          <ac:spMkLst>
            <pc:docMk/>
            <pc:sldMk cId="2460163115" sldId="264"/>
            <ac:spMk id="3" creationId="{00000000-0000-0000-0000-000000000000}"/>
          </ac:spMkLst>
        </pc:spChg>
        <pc:graphicFrameChg chg="add del mod">
          <ac:chgData name="Della Ludwig" userId="707b54aa7a9445ea" providerId="LiveId" clId="{A01E7EA5-114E-444B-8EDB-EE1073249B2C}" dt="2020-06-23T03:31:36.405" v="2848"/>
          <ac:graphicFrameMkLst>
            <pc:docMk/>
            <pc:sldMk cId="2460163115" sldId="264"/>
            <ac:graphicFrameMk id="4" creationId="{EC163952-ED4F-4A21-8A34-5C0F0F483501}"/>
          </ac:graphicFrameMkLst>
        </pc:graphicFrameChg>
        <pc:graphicFrameChg chg="add del mod">
          <ac:chgData name="Della Ludwig" userId="707b54aa7a9445ea" providerId="LiveId" clId="{A01E7EA5-114E-444B-8EDB-EE1073249B2C}" dt="2020-06-23T03:32:40.325" v="2855" actId="478"/>
          <ac:graphicFrameMkLst>
            <pc:docMk/>
            <pc:sldMk cId="2460163115" sldId="264"/>
            <ac:graphicFrameMk id="5" creationId="{395BEF47-3C5F-486E-B452-71B436DED4D9}"/>
          </ac:graphicFrameMkLst>
        </pc:graphicFrameChg>
        <pc:graphicFrameChg chg="add del mod">
          <ac:chgData name="Della Ludwig" userId="707b54aa7a9445ea" providerId="LiveId" clId="{A01E7EA5-114E-444B-8EDB-EE1073249B2C}" dt="2020-06-23T03:32:46.674" v="2858"/>
          <ac:graphicFrameMkLst>
            <pc:docMk/>
            <pc:sldMk cId="2460163115" sldId="264"/>
            <ac:graphicFrameMk id="6" creationId="{A92F0016-2672-49CD-8358-6D7EACCD097D}"/>
          </ac:graphicFrameMkLst>
        </pc:graphicFrameChg>
        <pc:graphicFrameChg chg="add del mod">
          <ac:chgData name="Della Ludwig" userId="707b54aa7a9445ea" providerId="LiveId" clId="{A01E7EA5-114E-444B-8EDB-EE1073249B2C}" dt="2020-06-23T03:33:08.693" v="2861"/>
          <ac:graphicFrameMkLst>
            <pc:docMk/>
            <pc:sldMk cId="2460163115" sldId="264"/>
            <ac:graphicFrameMk id="7" creationId="{FDA8BD0D-EE47-4A4E-8FD3-4E692A19D705}"/>
          </ac:graphicFrameMkLst>
        </pc:graphicFrameChg>
        <pc:graphicFrameChg chg="add del mod modGraphic">
          <ac:chgData name="Della Ludwig" userId="707b54aa7a9445ea" providerId="LiveId" clId="{A01E7EA5-114E-444B-8EDB-EE1073249B2C}" dt="2020-06-23T03:33:59.159" v="2908" actId="478"/>
          <ac:graphicFrameMkLst>
            <pc:docMk/>
            <pc:sldMk cId="2460163115" sldId="264"/>
            <ac:graphicFrameMk id="8" creationId="{C1B2ED8C-BE3A-4D03-A53E-33510C172E2B}"/>
          </ac:graphicFrameMkLst>
        </pc:graphicFrameChg>
        <pc:graphicFrameChg chg="add del mod modGraphic">
          <ac:chgData name="Della Ludwig" userId="707b54aa7a9445ea" providerId="LiveId" clId="{A01E7EA5-114E-444B-8EDB-EE1073249B2C}" dt="2020-06-23T03:36:09.942" v="3131" actId="21"/>
          <ac:graphicFrameMkLst>
            <pc:docMk/>
            <pc:sldMk cId="2460163115" sldId="264"/>
            <ac:graphicFrameMk id="9" creationId="{D4767F64-4E4F-4125-80A0-E23FC94BDFC3}"/>
          </ac:graphicFrameMkLst>
        </pc:graphicFrameChg>
        <pc:graphicFrameChg chg="add del mod modGraphic">
          <ac:chgData name="Della Ludwig" userId="707b54aa7a9445ea" providerId="LiveId" clId="{A01E7EA5-114E-444B-8EDB-EE1073249B2C}" dt="2020-06-23T03:42:36.191" v="3268" actId="21"/>
          <ac:graphicFrameMkLst>
            <pc:docMk/>
            <pc:sldMk cId="2460163115" sldId="264"/>
            <ac:graphicFrameMk id="10" creationId="{2F7C08C8-D027-4FDF-B4E7-9B912A49755D}"/>
          </ac:graphicFrameMkLst>
        </pc:graphicFrameChg>
        <pc:graphicFrameChg chg="add del mod">
          <ac:chgData name="Della Ludwig" userId="707b54aa7a9445ea" providerId="LiveId" clId="{A01E7EA5-114E-444B-8EDB-EE1073249B2C}" dt="2020-06-23T03:49:22.193" v="3403" actId="21"/>
          <ac:graphicFrameMkLst>
            <pc:docMk/>
            <pc:sldMk cId="2460163115" sldId="264"/>
            <ac:graphicFrameMk id="11" creationId="{210DBAE5-D3E0-48EF-B32D-C0F42BFEE643}"/>
          </ac:graphicFrameMkLst>
        </pc:graphicFrameChg>
        <pc:graphicFrameChg chg="add del mod">
          <ac:chgData name="Della Ludwig" userId="707b54aa7a9445ea" providerId="LiveId" clId="{A01E7EA5-114E-444B-8EDB-EE1073249B2C}" dt="2020-06-23T03:52:02.263" v="3420" actId="21"/>
          <ac:graphicFrameMkLst>
            <pc:docMk/>
            <pc:sldMk cId="2460163115" sldId="264"/>
            <ac:graphicFrameMk id="12" creationId="{85D93CA3-382C-4455-9598-4FE85FE3B572}"/>
          </ac:graphicFrameMkLst>
        </pc:graphicFrameChg>
        <pc:graphicFrameChg chg="add del mod">
          <ac:chgData name="Della Ludwig" userId="707b54aa7a9445ea" providerId="LiveId" clId="{A01E7EA5-114E-444B-8EDB-EE1073249B2C}" dt="2020-06-23T03:52:02.263" v="3420" actId="21"/>
          <ac:graphicFrameMkLst>
            <pc:docMk/>
            <pc:sldMk cId="2460163115" sldId="264"/>
            <ac:graphicFrameMk id="13" creationId="{B5171DA7-ED15-4730-87BC-BDD825A46DF7}"/>
          </ac:graphicFrameMkLst>
        </pc:graphicFrameChg>
        <pc:graphicFrameChg chg="add del mod">
          <ac:chgData name="Della Ludwig" userId="707b54aa7a9445ea" providerId="LiveId" clId="{A01E7EA5-114E-444B-8EDB-EE1073249B2C}" dt="2020-06-23T03:52:02.263" v="3420" actId="21"/>
          <ac:graphicFrameMkLst>
            <pc:docMk/>
            <pc:sldMk cId="2460163115" sldId="264"/>
            <ac:graphicFrameMk id="14" creationId="{1B3EE1E7-A12A-41FA-8F12-D0130E2E4B5E}"/>
          </ac:graphicFrameMkLst>
        </pc:graphicFrameChg>
        <pc:graphicFrameChg chg="add del mod">
          <ac:chgData name="Della Ludwig" userId="707b54aa7a9445ea" providerId="LiveId" clId="{A01E7EA5-114E-444B-8EDB-EE1073249B2C}" dt="2020-06-23T03:52:02.263" v="3420" actId="21"/>
          <ac:graphicFrameMkLst>
            <pc:docMk/>
            <pc:sldMk cId="2460163115" sldId="264"/>
            <ac:graphicFrameMk id="15" creationId="{D36133AA-A8CF-46F8-B0F1-6818B62A2ED9}"/>
          </ac:graphicFrameMkLst>
        </pc:graphicFrameChg>
        <pc:graphicFrameChg chg="add del mod">
          <ac:chgData name="Della Ludwig" userId="707b54aa7a9445ea" providerId="LiveId" clId="{A01E7EA5-114E-444B-8EDB-EE1073249B2C}" dt="2020-06-23T03:52:02.263" v="3420" actId="21"/>
          <ac:graphicFrameMkLst>
            <pc:docMk/>
            <pc:sldMk cId="2460163115" sldId="264"/>
            <ac:graphicFrameMk id="16" creationId="{3E1B44C5-BDCA-45F8-9418-743D3DDFA4C0}"/>
          </ac:graphicFrameMkLst>
        </pc:graphicFrameChg>
        <pc:graphicFrameChg chg="add del mod">
          <ac:chgData name="Della Ludwig" userId="707b54aa7a9445ea" providerId="LiveId" clId="{A01E7EA5-114E-444B-8EDB-EE1073249B2C}" dt="2020-06-23T03:56:02.787" v="3503" actId="21"/>
          <ac:graphicFrameMkLst>
            <pc:docMk/>
            <pc:sldMk cId="2460163115" sldId="264"/>
            <ac:graphicFrameMk id="17" creationId="{52FA5F8E-7559-4E3B-9671-DCFA941DC27E}"/>
          </ac:graphicFrameMkLst>
        </pc:graphicFrameChg>
        <pc:graphicFrameChg chg="add del mod">
          <ac:chgData name="Della Ludwig" userId="707b54aa7a9445ea" providerId="LiveId" clId="{A01E7EA5-114E-444B-8EDB-EE1073249B2C}" dt="2020-06-23T03:56:02.787" v="3503" actId="21"/>
          <ac:graphicFrameMkLst>
            <pc:docMk/>
            <pc:sldMk cId="2460163115" sldId="264"/>
            <ac:graphicFrameMk id="18" creationId="{BE787ACF-F9AF-4309-8906-4B3F8948857B}"/>
          </ac:graphicFrameMkLst>
        </pc:graphicFrameChg>
        <pc:graphicFrameChg chg="add del mod">
          <ac:chgData name="Della Ludwig" userId="707b54aa7a9445ea" providerId="LiveId" clId="{A01E7EA5-114E-444B-8EDB-EE1073249B2C}" dt="2020-06-23T03:56:02.787" v="3503" actId="21"/>
          <ac:graphicFrameMkLst>
            <pc:docMk/>
            <pc:sldMk cId="2460163115" sldId="264"/>
            <ac:graphicFrameMk id="19" creationId="{905423EA-68C6-4C02-BCAC-815CE951ECAD}"/>
          </ac:graphicFrameMkLst>
        </pc:graphicFrameChg>
        <pc:graphicFrameChg chg="add del mod">
          <ac:chgData name="Della Ludwig" userId="707b54aa7a9445ea" providerId="LiveId" clId="{A01E7EA5-114E-444B-8EDB-EE1073249B2C}" dt="2020-06-23T03:56:02.787" v="3503" actId="21"/>
          <ac:graphicFrameMkLst>
            <pc:docMk/>
            <pc:sldMk cId="2460163115" sldId="264"/>
            <ac:graphicFrameMk id="20" creationId="{48A5C21D-E328-47B6-97AD-5518DB3A60EB}"/>
          </ac:graphicFrameMkLst>
        </pc:graphicFrameChg>
        <pc:graphicFrameChg chg="add del mod">
          <ac:chgData name="Della Ludwig" userId="707b54aa7a9445ea" providerId="LiveId" clId="{A01E7EA5-114E-444B-8EDB-EE1073249B2C}" dt="2020-06-23T03:56:02.787" v="3503" actId="21"/>
          <ac:graphicFrameMkLst>
            <pc:docMk/>
            <pc:sldMk cId="2460163115" sldId="264"/>
            <ac:graphicFrameMk id="21" creationId="{719025FB-1F51-47DB-8B4E-FDF2428BA001}"/>
          </ac:graphicFrameMkLst>
        </pc:graphicFrameChg>
        <pc:graphicFrameChg chg="add del mod">
          <ac:chgData name="Della Ludwig" userId="707b54aa7a9445ea" providerId="LiveId" clId="{A01E7EA5-114E-444B-8EDB-EE1073249B2C}" dt="2020-06-23T03:58:54.956" v="3669" actId="21"/>
          <ac:graphicFrameMkLst>
            <pc:docMk/>
            <pc:sldMk cId="2460163115" sldId="264"/>
            <ac:graphicFrameMk id="22" creationId="{C9A42AB9-A11F-4C66-813D-676B6D0FB803}"/>
          </ac:graphicFrameMkLst>
        </pc:graphicFrameChg>
        <pc:graphicFrameChg chg="add del mod">
          <ac:chgData name="Della Ludwig" userId="707b54aa7a9445ea" providerId="LiveId" clId="{A01E7EA5-114E-444B-8EDB-EE1073249B2C}" dt="2020-06-23T04:31:14.257" v="4108" actId="21"/>
          <ac:graphicFrameMkLst>
            <pc:docMk/>
            <pc:sldMk cId="2460163115" sldId="264"/>
            <ac:graphicFrameMk id="23" creationId="{488C53EB-6227-4A12-A1EB-9A9E8867BE4B}"/>
          </ac:graphicFrameMkLst>
        </pc:graphicFrameChg>
        <pc:graphicFrameChg chg="add del mod">
          <ac:chgData name="Della Ludwig" userId="707b54aa7a9445ea" providerId="LiveId" clId="{A01E7EA5-114E-444B-8EDB-EE1073249B2C}" dt="2020-06-23T04:31:11.528" v="4107" actId="478"/>
          <ac:graphicFrameMkLst>
            <pc:docMk/>
            <pc:sldMk cId="2460163115" sldId="264"/>
            <ac:graphicFrameMk id="24" creationId="{CBAF2E15-5BD9-439B-A39A-79002963BCD0}"/>
          </ac:graphicFrameMkLst>
        </pc:graphicFrameChg>
        <pc:graphicFrameChg chg="add del mod">
          <ac:chgData name="Della Ludwig" userId="707b54aa7a9445ea" providerId="LiveId" clId="{A01E7EA5-114E-444B-8EDB-EE1073249B2C}" dt="2020-06-23T04:31:06.866" v="4106" actId="478"/>
          <ac:graphicFrameMkLst>
            <pc:docMk/>
            <pc:sldMk cId="2460163115" sldId="264"/>
            <ac:graphicFrameMk id="25" creationId="{9954EBF0-C68B-4CC5-BC75-43B1081484EA}"/>
          </ac:graphicFrameMkLst>
        </pc:graphicFrameChg>
      </pc:sldChg>
      <pc:sldChg chg="modSp add del mod">
        <pc:chgData name="Della Ludwig" userId="707b54aa7a9445ea" providerId="LiveId" clId="{A01E7EA5-114E-444B-8EDB-EE1073249B2C}" dt="2020-06-23T04:51:31.061" v="4468" actId="47"/>
        <pc:sldMkLst>
          <pc:docMk/>
          <pc:sldMk cId="2016930066" sldId="265"/>
        </pc:sldMkLst>
        <pc:spChg chg="mod">
          <ac:chgData name="Della Ludwig" userId="707b54aa7a9445ea" providerId="LiveId" clId="{A01E7EA5-114E-444B-8EDB-EE1073249B2C}" dt="2020-06-23T04:51:19.527" v="4465" actId="21"/>
          <ac:spMkLst>
            <pc:docMk/>
            <pc:sldMk cId="2016930066" sldId="265"/>
            <ac:spMk id="3" creationId="{00000000-0000-0000-0000-000000000000}"/>
          </ac:spMkLst>
        </pc:spChg>
      </pc:sldChg>
      <pc:sldChg chg="add del">
        <pc:chgData name="Della Ludwig" userId="707b54aa7a9445ea" providerId="LiveId" clId="{A01E7EA5-114E-444B-8EDB-EE1073249B2C}" dt="2020-06-23T03:39:14.520" v="3169" actId="47"/>
        <pc:sldMkLst>
          <pc:docMk/>
          <pc:sldMk cId="3502847972" sldId="266"/>
        </pc:sldMkLst>
      </pc:sldChg>
      <pc:sldChg chg="modSp">
        <pc:chgData name="Della Ludwig" userId="707b54aa7a9445ea" providerId="LiveId" clId="{A01E7EA5-114E-444B-8EDB-EE1073249B2C}" dt="2020-06-23T02:17:54.008" v="1"/>
        <pc:sldMkLst>
          <pc:docMk/>
          <pc:sldMk cId="1665486020" sldId="396"/>
        </pc:sldMkLst>
        <pc:spChg chg="mod">
          <ac:chgData name="Della Ludwig" userId="707b54aa7a9445ea" providerId="LiveId" clId="{A01E7EA5-114E-444B-8EDB-EE1073249B2C}" dt="2020-06-23T02:17:54.008" v="1"/>
          <ac:spMkLst>
            <pc:docMk/>
            <pc:sldMk cId="1665486020" sldId="396"/>
            <ac:spMk id="4" creationId="{00000000-0000-0000-0000-000000000000}"/>
          </ac:spMkLst>
        </pc:spChg>
      </pc:sldChg>
      <pc:sldChg chg="delSp modSp mod modNotesTx">
        <pc:chgData name="Della Ludwig" userId="707b54aa7a9445ea" providerId="LiveId" clId="{A01E7EA5-114E-444B-8EDB-EE1073249B2C}" dt="2020-06-23T04:51:24.634" v="4467" actId="20577"/>
        <pc:sldMkLst>
          <pc:docMk/>
          <pc:sldMk cId="2561138842" sldId="481"/>
        </pc:sldMkLst>
        <pc:spChg chg="mod">
          <ac:chgData name="Della Ludwig" userId="707b54aa7a9445ea" providerId="LiveId" clId="{A01E7EA5-114E-444B-8EDB-EE1073249B2C}" dt="2020-06-23T04:51:12.680" v="4464"/>
          <ac:spMkLst>
            <pc:docMk/>
            <pc:sldMk cId="2561138842" sldId="481"/>
            <ac:spMk id="6" creationId="{00000000-0000-0000-0000-000000000000}"/>
          </ac:spMkLst>
        </pc:spChg>
        <pc:picChg chg="mod">
          <ac:chgData name="Della Ludwig" userId="707b54aa7a9445ea" providerId="LiveId" clId="{A01E7EA5-114E-444B-8EDB-EE1073249B2C}" dt="2020-06-23T02:35:56.934" v="706" actId="1076"/>
          <ac:picMkLst>
            <pc:docMk/>
            <pc:sldMk cId="2561138842" sldId="481"/>
            <ac:picMk id="9" creationId="{BE2ECEE7-A1F2-4A1C-97CD-E34ECDC2AF92}"/>
          </ac:picMkLst>
        </pc:picChg>
        <pc:picChg chg="del">
          <ac:chgData name="Della Ludwig" userId="707b54aa7a9445ea" providerId="LiveId" clId="{A01E7EA5-114E-444B-8EDB-EE1073249B2C}" dt="2020-06-23T02:35:39.843" v="702" actId="478"/>
          <ac:picMkLst>
            <pc:docMk/>
            <pc:sldMk cId="2561138842" sldId="481"/>
            <ac:picMk id="10" creationId="{6773F7D3-88F6-400A-BD02-898CB369F797}"/>
          </ac:picMkLst>
        </pc:picChg>
      </pc:sldChg>
      <pc:sldChg chg="modSp new mod ord modNotesTx">
        <pc:chgData name="Della Ludwig" userId="707b54aa7a9445ea" providerId="LiveId" clId="{A01E7EA5-114E-444B-8EDB-EE1073249B2C}" dt="2020-06-23T04:43:21.830" v="4363" actId="20577"/>
        <pc:sldMkLst>
          <pc:docMk/>
          <pc:sldMk cId="2375873661" sldId="595"/>
        </pc:sldMkLst>
        <pc:spChg chg="mod">
          <ac:chgData name="Della Ludwig" userId="707b54aa7a9445ea" providerId="LiveId" clId="{A01E7EA5-114E-444B-8EDB-EE1073249B2C}" dt="2020-06-23T02:26:27.682" v="202" actId="20577"/>
          <ac:spMkLst>
            <pc:docMk/>
            <pc:sldMk cId="2375873661" sldId="595"/>
            <ac:spMk id="2" creationId="{9E71687D-4620-45F5-9358-21B17B72D6C3}"/>
          </ac:spMkLst>
        </pc:spChg>
        <pc:spChg chg="mod">
          <ac:chgData name="Della Ludwig" userId="707b54aa7a9445ea" providerId="LiveId" clId="{A01E7EA5-114E-444B-8EDB-EE1073249B2C}" dt="2020-06-23T04:43:21.830" v="4363" actId="20577"/>
          <ac:spMkLst>
            <pc:docMk/>
            <pc:sldMk cId="2375873661" sldId="595"/>
            <ac:spMk id="3" creationId="{0FDF3AE3-7599-4FF5-BFAA-04C2F75D5BA9}"/>
          </ac:spMkLst>
        </pc:spChg>
      </pc:sldChg>
      <pc:sldChg chg="del">
        <pc:chgData name="Della Ludwig" userId="707b54aa7a9445ea" providerId="LiveId" clId="{A01E7EA5-114E-444B-8EDB-EE1073249B2C}" dt="2020-06-23T02:08:05.614" v="0" actId="47"/>
        <pc:sldMkLst>
          <pc:docMk/>
          <pc:sldMk cId="2891626664" sldId="595"/>
        </pc:sldMkLst>
      </pc:sldChg>
      <pc:sldChg chg="modSp new mod modNotesTx">
        <pc:chgData name="Della Ludwig" userId="707b54aa7a9445ea" providerId="LiveId" clId="{A01E7EA5-114E-444B-8EDB-EE1073249B2C}" dt="2020-06-23T03:18:20.684" v="2455" actId="20577"/>
        <pc:sldMkLst>
          <pc:docMk/>
          <pc:sldMk cId="1784732551" sldId="596"/>
        </pc:sldMkLst>
        <pc:spChg chg="mod">
          <ac:chgData name="Della Ludwig" userId="707b54aa7a9445ea" providerId="LiveId" clId="{A01E7EA5-114E-444B-8EDB-EE1073249B2C}" dt="2020-06-23T02:22:54.719" v="128" actId="20577"/>
          <ac:spMkLst>
            <pc:docMk/>
            <pc:sldMk cId="1784732551" sldId="596"/>
            <ac:spMk id="2" creationId="{34FCA9C4-49E1-4B97-9530-A73D272B797F}"/>
          </ac:spMkLst>
        </pc:spChg>
        <pc:spChg chg="mod">
          <ac:chgData name="Della Ludwig" userId="707b54aa7a9445ea" providerId="LiveId" clId="{A01E7EA5-114E-444B-8EDB-EE1073249B2C}" dt="2020-06-23T03:18:20.684" v="2455" actId="20577"/>
          <ac:spMkLst>
            <pc:docMk/>
            <pc:sldMk cId="1784732551" sldId="596"/>
            <ac:spMk id="3" creationId="{1DE38F22-4992-4EBB-8EC9-912DBA3D5778}"/>
          </ac:spMkLst>
        </pc:spChg>
      </pc:sldChg>
      <pc:sldChg chg="del">
        <pc:chgData name="Della Ludwig" userId="707b54aa7a9445ea" providerId="LiveId" clId="{A01E7EA5-114E-444B-8EDB-EE1073249B2C}" dt="2020-06-23T02:08:05.614" v="0" actId="47"/>
        <pc:sldMkLst>
          <pc:docMk/>
          <pc:sldMk cId="3076441213" sldId="596"/>
        </pc:sldMkLst>
      </pc:sldChg>
      <pc:sldChg chg="del">
        <pc:chgData name="Della Ludwig" userId="707b54aa7a9445ea" providerId="LiveId" clId="{A01E7EA5-114E-444B-8EDB-EE1073249B2C}" dt="2020-06-23T02:08:05.614" v="0" actId="47"/>
        <pc:sldMkLst>
          <pc:docMk/>
          <pc:sldMk cId="1457572716" sldId="597"/>
        </pc:sldMkLst>
      </pc:sldChg>
      <pc:sldChg chg="modSp new mod modNotesTx">
        <pc:chgData name="Della Ludwig" userId="707b54aa7a9445ea" providerId="LiveId" clId="{A01E7EA5-114E-444B-8EDB-EE1073249B2C}" dt="2020-06-23T03:44:49.883" v="3307" actId="27636"/>
        <pc:sldMkLst>
          <pc:docMk/>
          <pc:sldMk cId="2523269635" sldId="597"/>
        </pc:sldMkLst>
        <pc:spChg chg="mod">
          <ac:chgData name="Della Ludwig" userId="707b54aa7a9445ea" providerId="LiveId" clId="{A01E7EA5-114E-444B-8EDB-EE1073249B2C}" dt="2020-06-23T02:28:20.258" v="229" actId="20577"/>
          <ac:spMkLst>
            <pc:docMk/>
            <pc:sldMk cId="2523269635" sldId="597"/>
            <ac:spMk id="2" creationId="{C1B1FE8E-E7D5-4D8A-BA8D-FD8CA28CA5D6}"/>
          </ac:spMkLst>
        </pc:spChg>
        <pc:spChg chg="mod">
          <ac:chgData name="Della Ludwig" userId="707b54aa7a9445ea" providerId="LiveId" clId="{A01E7EA5-114E-444B-8EDB-EE1073249B2C}" dt="2020-06-23T03:44:49.883" v="3307" actId="27636"/>
          <ac:spMkLst>
            <pc:docMk/>
            <pc:sldMk cId="2523269635" sldId="597"/>
            <ac:spMk id="3" creationId="{F84053C2-C663-44D2-9DA9-37B761F65AEE}"/>
          </ac:spMkLst>
        </pc:spChg>
      </pc:sldChg>
      <pc:sldChg chg="del">
        <pc:chgData name="Della Ludwig" userId="707b54aa7a9445ea" providerId="LiveId" clId="{A01E7EA5-114E-444B-8EDB-EE1073249B2C}" dt="2020-06-23T02:08:05.614" v="0" actId="47"/>
        <pc:sldMkLst>
          <pc:docMk/>
          <pc:sldMk cId="1241912" sldId="598"/>
        </pc:sldMkLst>
      </pc:sldChg>
      <pc:sldChg chg="modSp new mod ord modNotesTx">
        <pc:chgData name="Della Ludwig" userId="707b54aa7a9445ea" providerId="LiveId" clId="{A01E7EA5-114E-444B-8EDB-EE1073249B2C}" dt="2020-06-23T04:34:18.412" v="4196" actId="20577"/>
        <pc:sldMkLst>
          <pc:docMk/>
          <pc:sldMk cId="1393805198" sldId="598"/>
        </pc:sldMkLst>
        <pc:spChg chg="mod">
          <ac:chgData name="Della Ludwig" userId="707b54aa7a9445ea" providerId="LiveId" clId="{A01E7EA5-114E-444B-8EDB-EE1073249B2C}" dt="2020-06-23T02:39:25.778" v="869" actId="20577"/>
          <ac:spMkLst>
            <pc:docMk/>
            <pc:sldMk cId="1393805198" sldId="598"/>
            <ac:spMk id="2" creationId="{08750416-4331-4EC7-BEFC-9765BC64147C}"/>
          </ac:spMkLst>
        </pc:spChg>
        <pc:spChg chg="mod">
          <ac:chgData name="Della Ludwig" userId="707b54aa7a9445ea" providerId="LiveId" clId="{A01E7EA5-114E-444B-8EDB-EE1073249B2C}" dt="2020-06-23T04:34:01.262" v="4194" actId="20577"/>
          <ac:spMkLst>
            <pc:docMk/>
            <pc:sldMk cId="1393805198" sldId="598"/>
            <ac:spMk id="3" creationId="{22696518-9562-4751-A4DC-E9E057ECFED0}"/>
          </ac:spMkLst>
        </pc:spChg>
      </pc:sldChg>
      <pc:sldChg chg="del">
        <pc:chgData name="Della Ludwig" userId="707b54aa7a9445ea" providerId="LiveId" clId="{A01E7EA5-114E-444B-8EDB-EE1073249B2C}" dt="2020-06-23T02:08:05.614" v="0" actId="47"/>
        <pc:sldMkLst>
          <pc:docMk/>
          <pc:sldMk cId="276638201" sldId="599"/>
        </pc:sldMkLst>
      </pc:sldChg>
      <pc:sldChg chg="modSp new mod modNotesTx">
        <pc:chgData name="Della Ludwig" userId="707b54aa7a9445ea" providerId="LiveId" clId="{A01E7EA5-114E-444B-8EDB-EE1073249B2C}" dt="2020-06-23T04:35:45.880" v="4265" actId="20577"/>
        <pc:sldMkLst>
          <pc:docMk/>
          <pc:sldMk cId="3644467206" sldId="599"/>
        </pc:sldMkLst>
        <pc:spChg chg="mod">
          <ac:chgData name="Della Ludwig" userId="707b54aa7a9445ea" providerId="LiveId" clId="{A01E7EA5-114E-444B-8EDB-EE1073249B2C}" dt="2020-06-23T02:41:23.126" v="957" actId="20577"/>
          <ac:spMkLst>
            <pc:docMk/>
            <pc:sldMk cId="3644467206" sldId="599"/>
            <ac:spMk id="2" creationId="{6DE55553-6B1D-4CF6-9AAA-AFF361944B30}"/>
          </ac:spMkLst>
        </pc:spChg>
        <pc:spChg chg="mod">
          <ac:chgData name="Della Ludwig" userId="707b54aa7a9445ea" providerId="LiveId" clId="{A01E7EA5-114E-444B-8EDB-EE1073249B2C}" dt="2020-06-23T04:35:45.880" v="4265" actId="20577"/>
          <ac:spMkLst>
            <pc:docMk/>
            <pc:sldMk cId="3644467206" sldId="599"/>
            <ac:spMk id="3" creationId="{DEFBCA3C-55A5-4D25-94BA-DEA6AF27FDD3}"/>
          </ac:spMkLst>
        </pc:spChg>
      </pc:sldChg>
      <pc:sldChg chg="del">
        <pc:chgData name="Della Ludwig" userId="707b54aa7a9445ea" providerId="LiveId" clId="{A01E7EA5-114E-444B-8EDB-EE1073249B2C}" dt="2020-06-23T02:08:05.614" v="0" actId="47"/>
        <pc:sldMkLst>
          <pc:docMk/>
          <pc:sldMk cId="408563707" sldId="600"/>
        </pc:sldMkLst>
      </pc:sldChg>
      <pc:sldChg chg="new del">
        <pc:chgData name="Della Ludwig" userId="707b54aa7a9445ea" providerId="LiveId" clId="{A01E7EA5-114E-444B-8EDB-EE1073249B2C}" dt="2020-06-23T02:57:28.884" v="1426" actId="2696"/>
        <pc:sldMkLst>
          <pc:docMk/>
          <pc:sldMk cId="1208228718" sldId="600"/>
        </pc:sldMkLst>
      </pc:sldChg>
      <pc:sldChg chg="del">
        <pc:chgData name="Della Ludwig" userId="707b54aa7a9445ea" providerId="LiveId" clId="{A01E7EA5-114E-444B-8EDB-EE1073249B2C}" dt="2020-06-23T02:08:05.614" v="0" actId="47"/>
        <pc:sldMkLst>
          <pc:docMk/>
          <pc:sldMk cId="2319939631" sldId="601"/>
        </pc:sldMkLst>
      </pc:sldChg>
      <pc:sldChg chg="modSp new mod ord modNotesTx">
        <pc:chgData name="Della Ludwig" userId="707b54aa7a9445ea" providerId="LiveId" clId="{A01E7EA5-114E-444B-8EDB-EE1073249B2C}" dt="2020-06-23T04:47:12.315" v="4461" actId="20577"/>
        <pc:sldMkLst>
          <pc:docMk/>
          <pc:sldMk cId="3154554001" sldId="601"/>
        </pc:sldMkLst>
        <pc:spChg chg="mod">
          <ac:chgData name="Della Ludwig" userId="707b54aa7a9445ea" providerId="LiveId" clId="{A01E7EA5-114E-444B-8EDB-EE1073249B2C}" dt="2020-06-23T02:46:36.152" v="1190" actId="20577"/>
          <ac:spMkLst>
            <pc:docMk/>
            <pc:sldMk cId="3154554001" sldId="601"/>
            <ac:spMk id="2" creationId="{EF436A0E-FE48-46E5-91DD-D95188E4C84B}"/>
          </ac:spMkLst>
        </pc:spChg>
        <pc:spChg chg="mod">
          <ac:chgData name="Della Ludwig" userId="707b54aa7a9445ea" providerId="LiveId" clId="{A01E7EA5-114E-444B-8EDB-EE1073249B2C}" dt="2020-06-23T04:47:12.315" v="4461" actId="20577"/>
          <ac:spMkLst>
            <pc:docMk/>
            <pc:sldMk cId="3154554001" sldId="601"/>
            <ac:spMk id="3" creationId="{5A636A65-01FF-44B6-9D50-39D62206A008}"/>
          </ac:spMkLst>
        </pc:spChg>
      </pc:sldChg>
      <pc:sldChg chg="modSp new mod modNotesTx">
        <pc:chgData name="Della Ludwig" userId="707b54aa7a9445ea" providerId="LiveId" clId="{A01E7EA5-114E-444B-8EDB-EE1073249B2C}" dt="2020-06-23T03:24:51.699" v="2489" actId="14100"/>
        <pc:sldMkLst>
          <pc:docMk/>
          <pc:sldMk cId="2637599200" sldId="602"/>
        </pc:sldMkLst>
        <pc:spChg chg="mod">
          <ac:chgData name="Della Ludwig" userId="707b54aa7a9445ea" providerId="LiveId" clId="{A01E7EA5-114E-444B-8EDB-EE1073249B2C}" dt="2020-06-23T03:03:01.129" v="1619" actId="20577"/>
          <ac:spMkLst>
            <pc:docMk/>
            <pc:sldMk cId="2637599200" sldId="602"/>
            <ac:spMk id="2" creationId="{B677B5D4-A1F1-48AE-AB63-039C3AE66C0D}"/>
          </ac:spMkLst>
        </pc:spChg>
        <pc:spChg chg="mod">
          <ac:chgData name="Della Ludwig" userId="707b54aa7a9445ea" providerId="LiveId" clId="{A01E7EA5-114E-444B-8EDB-EE1073249B2C}" dt="2020-06-23T03:24:51.699" v="2489" actId="14100"/>
          <ac:spMkLst>
            <pc:docMk/>
            <pc:sldMk cId="2637599200" sldId="602"/>
            <ac:spMk id="3" creationId="{00053FFF-88D3-463F-ADF2-DC3BBD41A590}"/>
          </ac:spMkLst>
        </pc:spChg>
      </pc:sldChg>
      <pc:sldChg chg="del">
        <pc:chgData name="Della Ludwig" userId="707b54aa7a9445ea" providerId="LiveId" clId="{A01E7EA5-114E-444B-8EDB-EE1073249B2C}" dt="2020-06-23T02:08:05.614" v="0" actId="47"/>
        <pc:sldMkLst>
          <pc:docMk/>
          <pc:sldMk cId="3590760418" sldId="602"/>
        </pc:sldMkLst>
      </pc:sldChg>
      <pc:sldChg chg="del">
        <pc:chgData name="Della Ludwig" userId="707b54aa7a9445ea" providerId="LiveId" clId="{A01E7EA5-114E-444B-8EDB-EE1073249B2C}" dt="2020-06-23T02:08:05.614" v="0" actId="47"/>
        <pc:sldMkLst>
          <pc:docMk/>
          <pc:sldMk cId="2011174228" sldId="603"/>
        </pc:sldMkLst>
      </pc:sldChg>
      <pc:sldChg chg="new del">
        <pc:chgData name="Della Ludwig" userId="707b54aa7a9445ea" providerId="LiveId" clId="{A01E7EA5-114E-444B-8EDB-EE1073249B2C}" dt="2020-06-23T04:24:31.445" v="4092" actId="47"/>
        <pc:sldMkLst>
          <pc:docMk/>
          <pc:sldMk cId="2883467095" sldId="603"/>
        </pc:sldMkLst>
      </pc:sldChg>
      <pc:sldChg chg="del">
        <pc:chgData name="Della Ludwig" userId="707b54aa7a9445ea" providerId="LiveId" clId="{A01E7EA5-114E-444B-8EDB-EE1073249B2C}" dt="2020-06-23T02:08:05.614" v="0" actId="47"/>
        <pc:sldMkLst>
          <pc:docMk/>
          <pc:sldMk cId="992592757" sldId="604"/>
        </pc:sldMkLst>
      </pc:sldChg>
      <pc:sldChg chg="addSp delSp modSp add mod modNotesTx">
        <pc:chgData name="Della Ludwig" userId="707b54aa7a9445ea" providerId="LiveId" clId="{A01E7EA5-114E-444B-8EDB-EE1073249B2C}" dt="2020-06-23T04:41:38.572" v="4344" actId="20577"/>
        <pc:sldMkLst>
          <pc:docMk/>
          <pc:sldMk cId="1599117885" sldId="604"/>
        </pc:sldMkLst>
        <pc:spChg chg="mod">
          <ac:chgData name="Della Ludwig" userId="707b54aa7a9445ea" providerId="LiveId" clId="{A01E7EA5-114E-444B-8EDB-EE1073249B2C}" dt="2020-06-23T04:05:09.710" v="3804" actId="27636"/>
          <ac:spMkLst>
            <pc:docMk/>
            <pc:sldMk cId="1599117885" sldId="604"/>
            <ac:spMk id="3" creationId="{00000000-0000-0000-0000-000000000000}"/>
          </ac:spMkLst>
        </pc:spChg>
        <pc:graphicFrameChg chg="add del mod">
          <ac:chgData name="Della Ludwig" userId="707b54aa7a9445ea" providerId="LiveId" clId="{A01E7EA5-114E-444B-8EDB-EE1073249B2C}" dt="2020-06-23T04:02:12.604" v="3743" actId="21"/>
          <ac:graphicFrameMkLst>
            <pc:docMk/>
            <pc:sldMk cId="1599117885" sldId="604"/>
            <ac:graphicFrameMk id="4" creationId="{02D1E4E8-C3E8-4421-912E-2C872D19D95A}"/>
          </ac:graphicFrameMkLst>
        </pc:graphicFrameChg>
        <pc:graphicFrameChg chg="del mod">
          <ac:chgData name="Della Ludwig" userId="707b54aa7a9445ea" providerId="LiveId" clId="{A01E7EA5-114E-444B-8EDB-EE1073249B2C}" dt="2020-06-23T04:02:23.339" v="3746" actId="478"/>
          <ac:graphicFrameMkLst>
            <pc:docMk/>
            <pc:sldMk cId="1599117885" sldId="604"/>
            <ac:graphicFrameMk id="23" creationId="{488C53EB-6227-4A12-A1EB-9A9E8867BE4B}"/>
          </ac:graphicFrameMkLst>
        </pc:graphicFrameChg>
        <pc:graphicFrameChg chg="del mod">
          <ac:chgData name="Della Ludwig" userId="707b54aa7a9445ea" providerId="LiveId" clId="{A01E7EA5-114E-444B-8EDB-EE1073249B2C}" dt="2020-06-23T04:02:20.711" v="3745" actId="21"/>
          <ac:graphicFrameMkLst>
            <pc:docMk/>
            <pc:sldMk cId="1599117885" sldId="604"/>
            <ac:graphicFrameMk id="24" creationId="{CBAF2E15-5BD9-439B-A39A-79002963BCD0}"/>
          </ac:graphicFrameMkLst>
        </pc:graphicFrameChg>
        <pc:graphicFrameChg chg="del mod">
          <ac:chgData name="Della Ludwig" userId="707b54aa7a9445ea" providerId="LiveId" clId="{A01E7EA5-114E-444B-8EDB-EE1073249B2C}" dt="2020-06-23T04:02:15.150" v="3744" actId="21"/>
          <ac:graphicFrameMkLst>
            <pc:docMk/>
            <pc:sldMk cId="1599117885" sldId="604"/>
            <ac:graphicFrameMk id="25" creationId="{9954EBF0-C68B-4CC5-BC75-43B1081484EA}"/>
          </ac:graphicFrameMkLst>
        </pc:graphicFrameChg>
      </pc:sldChg>
      <pc:sldChg chg="del">
        <pc:chgData name="Della Ludwig" userId="707b54aa7a9445ea" providerId="LiveId" clId="{A01E7EA5-114E-444B-8EDB-EE1073249B2C}" dt="2020-06-23T02:08:05.614" v="0" actId="47"/>
        <pc:sldMkLst>
          <pc:docMk/>
          <pc:sldMk cId="639489639" sldId="605"/>
        </pc:sldMkLst>
      </pc:sldChg>
      <pc:sldChg chg="modSp add mod modNotesTx">
        <pc:chgData name="Della Ludwig" userId="707b54aa7a9445ea" providerId="LiveId" clId="{A01E7EA5-114E-444B-8EDB-EE1073249B2C}" dt="2020-06-23T04:11:09.102" v="3942" actId="20577"/>
        <pc:sldMkLst>
          <pc:docMk/>
          <pc:sldMk cId="2016054528" sldId="605"/>
        </pc:sldMkLst>
        <pc:spChg chg="mod">
          <ac:chgData name="Della Ludwig" userId="707b54aa7a9445ea" providerId="LiveId" clId="{A01E7EA5-114E-444B-8EDB-EE1073249B2C}" dt="2020-06-23T04:11:09.102" v="3942" actId="20577"/>
          <ac:spMkLst>
            <pc:docMk/>
            <pc:sldMk cId="2016054528" sldId="605"/>
            <ac:spMk id="3" creationId="{00000000-0000-0000-0000-000000000000}"/>
          </ac:spMkLst>
        </pc:spChg>
      </pc:sldChg>
      <pc:sldChg chg="addSp delSp modSp add mod modNotesTx">
        <pc:chgData name="Della Ludwig" userId="707b54aa7a9445ea" providerId="LiveId" clId="{A01E7EA5-114E-444B-8EDB-EE1073249B2C}" dt="2020-06-23T04:19:40.222" v="4057" actId="27636"/>
        <pc:sldMkLst>
          <pc:docMk/>
          <pc:sldMk cId="418226931" sldId="606"/>
        </pc:sldMkLst>
        <pc:spChg chg="mod">
          <ac:chgData name="Della Ludwig" userId="707b54aa7a9445ea" providerId="LiveId" clId="{A01E7EA5-114E-444B-8EDB-EE1073249B2C}" dt="2020-06-23T04:19:40.222" v="4057" actId="27636"/>
          <ac:spMkLst>
            <pc:docMk/>
            <pc:sldMk cId="418226931" sldId="606"/>
            <ac:spMk id="3" creationId="{00000000-0000-0000-0000-000000000000}"/>
          </ac:spMkLst>
        </pc:spChg>
        <pc:graphicFrameChg chg="add del mod modGraphic">
          <ac:chgData name="Della Ludwig" userId="707b54aa7a9445ea" providerId="LiveId" clId="{A01E7EA5-114E-444B-8EDB-EE1073249B2C}" dt="2020-06-23T04:16:23.643" v="3998" actId="21"/>
          <ac:graphicFrameMkLst>
            <pc:docMk/>
            <pc:sldMk cId="418226931" sldId="606"/>
            <ac:graphicFrameMk id="4" creationId="{BBCB746D-AE59-4515-A431-9758B1669960}"/>
          </ac:graphicFrameMkLst>
        </pc:graphicFrameChg>
      </pc:sldChg>
      <pc:sldChg chg="del">
        <pc:chgData name="Della Ludwig" userId="707b54aa7a9445ea" providerId="LiveId" clId="{A01E7EA5-114E-444B-8EDB-EE1073249B2C}" dt="2020-06-23T02:08:05.614" v="0" actId="47"/>
        <pc:sldMkLst>
          <pc:docMk/>
          <pc:sldMk cId="4067966466" sldId="606"/>
        </pc:sldMkLst>
      </pc:sldChg>
      <pc:sldChg chg="addSp delSp modSp add mod modNotesTx">
        <pc:chgData name="Della Ludwig" userId="707b54aa7a9445ea" providerId="LiveId" clId="{A01E7EA5-114E-444B-8EDB-EE1073249B2C}" dt="2020-06-23T04:24:22.141" v="4091" actId="108"/>
        <pc:sldMkLst>
          <pc:docMk/>
          <pc:sldMk cId="2843944402" sldId="607"/>
        </pc:sldMkLst>
        <pc:spChg chg="mod">
          <ac:chgData name="Della Ludwig" userId="707b54aa7a9445ea" providerId="LiveId" clId="{A01E7EA5-114E-444B-8EDB-EE1073249B2C}" dt="2020-06-23T04:24:22.141" v="4091" actId="108"/>
          <ac:spMkLst>
            <pc:docMk/>
            <pc:sldMk cId="2843944402" sldId="607"/>
            <ac:spMk id="3" creationId="{00000000-0000-0000-0000-000000000000}"/>
          </ac:spMkLst>
        </pc:spChg>
        <pc:graphicFrameChg chg="add del mod">
          <ac:chgData name="Della Ludwig" userId="707b54aa7a9445ea" providerId="LiveId" clId="{A01E7EA5-114E-444B-8EDB-EE1073249B2C}" dt="2020-06-23T04:23:09.472" v="4086"/>
          <ac:graphicFrameMkLst>
            <pc:docMk/>
            <pc:sldMk cId="2843944402" sldId="607"/>
            <ac:graphicFrameMk id="4" creationId="{3E8F7D52-7668-4E65-899C-414417CD4164}"/>
          </ac:graphicFrameMkLst>
        </pc:graphicFrameChg>
      </pc:sldChg>
      <pc:sldChg chg="del">
        <pc:chgData name="Della Ludwig" userId="707b54aa7a9445ea" providerId="LiveId" clId="{A01E7EA5-114E-444B-8EDB-EE1073249B2C}" dt="2020-06-23T02:08:05.614" v="0" actId="47"/>
        <pc:sldMkLst>
          <pc:docMk/>
          <pc:sldMk cId="4188929060" sldId="607"/>
        </pc:sldMkLst>
      </pc:sldChg>
      <pc:sldChg chg="del">
        <pc:chgData name="Della Ludwig" userId="707b54aa7a9445ea" providerId="LiveId" clId="{A01E7EA5-114E-444B-8EDB-EE1073249B2C}" dt="2020-06-23T02:08:05.614" v="0" actId="47"/>
        <pc:sldMkLst>
          <pc:docMk/>
          <pc:sldMk cId="3728207673" sldId="609"/>
        </pc:sldMkLst>
      </pc:sldChg>
      <pc:sldChg chg="del">
        <pc:chgData name="Della Ludwig" userId="707b54aa7a9445ea" providerId="LiveId" clId="{A01E7EA5-114E-444B-8EDB-EE1073249B2C}" dt="2020-06-23T02:08:05.614" v="0" actId="47"/>
        <pc:sldMkLst>
          <pc:docMk/>
          <pc:sldMk cId="2037003746" sldId="610"/>
        </pc:sldMkLst>
      </pc:sldChg>
      <pc:sldChg chg="del">
        <pc:chgData name="Della Ludwig" userId="707b54aa7a9445ea" providerId="LiveId" clId="{A01E7EA5-114E-444B-8EDB-EE1073249B2C}" dt="2020-06-23T02:08:05.614" v="0" actId="47"/>
        <pc:sldMkLst>
          <pc:docMk/>
          <pc:sldMk cId="305180793" sldId="611"/>
        </pc:sldMkLst>
      </pc:sldChg>
      <pc:sldChg chg="del">
        <pc:chgData name="Della Ludwig" userId="707b54aa7a9445ea" providerId="LiveId" clId="{A01E7EA5-114E-444B-8EDB-EE1073249B2C}" dt="2020-06-23T02:08:05.614" v="0" actId="47"/>
        <pc:sldMkLst>
          <pc:docMk/>
          <pc:sldMk cId="1964085940" sldId="612"/>
        </pc:sldMkLst>
      </pc:sldChg>
      <pc:sldChg chg="del">
        <pc:chgData name="Della Ludwig" userId="707b54aa7a9445ea" providerId="LiveId" clId="{A01E7EA5-114E-444B-8EDB-EE1073249B2C}" dt="2020-06-23T02:08:05.614" v="0" actId="47"/>
        <pc:sldMkLst>
          <pc:docMk/>
          <pc:sldMk cId="4141997025" sldId="613"/>
        </pc:sldMkLst>
      </pc:sldChg>
      <pc:sldChg chg="del">
        <pc:chgData name="Della Ludwig" userId="707b54aa7a9445ea" providerId="LiveId" clId="{A01E7EA5-114E-444B-8EDB-EE1073249B2C}" dt="2020-06-23T02:08:05.614" v="0" actId="47"/>
        <pc:sldMkLst>
          <pc:docMk/>
          <pc:sldMk cId="3531207109" sldId="614"/>
        </pc:sldMkLst>
      </pc:sldChg>
      <pc:sldChg chg="del">
        <pc:chgData name="Della Ludwig" userId="707b54aa7a9445ea" providerId="LiveId" clId="{A01E7EA5-114E-444B-8EDB-EE1073249B2C}" dt="2020-06-23T02:08:05.614" v="0" actId="47"/>
        <pc:sldMkLst>
          <pc:docMk/>
          <pc:sldMk cId="2054988232" sldId="615"/>
        </pc:sldMkLst>
      </pc:sldChg>
      <pc:sldChg chg="del">
        <pc:chgData name="Della Ludwig" userId="707b54aa7a9445ea" providerId="LiveId" clId="{A01E7EA5-114E-444B-8EDB-EE1073249B2C}" dt="2020-06-23T02:08:05.614" v="0" actId="47"/>
        <pc:sldMkLst>
          <pc:docMk/>
          <pc:sldMk cId="2030038116" sldId="616"/>
        </pc:sldMkLst>
      </pc:sldChg>
      <pc:sldChg chg="del">
        <pc:chgData name="Della Ludwig" userId="707b54aa7a9445ea" providerId="LiveId" clId="{A01E7EA5-114E-444B-8EDB-EE1073249B2C}" dt="2020-06-23T02:08:05.614" v="0" actId="47"/>
        <pc:sldMkLst>
          <pc:docMk/>
          <pc:sldMk cId="361815823" sldId="617"/>
        </pc:sldMkLst>
      </pc:sldChg>
      <pc:sldChg chg="del">
        <pc:chgData name="Della Ludwig" userId="707b54aa7a9445ea" providerId="LiveId" clId="{A01E7EA5-114E-444B-8EDB-EE1073249B2C}" dt="2020-06-23T02:08:05.614" v="0" actId="47"/>
        <pc:sldMkLst>
          <pc:docMk/>
          <pc:sldMk cId="2592094885" sldId="618"/>
        </pc:sldMkLst>
      </pc:sldChg>
      <pc:sldChg chg="del">
        <pc:chgData name="Della Ludwig" userId="707b54aa7a9445ea" providerId="LiveId" clId="{A01E7EA5-114E-444B-8EDB-EE1073249B2C}" dt="2020-06-23T02:08:05.614" v="0" actId="47"/>
        <pc:sldMkLst>
          <pc:docMk/>
          <pc:sldMk cId="2628824280" sldId="619"/>
        </pc:sldMkLst>
      </pc:sldChg>
      <pc:sldChg chg="del">
        <pc:chgData name="Della Ludwig" userId="707b54aa7a9445ea" providerId="LiveId" clId="{A01E7EA5-114E-444B-8EDB-EE1073249B2C}" dt="2020-06-23T02:08:05.614" v="0" actId="47"/>
        <pc:sldMkLst>
          <pc:docMk/>
          <pc:sldMk cId="1285672525" sldId="625"/>
        </pc:sldMkLst>
      </pc:sldChg>
      <pc:sldChg chg="del">
        <pc:chgData name="Della Ludwig" userId="707b54aa7a9445ea" providerId="LiveId" clId="{A01E7EA5-114E-444B-8EDB-EE1073249B2C}" dt="2020-06-23T02:08:05.614" v="0" actId="47"/>
        <pc:sldMkLst>
          <pc:docMk/>
          <pc:sldMk cId="4201168915" sldId="626"/>
        </pc:sldMkLst>
      </pc:sldChg>
      <pc:sldChg chg="del">
        <pc:chgData name="Della Ludwig" userId="707b54aa7a9445ea" providerId="LiveId" clId="{A01E7EA5-114E-444B-8EDB-EE1073249B2C}" dt="2020-06-23T02:08:05.614" v="0" actId="47"/>
        <pc:sldMkLst>
          <pc:docMk/>
          <pc:sldMk cId="1094149059" sldId="627"/>
        </pc:sldMkLst>
      </pc:sldChg>
      <pc:sldChg chg="del">
        <pc:chgData name="Della Ludwig" userId="707b54aa7a9445ea" providerId="LiveId" clId="{A01E7EA5-114E-444B-8EDB-EE1073249B2C}" dt="2020-06-23T02:08:05.614" v="0" actId="47"/>
        <pc:sldMkLst>
          <pc:docMk/>
          <pc:sldMk cId="2053679413" sldId="628"/>
        </pc:sldMkLst>
      </pc:sldChg>
      <pc:sldChg chg="del">
        <pc:chgData name="Della Ludwig" userId="707b54aa7a9445ea" providerId="LiveId" clId="{A01E7EA5-114E-444B-8EDB-EE1073249B2C}" dt="2020-06-23T02:08:05.614" v="0" actId="47"/>
        <pc:sldMkLst>
          <pc:docMk/>
          <pc:sldMk cId="1837158616" sldId="629"/>
        </pc:sldMkLst>
      </pc:sldChg>
      <pc:sldChg chg="del">
        <pc:chgData name="Della Ludwig" userId="707b54aa7a9445ea" providerId="LiveId" clId="{A01E7EA5-114E-444B-8EDB-EE1073249B2C}" dt="2020-06-23T02:18:08.999" v="2" actId="47"/>
        <pc:sldMkLst>
          <pc:docMk/>
          <pc:sldMk cId="1075567919" sldId="630"/>
        </pc:sldMkLst>
      </pc:sldChg>
      <pc:sldChg chg="del">
        <pc:chgData name="Della Ludwig" userId="707b54aa7a9445ea" providerId="LiveId" clId="{A01E7EA5-114E-444B-8EDB-EE1073249B2C}" dt="2020-06-23T02:08:05.614" v="0" actId="47"/>
        <pc:sldMkLst>
          <pc:docMk/>
          <pc:sldMk cId="3709802717" sldId="631"/>
        </pc:sldMkLst>
      </pc:sldChg>
      <pc:sldChg chg="del">
        <pc:chgData name="Della Ludwig" userId="707b54aa7a9445ea" providerId="LiveId" clId="{A01E7EA5-114E-444B-8EDB-EE1073249B2C}" dt="2020-06-23T02:08:05.614" v="0" actId="47"/>
        <pc:sldMkLst>
          <pc:docMk/>
          <pc:sldMk cId="1355947487" sldId="633"/>
        </pc:sldMkLst>
      </pc:sldChg>
      <pc:sldChg chg="del">
        <pc:chgData name="Della Ludwig" userId="707b54aa7a9445ea" providerId="LiveId" clId="{A01E7EA5-114E-444B-8EDB-EE1073249B2C}" dt="2020-06-23T02:08:05.614" v="0" actId="47"/>
        <pc:sldMkLst>
          <pc:docMk/>
          <pc:sldMk cId="4213574567" sldId="634"/>
        </pc:sldMkLst>
      </pc:sldChg>
      <pc:sldChg chg="del">
        <pc:chgData name="Della Ludwig" userId="707b54aa7a9445ea" providerId="LiveId" clId="{A01E7EA5-114E-444B-8EDB-EE1073249B2C}" dt="2020-06-23T02:08:05.614" v="0" actId="47"/>
        <pc:sldMkLst>
          <pc:docMk/>
          <pc:sldMk cId="267476668" sldId="63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54964"/>
          </a:xfrm>
          <a:prstGeom prst="rect">
            <a:avLst/>
          </a:prstGeom>
        </p:spPr>
        <p:txBody>
          <a:bodyPr vert="horz" lIns="90559" tIns="45280" rIns="90559" bIns="45280"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841451" y="0"/>
            <a:ext cx="2938780" cy="454964"/>
          </a:xfrm>
          <a:prstGeom prst="rect">
            <a:avLst/>
          </a:prstGeom>
        </p:spPr>
        <p:txBody>
          <a:bodyPr vert="horz" lIns="90559" tIns="45280" rIns="90559" bIns="45280" rtlCol="0"/>
          <a:lstStyle>
            <a:lvl1pPr algn="r">
              <a:defRPr sz="1200"/>
            </a:lvl1pPr>
          </a:lstStyle>
          <a:p>
            <a:fld id="{F2A04DE5-F1A9-4D45-BF54-BEFDBA739CA2}" type="datetimeFigureOut">
              <a:rPr lang="en-US" smtClean="0">
                <a:latin typeface="NeueHaasGroteskText Std" panose="020B0504020202020204" pitchFamily="34" charset="0"/>
              </a:rPr>
              <a:t>6/24/2020</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612837"/>
            <a:ext cx="2938780" cy="454963"/>
          </a:xfrm>
          <a:prstGeom prst="rect">
            <a:avLst/>
          </a:prstGeom>
        </p:spPr>
        <p:txBody>
          <a:bodyPr vert="horz" lIns="90559" tIns="45280" rIns="90559" bIns="45280"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841451" y="8612837"/>
            <a:ext cx="2938780" cy="454963"/>
          </a:xfrm>
          <a:prstGeom prst="rect">
            <a:avLst/>
          </a:prstGeom>
        </p:spPr>
        <p:txBody>
          <a:bodyPr vert="horz" lIns="90559" tIns="45280" rIns="90559" bIns="45280"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54964"/>
          </a:xfrm>
          <a:prstGeom prst="rect">
            <a:avLst/>
          </a:prstGeom>
        </p:spPr>
        <p:txBody>
          <a:bodyPr vert="horz" lIns="90559" tIns="45280" rIns="90559" bIns="45280"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841451" y="0"/>
            <a:ext cx="2938780" cy="454964"/>
          </a:xfrm>
          <a:prstGeom prst="rect">
            <a:avLst/>
          </a:prstGeom>
        </p:spPr>
        <p:txBody>
          <a:bodyPr vert="horz" lIns="90559" tIns="45280" rIns="90559" bIns="45280" rtlCol="0"/>
          <a:lstStyle>
            <a:lvl1pPr algn="r">
              <a:defRPr sz="1200">
                <a:latin typeface="NeueHaasGroteskText Std" panose="020B0504020202020204" pitchFamily="34" charset="0"/>
              </a:defRPr>
            </a:lvl1pPr>
          </a:lstStyle>
          <a:p>
            <a:fld id="{A50CD39D-89B0-4C68-805A-35C75A7C20C8}" type="datetimeFigureOut">
              <a:rPr lang="en-US" smtClean="0"/>
              <a:pPr/>
              <a:t>6/24/2020</a:t>
            </a:fld>
            <a:endParaRPr lang="en-US" dirty="0"/>
          </a:p>
        </p:txBody>
      </p:sp>
      <p:sp>
        <p:nvSpPr>
          <p:cNvPr id="4" name="Slide Image Placeholder 3"/>
          <p:cNvSpPr>
            <a:spLocks noGrp="1" noRot="1" noChangeAspect="1"/>
          </p:cNvSpPr>
          <p:nvPr>
            <p:ph type="sldImg" idx="2"/>
          </p:nvPr>
        </p:nvSpPr>
        <p:spPr>
          <a:xfrm>
            <a:off x="673100" y="1133475"/>
            <a:ext cx="5435600" cy="3059113"/>
          </a:xfrm>
          <a:prstGeom prst="rect">
            <a:avLst/>
          </a:prstGeom>
          <a:noFill/>
          <a:ln w="12700">
            <a:solidFill>
              <a:prstClr val="black"/>
            </a:solidFill>
          </a:ln>
        </p:spPr>
        <p:txBody>
          <a:bodyPr vert="horz" lIns="90559" tIns="45280" rIns="90559" bIns="45280" rtlCol="0" anchor="ctr"/>
          <a:lstStyle/>
          <a:p>
            <a:endParaRPr lang="en-US" dirty="0"/>
          </a:p>
        </p:txBody>
      </p:sp>
      <p:sp>
        <p:nvSpPr>
          <p:cNvPr id="5" name="Notes Placeholder 4"/>
          <p:cNvSpPr>
            <a:spLocks noGrp="1"/>
          </p:cNvSpPr>
          <p:nvPr>
            <p:ph type="body" sz="quarter" idx="3"/>
          </p:nvPr>
        </p:nvSpPr>
        <p:spPr>
          <a:xfrm>
            <a:off x="678180" y="4363878"/>
            <a:ext cx="5425440" cy="3570447"/>
          </a:xfrm>
          <a:prstGeom prst="rect">
            <a:avLst/>
          </a:prstGeom>
        </p:spPr>
        <p:txBody>
          <a:bodyPr vert="horz" lIns="90559" tIns="45280" rIns="90559" bIns="4528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12837"/>
            <a:ext cx="2938780" cy="454963"/>
          </a:xfrm>
          <a:prstGeom prst="rect">
            <a:avLst/>
          </a:prstGeom>
        </p:spPr>
        <p:txBody>
          <a:bodyPr vert="horz" lIns="90559" tIns="45280" rIns="90559" bIns="45280"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841451" y="8612837"/>
            <a:ext cx="2938780" cy="454963"/>
          </a:xfrm>
          <a:prstGeom prst="rect">
            <a:avLst/>
          </a:prstGeom>
        </p:spPr>
        <p:txBody>
          <a:bodyPr vert="horz" lIns="90559" tIns="45280" rIns="90559" bIns="45280"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staysafe.mn.gov/"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blsportal.sos.state.mn.us/Business/Search"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mblsportal.sos.state.mn.us/Business/Search"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1" dirty="0"/>
          </a:p>
        </p:txBody>
      </p:sp>
      <p:sp>
        <p:nvSpPr>
          <p:cNvPr id="5" name="Slide Number Placeholder 4"/>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295935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NeueHaasGroteskText Std" panose="020B0504020202020204" pitchFamily="34" charset="0"/>
                <a:ea typeface="+mn-ea"/>
                <a:cs typeface="+mn-cs"/>
              </a:rPr>
              <a:t>Due to the large volume of applications and awards, DEED is partnering with these organizations to administer and distribute the awards. These organizations are mandated by law to administer these </a:t>
            </a:r>
            <a:r>
              <a:rPr lang="en-US" sz="1200" b="0" i="0" kern="1200" dirty="0" smtClean="0">
                <a:solidFill>
                  <a:schemeClr val="tx1"/>
                </a:solidFill>
                <a:effectLst/>
                <a:latin typeface="NeueHaasGroteskText Std" panose="020B0504020202020204" pitchFamily="34" charset="0"/>
                <a:ea typeface="+mn-ea"/>
                <a:cs typeface="+mn-cs"/>
              </a:rPr>
              <a:t>funds.</a:t>
            </a:r>
            <a:endParaRPr lang="en-US" dirty="0"/>
          </a:p>
          <a:p>
            <a:endParaRPr lang="en-US" sz="1200" b="0" i="0" kern="1200" dirty="0">
              <a:solidFill>
                <a:schemeClr val="tx1"/>
              </a:solidFill>
              <a:effectLst/>
              <a:latin typeface="NeueHaasGroteskText Std" panose="020B0504020202020204" pitchFamily="34" charset="0"/>
              <a:ea typeface="+mn-ea"/>
              <a:cs typeface="+mn-cs"/>
            </a:endParaRPr>
          </a:p>
          <a:p>
            <a:endParaRPr lang="en-US" sz="1200" b="0" i="0" kern="1200" dirty="0">
              <a:solidFill>
                <a:schemeClr val="tx1"/>
              </a:solidFill>
              <a:effectLst/>
              <a:latin typeface="NeueHaasGroteskText Std" panose="020B0504020202020204" pitchFamily="34" charset="0"/>
              <a:ea typeface="+mn-ea"/>
              <a:cs typeface="+mn-cs"/>
            </a:endParaRPr>
          </a:p>
          <a:p>
            <a:r>
              <a:rPr lang="en-US" sz="1200" b="0" i="0" kern="1200" dirty="0" smtClean="0">
                <a:solidFill>
                  <a:schemeClr val="tx1"/>
                </a:solidFill>
                <a:effectLst/>
                <a:latin typeface="NeueHaasGroteskText Std" panose="020B0504020202020204" pitchFamily="34" charset="0"/>
                <a:ea typeface="+mn-ea"/>
                <a:cs typeface="+mn-cs"/>
              </a:rPr>
              <a:t>FYI (if asked) -After </a:t>
            </a:r>
            <a:r>
              <a:rPr lang="en-US" sz="1200" b="0" i="0" kern="1200" dirty="0">
                <a:solidFill>
                  <a:schemeClr val="tx1"/>
                </a:solidFill>
                <a:effectLst/>
                <a:latin typeface="NeueHaasGroteskText Std" panose="020B0504020202020204" pitchFamily="34" charset="0"/>
                <a:ea typeface="+mn-ea"/>
                <a:cs typeface="+mn-cs"/>
              </a:rPr>
              <a:t>you have been selected for an award, you will be asked by your award administrator for documentation that verifies you are eligible to receive a grant. Some examples of documentation you may be asked to provide include – but are not limited to – the following: sales tax reporting, period statements from third-party sales platforms, merchant services statements, point of sale or register reports, third-party payroll processor reports, federal form 941/employer's quarterly federal tax return, or other state or federal payroll-related filings.</a:t>
            </a:r>
          </a:p>
          <a:p>
            <a:endParaRPr lang="en-US" sz="1200" b="0" i="0" kern="1200" dirty="0">
              <a:solidFill>
                <a:schemeClr val="tx1"/>
              </a:solidFill>
              <a:effectLst/>
              <a:latin typeface="NeueHaasGroteskText Std" panose="020B0504020202020204" pitchFamily="34" charset="0"/>
              <a:ea typeface="+mn-ea"/>
              <a:cs typeface="+mn-cs"/>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896822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above</a:t>
            </a:r>
            <a:r>
              <a:rPr lang="en-US" baseline="0" dirty="0" smtClean="0"/>
              <a:t> questions are sample ones that are on the application. There is a total of </a:t>
            </a:r>
            <a:r>
              <a:rPr lang="en-US" dirty="0" smtClean="0"/>
              <a:t>18 questions (no attachments are necessary) </a:t>
            </a:r>
            <a:r>
              <a:rPr lang="en-US" dirty="0"/>
              <a:t>– As you answer the questions, the application will let you know </a:t>
            </a:r>
            <a:r>
              <a:rPr lang="en-US" dirty="0" smtClean="0"/>
              <a:t>immediately if </a:t>
            </a:r>
            <a:r>
              <a:rPr lang="en-US" dirty="0"/>
              <a:t>you do not qualify based on your </a:t>
            </a:r>
            <a:r>
              <a:rPr lang="en-US" dirty="0" smtClean="0"/>
              <a:t>response. </a:t>
            </a:r>
          </a:p>
          <a:p>
            <a:endParaRPr lang="en-US" dirty="0" smtClean="0"/>
          </a:p>
          <a:p>
            <a:r>
              <a:rPr lang="en-US" dirty="0" smtClean="0"/>
              <a:t>The questions asked are to determine eligibility for the grant.</a:t>
            </a:r>
          </a:p>
          <a:p>
            <a:endParaRPr lang="en-US" dirty="0" smtClean="0"/>
          </a:p>
          <a:p>
            <a:r>
              <a:rPr lang="en-US" sz="1200" b="0" i="0" kern="1200" dirty="0" smtClean="0">
                <a:solidFill>
                  <a:schemeClr val="tx1"/>
                </a:solidFill>
                <a:effectLst/>
                <a:latin typeface="NeueHaasGroteskText Std" panose="020B0504020202020204" pitchFamily="34" charset="0"/>
                <a:ea typeface="+mn-ea"/>
                <a:cs typeface="+mn-cs"/>
              </a:rPr>
              <a:t>This section will help us know how Governor Walz's Executive Orders (EO) impacted your business. In particular we want to know the impact of EO 20-56, effective on May 18, 2020, which permitted limited re-opening of some types of businesses, but restricted their operations to 50% or less of normal capacity. Awards will prioritize businesses adversely impacted by relevant Executive Orders.</a:t>
            </a:r>
          </a:p>
          <a:p>
            <a:endParaRPr lang="en-US" sz="1200" b="0" i="0" kern="1200" dirty="0" smtClean="0">
              <a:solidFill>
                <a:schemeClr val="tx1"/>
              </a:solidFill>
              <a:effectLst/>
              <a:latin typeface="NeueHaasGroteskText Std" panose="020B0504020202020204" pitchFamily="34" charset="0"/>
              <a:ea typeface="+mn-ea"/>
              <a:cs typeface="+mn-cs"/>
            </a:endParaRPr>
          </a:p>
          <a:p>
            <a:r>
              <a:rPr lang="en-US" sz="1200" b="1" i="1" kern="1200" dirty="0" smtClean="0">
                <a:solidFill>
                  <a:schemeClr val="tx1"/>
                </a:solidFill>
                <a:effectLst/>
                <a:latin typeface="NeueHaasGroteskText Std" panose="020B0504020202020204" pitchFamily="34" charset="0"/>
                <a:ea typeface="+mn-ea"/>
                <a:cs typeface="+mn-cs"/>
              </a:rPr>
              <a:t>Relevant Executive Orders (EO):</a:t>
            </a:r>
            <a:r>
              <a:rPr lang="en-US" sz="1200" b="0" i="0" kern="1200" dirty="0" smtClean="0">
                <a:solidFill>
                  <a:schemeClr val="tx1"/>
                </a:solidFill>
                <a:effectLst/>
                <a:latin typeface="NeueHaasGroteskText Std" panose="020B0504020202020204" pitchFamily="34" charset="0"/>
                <a:ea typeface="+mn-ea"/>
                <a:cs typeface="+mn-cs"/>
              </a:rPr>
              <a:t/>
            </a:r>
            <a:br>
              <a:rPr lang="en-US" sz="1200" b="0" i="0" kern="1200" dirty="0" smtClean="0">
                <a:solidFill>
                  <a:schemeClr val="tx1"/>
                </a:solidFill>
                <a:effectLst/>
                <a:latin typeface="NeueHaasGroteskText Std" panose="020B0504020202020204" pitchFamily="34" charset="0"/>
                <a:ea typeface="+mn-ea"/>
                <a:cs typeface="+mn-cs"/>
              </a:rPr>
            </a:br>
            <a:r>
              <a:rPr lang="en-US" sz="1200" b="1" i="0" kern="1200" dirty="0" smtClean="0">
                <a:solidFill>
                  <a:schemeClr val="tx1"/>
                </a:solidFill>
                <a:effectLst/>
                <a:latin typeface="NeueHaasGroteskText Std" panose="020B0504020202020204" pitchFamily="34" charset="0"/>
                <a:ea typeface="+mn-ea"/>
                <a:cs typeface="+mn-cs"/>
              </a:rPr>
              <a:t>EO 20-04 March 26-May 17</a:t>
            </a:r>
            <a:r>
              <a:rPr lang="en-US" sz="1200" b="0" i="0" kern="1200" dirty="0" smtClean="0">
                <a:solidFill>
                  <a:schemeClr val="tx1"/>
                </a:solidFill>
                <a:effectLst/>
                <a:latin typeface="NeueHaasGroteskText Std" panose="020B0504020202020204" pitchFamily="34" charset="0"/>
                <a:ea typeface="+mn-ea"/>
                <a:cs typeface="+mn-cs"/>
              </a:rPr>
              <a:t> Temporarily closed bars, restaurants, and other places of public accommodation. Extended by later EOs.</a:t>
            </a:r>
            <a:br>
              <a:rPr lang="en-US" sz="1200" b="0" i="0" kern="1200" dirty="0" smtClean="0">
                <a:solidFill>
                  <a:schemeClr val="tx1"/>
                </a:solidFill>
                <a:effectLst/>
                <a:latin typeface="NeueHaasGroteskText Std" panose="020B0504020202020204" pitchFamily="34" charset="0"/>
                <a:ea typeface="+mn-ea"/>
                <a:cs typeface="+mn-cs"/>
              </a:rPr>
            </a:br>
            <a:r>
              <a:rPr lang="en-US" sz="1200" b="1" i="0" kern="1200" dirty="0" smtClean="0">
                <a:solidFill>
                  <a:schemeClr val="tx1"/>
                </a:solidFill>
                <a:effectLst/>
                <a:latin typeface="NeueHaasGroteskText Std" panose="020B0504020202020204" pitchFamily="34" charset="0"/>
                <a:ea typeface="+mn-ea"/>
                <a:cs typeface="+mn-cs"/>
              </a:rPr>
              <a:t>EO 20-08</a:t>
            </a:r>
            <a:r>
              <a:rPr lang="en-US" sz="1200" b="0" i="0" kern="1200" dirty="0" smtClean="0">
                <a:solidFill>
                  <a:schemeClr val="tx1"/>
                </a:solidFill>
                <a:effectLst/>
                <a:latin typeface="NeueHaasGroteskText Std" panose="020B0504020202020204" pitchFamily="34" charset="0"/>
                <a:ea typeface="+mn-ea"/>
                <a:cs typeface="+mn-cs"/>
              </a:rPr>
              <a:t> Clarifies places of public accommodation for EO 20-04</a:t>
            </a:r>
            <a:br>
              <a:rPr lang="en-US" sz="1200" b="0" i="0" kern="1200" dirty="0" smtClean="0">
                <a:solidFill>
                  <a:schemeClr val="tx1"/>
                </a:solidFill>
                <a:effectLst/>
                <a:latin typeface="NeueHaasGroteskText Std" panose="020B0504020202020204" pitchFamily="34" charset="0"/>
                <a:ea typeface="+mn-ea"/>
                <a:cs typeface="+mn-cs"/>
              </a:rPr>
            </a:br>
            <a:r>
              <a:rPr lang="en-US" sz="1200" b="1" i="0" kern="1200" dirty="0" smtClean="0">
                <a:solidFill>
                  <a:schemeClr val="tx1"/>
                </a:solidFill>
                <a:effectLst/>
                <a:latin typeface="NeueHaasGroteskText Std" panose="020B0504020202020204" pitchFamily="34" charset="0"/>
                <a:ea typeface="+mn-ea"/>
                <a:cs typeface="+mn-cs"/>
              </a:rPr>
              <a:t>EO 20-09</a:t>
            </a:r>
            <a:r>
              <a:rPr lang="en-US" sz="1200" b="0" i="0" kern="1200" dirty="0" smtClean="0">
                <a:solidFill>
                  <a:schemeClr val="tx1"/>
                </a:solidFill>
                <a:effectLst/>
                <a:latin typeface="NeueHaasGroteskText Std" panose="020B0504020202020204" pitchFamily="34" charset="0"/>
                <a:ea typeface="+mn-ea"/>
                <a:cs typeface="+mn-cs"/>
              </a:rPr>
              <a:t> </a:t>
            </a:r>
            <a:r>
              <a:rPr lang="en-US" sz="1200" b="1" i="0" kern="1200" dirty="0" smtClean="0">
                <a:solidFill>
                  <a:schemeClr val="tx1"/>
                </a:solidFill>
                <a:effectLst/>
                <a:latin typeface="NeueHaasGroteskText Std" panose="020B0504020202020204" pitchFamily="34" charset="0"/>
                <a:ea typeface="+mn-ea"/>
                <a:cs typeface="+mn-cs"/>
              </a:rPr>
              <a:t>March 23- </a:t>
            </a:r>
            <a:r>
              <a:rPr lang="en-US" sz="1200" b="0" i="0" kern="1200" dirty="0" smtClean="0">
                <a:solidFill>
                  <a:schemeClr val="tx1"/>
                </a:solidFill>
                <a:effectLst/>
                <a:latin typeface="NeueHaasGroteskText Std" panose="020B0504020202020204" pitchFamily="34" charset="0"/>
                <a:ea typeface="+mn-ea"/>
                <a:cs typeface="+mn-cs"/>
              </a:rPr>
              <a:t>Delayed non-essential or elective medical/dental surgery and procedures during COVID-19 Peacetime Emergency.</a:t>
            </a:r>
            <a:br>
              <a:rPr lang="en-US" sz="1200" b="0" i="0" kern="1200" dirty="0" smtClean="0">
                <a:solidFill>
                  <a:schemeClr val="tx1"/>
                </a:solidFill>
                <a:effectLst/>
                <a:latin typeface="NeueHaasGroteskText Std" panose="020B0504020202020204" pitchFamily="34" charset="0"/>
                <a:ea typeface="+mn-ea"/>
                <a:cs typeface="+mn-cs"/>
              </a:rPr>
            </a:br>
            <a:r>
              <a:rPr lang="en-US" sz="1200" b="1" i="0" kern="1200" dirty="0" smtClean="0">
                <a:solidFill>
                  <a:schemeClr val="tx1"/>
                </a:solidFill>
                <a:effectLst/>
                <a:latin typeface="NeueHaasGroteskText Std" panose="020B0504020202020204" pitchFamily="34" charset="0"/>
                <a:ea typeface="+mn-ea"/>
                <a:cs typeface="+mn-cs"/>
              </a:rPr>
              <a:t>EO 20-20 March 27-April 10 </a:t>
            </a:r>
            <a:r>
              <a:rPr lang="en-US" sz="1200" b="0" i="0" kern="1200" dirty="0" smtClean="0">
                <a:solidFill>
                  <a:schemeClr val="tx1"/>
                </a:solidFill>
                <a:effectLst/>
                <a:latin typeface="NeueHaasGroteskText Std" panose="020B0504020202020204" pitchFamily="34" charset="0"/>
                <a:ea typeface="+mn-ea"/>
                <a:cs typeface="+mn-cs"/>
              </a:rPr>
              <a:t>Directed Minnesotans to stay home. Defined critical sectors exempt from this executive order.</a:t>
            </a:r>
            <a:br>
              <a:rPr lang="en-US" sz="1200" b="0" i="0" kern="1200" dirty="0" smtClean="0">
                <a:solidFill>
                  <a:schemeClr val="tx1"/>
                </a:solidFill>
                <a:effectLst/>
                <a:latin typeface="NeueHaasGroteskText Std" panose="020B0504020202020204" pitchFamily="34" charset="0"/>
                <a:ea typeface="+mn-ea"/>
                <a:cs typeface="+mn-cs"/>
              </a:rPr>
            </a:br>
            <a:r>
              <a:rPr lang="en-US" sz="1200" b="1" i="0" kern="1200" dirty="0" smtClean="0">
                <a:solidFill>
                  <a:schemeClr val="tx1"/>
                </a:solidFill>
                <a:effectLst/>
                <a:latin typeface="NeueHaasGroteskText Std" panose="020B0504020202020204" pitchFamily="34" charset="0"/>
                <a:ea typeface="+mn-ea"/>
                <a:cs typeface="+mn-cs"/>
              </a:rPr>
              <a:t>EO 20-51</a:t>
            </a:r>
            <a:r>
              <a:rPr lang="en-US" sz="1200" b="0" i="0" kern="1200" dirty="0" smtClean="0">
                <a:solidFill>
                  <a:schemeClr val="tx1"/>
                </a:solidFill>
                <a:effectLst/>
                <a:latin typeface="NeueHaasGroteskText Std" panose="020B0504020202020204" pitchFamily="34" charset="0"/>
                <a:ea typeface="+mn-ea"/>
                <a:cs typeface="+mn-cs"/>
              </a:rPr>
              <a:t> </a:t>
            </a:r>
            <a:r>
              <a:rPr lang="en-US" sz="1200" b="1" i="0" kern="1200" dirty="0" smtClean="0">
                <a:solidFill>
                  <a:schemeClr val="tx1"/>
                </a:solidFill>
                <a:effectLst/>
                <a:latin typeface="NeueHaasGroteskText Std" panose="020B0504020202020204" pitchFamily="34" charset="0"/>
                <a:ea typeface="+mn-ea"/>
                <a:cs typeface="+mn-cs"/>
              </a:rPr>
              <a:t>May 10 </a:t>
            </a:r>
            <a:r>
              <a:rPr lang="en-US" sz="1200" b="0" i="0" kern="1200" dirty="0" smtClean="0">
                <a:solidFill>
                  <a:schemeClr val="tx1"/>
                </a:solidFill>
                <a:effectLst/>
                <a:latin typeface="NeueHaasGroteskText Std" panose="020B0504020202020204" pitchFamily="34" charset="0"/>
                <a:ea typeface="+mn-ea"/>
                <a:cs typeface="+mn-cs"/>
              </a:rPr>
              <a:t>Permitted some non-essential medical/dental surgery and other procedures to resume.</a:t>
            </a:r>
            <a:br>
              <a:rPr lang="en-US" sz="1200" b="0" i="0" kern="1200" dirty="0" smtClean="0">
                <a:solidFill>
                  <a:schemeClr val="tx1"/>
                </a:solidFill>
                <a:effectLst/>
                <a:latin typeface="NeueHaasGroteskText Std" panose="020B0504020202020204" pitchFamily="34" charset="0"/>
                <a:ea typeface="+mn-ea"/>
                <a:cs typeface="+mn-cs"/>
              </a:rPr>
            </a:br>
            <a:r>
              <a:rPr lang="en-US" sz="1200" b="1" i="0" kern="1200" dirty="0" smtClean="0">
                <a:solidFill>
                  <a:schemeClr val="tx1"/>
                </a:solidFill>
                <a:effectLst/>
                <a:latin typeface="NeueHaasGroteskText Std" panose="020B0504020202020204" pitchFamily="34" charset="0"/>
                <a:ea typeface="+mn-ea"/>
                <a:cs typeface="+mn-cs"/>
              </a:rPr>
              <a:t>EO 20-56 Phase I, May 18-June 1</a:t>
            </a:r>
            <a:r>
              <a:rPr lang="en-US" sz="1200" b="0" i="0" kern="1200" dirty="0" smtClean="0">
                <a:solidFill>
                  <a:schemeClr val="tx1"/>
                </a:solidFill>
                <a:effectLst/>
                <a:latin typeface="NeueHaasGroteskText Std" panose="020B0504020202020204" pitchFamily="34" charset="0"/>
                <a:ea typeface="+mn-ea"/>
                <a:cs typeface="+mn-cs"/>
              </a:rPr>
              <a:t>: Safely re-opening Minnesota's economy. Telework if possible. Restaurants/bars: delivery, take out only. Non-critical customer-facing: may re-open but at 50% or less of normal occupant capacity (workers and customers). Some areas still closed.</a:t>
            </a:r>
            <a:br>
              <a:rPr lang="en-US" sz="1200" b="0" i="0" kern="1200" dirty="0" smtClean="0">
                <a:solidFill>
                  <a:schemeClr val="tx1"/>
                </a:solidFill>
                <a:effectLst/>
                <a:latin typeface="NeueHaasGroteskText Std" panose="020B0504020202020204" pitchFamily="34" charset="0"/>
                <a:ea typeface="+mn-ea"/>
                <a:cs typeface="+mn-cs"/>
              </a:rPr>
            </a:br>
            <a:r>
              <a:rPr lang="en-US" sz="1200" b="0" i="1" kern="1200" dirty="0" smtClean="0">
                <a:solidFill>
                  <a:schemeClr val="tx1"/>
                </a:solidFill>
                <a:effectLst/>
                <a:latin typeface="NeueHaasGroteskText Std" panose="020B0504020202020204" pitchFamily="34" charset="0"/>
                <a:ea typeface="+mn-ea"/>
                <a:cs typeface="+mn-cs"/>
              </a:rPr>
              <a:t/>
            </a:r>
            <a:br>
              <a:rPr lang="en-US" sz="1200" b="0" i="1" kern="1200" dirty="0" smtClean="0">
                <a:solidFill>
                  <a:schemeClr val="tx1"/>
                </a:solidFill>
                <a:effectLst/>
                <a:latin typeface="NeueHaasGroteskText Std" panose="020B0504020202020204" pitchFamily="34" charset="0"/>
                <a:ea typeface="+mn-ea"/>
                <a:cs typeface="+mn-cs"/>
              </a:rPr>
            </a:br>
            <a:r>
              <a:rPr lang="en-US" sz="1200" b="1" i="1" kern="1200" dirty="0" smtClean="0">
                <a:solidFill>
                  <a:schemeClr val="tx1"/>
                </a:solidFill>
                <a:effectLst/>
                <a:latin typeface="NeueHaasGroteskText Std" panose="020B0504020202020204" pitchFamily="34" charset="0"/>
                <a:ea typeface="+mn-ea"/>
                <a:cs typeface="+mn-cs"/>
              </a:rPr>
              <a:t>A useful reference</a:t>
            </a:r>
            <a:r>
              <a:rPr lang="en-US" sz="1200" b="0" i="1" kern="1200" dirty="0" smtClean="0">
                <a:solidFill>
                  <a:schemeClr val="tx1"/>
                </a:solidFill>
                <a:effectLst/>
                <a:latin typeface="NeueHaasGroteskText Std" panose="020B0504020202020204" pitchFamily="34" charset="0"/>
                <a:ea typeface="+mn-ea"/>
                <a:cs typeface="+mn-cs"/>
              </a:rPr>
              <a:t> is available at the Stay Safe MN website:  </a:t>
            </a:r>
            <a:r>
              <a:rPr lang="en-US" sz="1200" b="0" i="1" kern="1200" dirty="0" smtClean="0">
                <a:solidFill>
                  <a:schemeClr val="tx1"/>
                </a:solidFill>
                <a:effectLst/>
                <a:latin typeface="NeueHaasGroteskText Std" panose="020B0504020202020204" pitchFamily="34" charset="0"/>
                <a:ea typeface="+mn-ea"/>
                <a:cs typeface="+mn-cs"/>
                <a:hlinkClick r:id="rId3" tooltip="link to https://staysafe.mn.gov"/>
              </a:rPr>
              <a:t>https://staysafe.mn.gov </a:t>
            </a:r>
            <a:r>
              <a:rPr lang="en-US" sz="1200" b="0" i="0" kern="1200" dirty="0" smtClean="0">
                <a:solidFill>
                  <a:schemeClr val="tx1"/>
                </a:solidFill>
                <a:effectLst/>
                <a:latin typeface="NeueHaasGroteskText Std" panose="020B0504020202020204" pitchFamily="34" charset="0"/>
                <a:ea typeface="+mn-ea"/>
                <a:cs typeface="+mn-cs"/>
              </a:rPr>
              <a:t>.</a:t>
            </a:r>
            <a:r>
              <a:rPr lang="en-US" sz="1200" b="0" i="1" kern="1200" dirty="0" smtClean="0">
                <a:solidFill>
                  <a:schemeClr val="tx1"/>
                </a:solidFill>
                <a:effectLst/>
                <a:latin typeface="NeueHaasGroteskText Std" panose="020B0504020202020204" pitchFamily="34" charset="0"/>
                <a:ea typeface="+mn-ea"/>
                <a:cs typeface="+mn-cs"/>
              </a:rPr>
              <a:t> Scroll down to view table, see Phase I to current phase.)</a:t>
            </a:r>
          </a:p>
          <a:p>
            <a:endParaRPr lang="en-US" sz="1200" b="0" i="1" kern="1200" dirty="0" smtClean="0">
              <a:solidFill>
                <a:schemeClr val="tx1"/>
              </a:solidFill>
              <a:effectLst/>
              <a:latin typeface="NeueHaasGroteskText Std"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NeueHaasGroteskText Std" panose="020B0504020202020204" pitchFamily="34" charset="0"/>
                <a:ea typeface="+mn-ea"/>
                <a:cs typeface="+mn-cs"/>
              </a:rPr>
              <a:t>Optional</a:t>
            </a:r>
            <a:r>
              <a:rPr lang="en-US" sz="1200" b="1" i="0" kern="1200" baseline="0" dirty="0" smtClean="0">
                <a:solidFill>
                  <a:schemeClr val="tx1"/>
                </a:solidFill>
                <a:effectLst/>
                <a:latin typeface="NeueHaasGroteskText Std" panose="020B0504020202020204" pitchFamily="34" charset="0"/>
                <a:ea typeface="+mn-ea"/>
                <a:cs typeface="+mn-cs"/>
              </a:rPr>
              <a:t> </a:t>
            </a:r>
            <a:r>
              <a:rPr lang="en-US" sz="1200" b="1" i="0" kern="1200" dirty="0" smtClean="0">
                <a:solidFill>
                  <a:schemeClr val="tx1"/>
                </a:solidFill>
                <a:effectLst/>
                <a:latin typeface="NeueHaasGroteskText Std" panose="020B0504020202020204" pitchFamily="34" charset="0"/>
                <a:ea typeface="+mn-ea"/>
                <a:cs typeface="+mn-cs"/>
              </a:rPr>
              <a:t>questions at</a:t>
            </a:r>
            <a:r>
              <a:rPr lang="en-US" sz="1200" b="1" i="0" kern="1200" baseline="0" dirty="0" smtClean="0">
                <a:solidFill>
                  <a:schemeClr val="tx1"/>
                </a:solidFill>
                <a:effectLst/>
                <a:latin typeface="NeueHaasGroteskText Std" panose="020B0504020202020204" pitchFamily="34" charset="0"/>
                <a:ea typeface="+mn-ea"/>
                <a:cs typeface="+mn-cs"/>
              </a:rPr>
              <a:t> the end</a:t>
            </a:r>
            <a:r>
              <a:rPr lang="en-US" sz="1200" b="1" i="0" kern="1200" dirty="0" smtClean="0">
                <a:solidFill>
                  <a:schemeClr val="tx1"/>
                </a:solidFill>
                <a:effectLst/>
                <a:latin typeface="NeueHaasGroteskText Std" panose="020B0504020202020204" pitchFamily="34" charset="0"/>
                <a:ea typeface="+mn-ea"/>
                <a:cs typeface="+mn-cs"/>
              </a:rPr>
              <a:t> are not required for your grant application.</a:t>
            </a:r>
            <a:br>
              <a:rPr lang="en-US" sz="1200" b="1" i="0" kern="1200" dirty="0" smtClean="0">
                <a:solidFill>
                  <a:schemeClr val="tx1"/>
                </a:solidFill>
                <a:effectLst/>
                <a:latin typeface="NeueHaasGroteskText Std" panose="020B0504020202020204" pitchFamily="34" charset="0"/>
                <a:ea typeface="+mn-ea"/>
                <a:cs typeface="+mn-cs"/>
              </a:rPr>
            </a:br>
            <a:r>
              <a:rPr lang="en-US" sz="1200" b="1" i="0" kern="1200" dirty="0" smtClean="0">
                <a:solidFill>
                  <a:schemeClr val="tx1"/>
                </a:solidFill>
                <a:effectLst/>
                <a:latin typeface="NeueHaasGroteskText Std" panose="020B0504020202020204" pitchFamily="34" charset="0"/>
                <a:ea typeface="+mn-ea"/>
                <a:cs typeface="+mn-cs"/>
              </a:rPr>
              <a:t>Any information you provide on this page does not affect your eligibility or chances of receiving a grant.</a:t>
            </a:r>
            <a:r>
              <a:rPr lang="en-US" sz="1200" b="0" i="0" kern="1200" dirty="0" smtClean="0">
                <a:solidFill>
                  <a:schemeClr val="tx1"/>
                </a:solidFill>
                <a:effectLst/>
                <a:latin typeface="NeueHaasGroteskText Std" panose="020B0504020202020204" pitchFamily="34" charset="0"/>
                <a:ea typeface="+mn-ea"/>
                <a:cs typeface="+mn-cs"/>
              </a:rPr>
              <a:t/>
            </a:r>
            <a:br>
              <a:rPr lang="en-US" sz="1200" b="0" i="0" kern="1200" dirty="0" smtClean="0">
                <a:solidFill>
                  <a:schemeClr val="tx1"/>
                </a:solidFill>
                <a:effectLst/>
                <a:latin typeface="NeueHaasGroteskText Std" panose="020B0504020202020204" pitchFamily="34" charset="0"/>
                <a:ea typeface="+mn-ea"/>
                <a:cs typeface="+mn-cs"/>
              </a:rPr>
            </a:br>
            <a:r>
              <a:rPr lang="en-US" sz="1200" b="0" i="0" kern="1200" dirty="0" smtClean="0">
                <a:solidFill>
                  <a:schemeClr val="tx1"/>
                </a:solidFill>
                <a:effectLst/>
                <a:latin typeface="NeueHaasGroteskText Std" panose="020B0504020202020204" pitchFamily="34" charset="0"/>
                <a:ea typeface="+mn-ea"/>
                <a:cs typeface="+mn-cs"/>
              </a:rPr>
              <a:t>However, we would appreciate your responses so that we can measure how well we are reaching our equity goals for outreach and financial assistance.</a:t>
            </a:r>
            <a:endParaRPr lang="en-US" dirty="0" smtClean="0"/>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11</a:t>
            </a:fld>
            <a:endParaRPr lang="en-US" dirty="0"/>
          </a:p>
        </p:txBody>
      </p:sp>
    </p:spTree>
    <p:extLst>
      <p:ext uri="{BB962C8B-B14F-4D97-AF65-F5344CB8AC3E}">
        <p14:creationId xmlns:p14="http://schemas.microsoft.com/office/powerpoint/2010/main" val="1331566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SBDC </a:t>
            </a:r>
            <a:r>
              <a:rPr lang="en-US" dirty="0"/>
              <a:t>is also available to assist with questions and the application process. </a:t>
            </a:r>
          </a:p>
        </p:txBody>
      </p:sp>
      <p:sp>
        <p:nvSpPr>
          <p:cNvPr id="4" name="Slide Number Placeholder 3"/>
          <p:cNvSpPr>
            <a:spLocks noGrp="1"/>
          </p:cNvSpPr>
          <p:nvPr>
            <p:ph type="sldNum" sz="quarter" idx="5"/>
          </p:nvPr>
        </p:nvSpPr>
        <p:spPr/>
        <p:txBody>
          <a:bodyPr/>
          <a:lstStyle/>
          <a:p>
            <a:fld id="{F9F08466-AEA7-4FC0-9459-6A32F61DA297}" type="slidenum">
              <a:rPr lang="en-US" smtClean="0"/>
              <a:pPr/>
              <a:t>12</a:t>
            </a:fld>
            <a:endParaRPr lang="en-US" dirty="0"/>
          </a:p>
        </p:txBody>
      </p:sp>
    </p:spTree>
    <p:extLst>
      <p:ext uri="{BB962C8B-B14F-4D97-AF65-F5344CB8AC3E}">
        <p14:creationId xmlns:p14="http://schemas.microsoft.com/office/powerpoint/2010/main" val="946285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Questions: FAQs page will be updated at least once a day until applications close</a:t>
            </a:r>
          </a:p>
          <a:p>
            <a:endParaRPr lang="en-US" b="0" dirty="0"/>
          </a:p>
        </p:txBody>
      </p:sp>
      <p:sp>
        <p:nvSpPr>
          <p:cNvPr id="5" name="Slide Number Placeholder 4"/>
          <p:cNvSpPr>
            <a:spLocks noGrp="1"/>
          </p:cNvSpPr>
          <p:nvPr>
            <p:ph type="sldNum" sz="quarter" idx="10"/>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691895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3161175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NeueHaasGroteskText Std" panose="020B0504020202020204" pitchFamily="34" charset="0"/>
                <a:ea typeface="+mn-ea"/>
                <a:cs typeface="+mn-cs"/>
              </a:rPr>
              <a:t>This program will award </a:t>
            </a:r>
            <a:r>
              <a:rPr lang="en-US" sz="1200" b="0" i="0" kern="1200" dirty="0" smtClean="0">
                <a:solidFill>
                  <a:schemeClr val="tx1"/>
                </a:solidFill>
                <a:effectLst/>
                <a:latin typeface="NeueHaasGroteskText Std" panose="020B0504020202020204" pitchFamily="34" charset="0"/>
                <a:ea typeface="+mn-ea"/>
                <a:cs typeface="+mn-cs"/>
              </a:rPr>
              <a:t>62.5 </a:t>
            </a:r>
            <a:r>
              <a:rPr lang="en-US" sz="1200" b="0" i="0" kern="1200" dirty="0">
                <a:solidFill>
                  <a:schemeClr val="tx1"/>
                </a:solidFill>
                <a:effectLst/>
                <a:latin typeface="NeueHaasGroteskText Std" panose="020B0504020202020204" pitchFamily="34" charset="0"/>
                <a:ea typeface="+mn-ea"/>
                <a:cs typeface="+mn-cs"/>
              </a:rPr>
              <a:t>million, in grants worth </a:t>
            </a:r>
            <a:r>
              <a:rPr lang="en-US" sz="1200" b="0" i="0" kern="1200" dirty="0" smtClean="0">
                <a:solidFill>
                  <a:schemeClr val="tx1"/>
                </a:solidFill>
                <a:effectLst/>
                <a:latin typeface="NeueHaasGroteskText Std" panose="020B0504020202020204" pitchFamily="34" charset="0"/>
                <a:ea typeface="+mn-ea"/>
                <a:cs typeface="+mn-cs"/>
              </a:rPr>
              <a:t>up to $10,000 </a:t>
            </a:r>
            <a:r>
              <a:rPr lang="en-US" sz="1200" b="0" i="0" kern="1200" dirty="0">
                <a:solidFill>
                  <a:schemeClr val="tx1"/>
                </a:solidFill>
                <a:effectLst/>
                <a:latin typeface="NeueHaasGroteskText Std" panose="020B0504020202020204" pitchFamily="34" charset="0"/>
                <a:ea typeface="+mn-ea"/>
                <a:cs typeface="+mn-cs"/>
              </a:rPr>
              <a:t>each, to businesses owned by Minnesota residents that experienced financial hardship as a result of the COVID-19 outbreak. </a:t>
            </a:r>
            <a:r>
              <a:rPr lang="en-US" sz="1200" b="0" i="0" kern="1200" dirty="0" smtClean="0">
                <a:solidFill>
                  <a:schemeClr val="tx1"/>
                </a:solidFill>
                <a:effectLst/>
                <a:latin typeface="NeueHaasGroteskText Std" panose="020B0504020202020204" pitchFamily="34" charset="0"/>
                <a:ea typeface="+mn-ea"/>
                <a:cs typeface="+mn-cs"/>
              </a:rPr>
              <a:t>$60</a:t>
            </a:r>
            <a:r>
              <a:rPr lang="en-US" sz="1200" b="0" i="0" kern="1200" baseline="0" dirty="0" smtClean="0">
                <a:solidFill>
                  <a:schemeClr val="tx1"/>
                </a:solidFill>
                <a:effectLst/>
                <a:latin typeface="NeueHaasGroteskText Std" panose="020B0504020202020204" pitchFamily="34" charset="0"/>
                <a:ea typeface="+mn-ea"/>
                <a:cs typeface="+mn-cs"/>
              </a:rPr>
              <a:t> million is from</a:t>
            </a:r>
            <a:r>
              <a:rPr lang="en-US" sz="1200" b="0" i="0" kern="1200" dirty="0" smtClean="0">
                <a:solidFill>
                  <a:schemeClr val="tx1"/>
                </a:solidFill>
                <a:effectLst/>
                <a:latin typeface="NeueHaasGroteskText Std" panose="020B0504020202020204" pitchFamily="34" charset="0"/>
                <a:ea typeface="+mn-ea"/>
                <a:cs typeface="+mn-cs"/>
              </a:rPr>
              <a:t> </a:t>
            </a:r>
            <a:r>
              <a:rPr lang="en-US" sz="1200" b="0" i="0" kern="1200" dirty="0">
                <a:solidFill>
                  <a:schemeClr val="tx1"/>
                </a:solidFill>
                <a:effectLst/>
                <a:latin typeface="NeueHaasGroteskText Std" panose="020B0504020202020204" pitchFamily="34" charset="0"/>
                <a:ea typeface="+mn-ea"/>
                <a:cs typeface="+mn-cs"/>
              </a:rPr>
              <a:t>the federal Coronavirus Relief </a:t>
            </a:r>
            <a:r>
              <a:rPr lang="en-US" sz="1200" b="0" i="0" kern="1200" dirty="0" smtClean="0">
                <a:solidFill>
                  <a:schemeClr val="tx1"/>
                </a:solidFill>
                <a:effectLst/>
                <a:latin typeface="NeueHaasGroteskText Std" panose="020B0504020202020204" pitchFamily="34" charset="0"/>
                <a:ea typeface="+mn-ea"/>
                <a:cs typeface="+mn-cs"/>
              </a:rPr>
              <a:t>Fund with 2.5 million from</a:t>
            </a:r>
            <a:r>
              <a:rPr lang="en-US" sz="1200" b="0" i="0" kern="1200" baseline="0" dirty="0" smtClean="0">
                <a:solidFill>
                  <a:schemeClr val="tx1"/>
                </a:solidFill>
                <a:effectLst/>
                <a:latin typeface="NeueHaasGroteskText Std" panose="020B0504020202020204" pitchFamily="34" charset="0"/>
                <a:ea typeface="+mn-ea"/>
                <a:cs typeface="+mn-cs"/>
              </a:rPr>
              <a:t> the State</a:t>
            </a:r>
            <a:r>
              <a:rPr lang="en-US" sz="1200" b="0" i="0" kern="1200" dirty="0" smtClean="0">
                <a:solidFill>
                  <a:schemeClr val="tx1"/>
                </a:solidFill>
                <a:effectLst/>
                <a:latin typeface="NeueHaasGroteskText Std" panose="020B0504020202020204" pitchFamily="34" charset="0"/>
                <a:ea typeface="+mn-ea"/>
                <a:cs typeface="+mn-cs"/>
              </a:rPr>
              <a:t>. </a:t>
            </a:r>
            <a:r>
              <a:rPr lang="en-US" dirty="0" smtClean="0"/>
              <a:t>The Department of Employment and Economic Development (DEED) will oversee the Minnesota Small Business Relief Grants Program approved by the Minnesota State Legislature on June 15</a:t>
            </a:r>
            <a:r>
              <a:rPr lang="en-US" baseline="30000" dirty="0" smtClean="0"/>
              <a:t>th</a:t>
            </a:r>
            <a:r>
              <a:rPr lang="en-US" dirty="0" smtClean="0"/>
              <a:t> and signed by Gov. Tim Walz on June 16, 2020.</a:t>
            </a:r>
            <a:endParaRPr lang="en-US" sz="1200" b="0" i="0" kern="1200" dirty="0" smtClean="0">
              <a:solidFill>
                <a:schemeClr val="tx1"/>
              </a:solidFill>
              <a:effectLst/>
              <a:latin typeface="NeueHaasGroteskText Std" panose="020B0504020202020204" pitchFamily="34" charset="0"/>
              <a:ea typeface="+mn-ea"/>
              <a:cs typeface="+mn-cs"/>
            </a:endParaRPr>
          </a:p>
          <a:p>
            <a:endParaRPr lang="en-US" sz="1200" b="0" i="0" kern="1200" dirty="0" smtClean="0">
              <a:solidFill>
                <a:schemeClr val="tx1"/>
              </a:solidFill>
              <a:effectLst/>
              <a:latin typeface="NeueHaasGroteskText Std" panose="020B0504020202020204" pitchFamily="34" charset="0"/>
              <a:ea typeface="+mn-ea"/>
              <a:cs typeface="+mn-cs"/>
            </a:endParaRPr>
          </a:p>
          <a:p>
            <a:r>
              <a:rPr lang="en-US" dirty="0" smtClean="0"/>
              <a:t>Awards will be disbursed and administered by qualified local and regionally based nonprofit organizations. Grant funds received by individual businesses shall be used for working capital to support payroll expenses, rent, mortgage payments, utility bills, and other similar business expenses that occur or have occurred since March 1, 2020, in the regular course of business. These are grants and no repayment will be required.</a:t>
            </a:r>
            <a:endParaRPr lang="en-US" sz="1200" b="0" i="0" kern="1200" dirty="0" smtClean="0">
              <a:solidFill>
                <a:schemeClr val="tx1"/>
              </a:solidFill>
              <a:effectLst/>
              <a:latin typeface="NeueHaasGroteskText Std" panose="020B0504020202020204" pitchFamily="34" charset="0"/>
              <a:ea typeface="+mn-ea"/>
              <a:cs typeface="+mn-cs"/>
            </a:endParaRPr>
          </a:p>
          <a:p>
            <a:endParaRPr lang="en-US" sz="1200" b="0" i="0" kern="1200" dirty="0" smtClean="0">
              <a:solidFill>
                <a:schemeClr val="tx1"/>
              </a:solidFill>
              <a:effectLst/>
              <a:latin typeface="NeueHaasGroteskText Std" panose="020B0504020202020204" pitchFamily="34" charset="0"/>
              <a:ea typeface="+mn-ea"/>
              <a:cs typeface="+mn-cs"/>
            </a:endParaRPr>
          </a:p>
          <a:p>
            <a:r>
              <a:rPr lang="en-US" sz="1200" b="0" i="0" kern="1200" dirty="0" smtClean="0">
                <a:solidFill>
                  <a:schemeClr val="tx1"/>
                </a:solidFill>
                <a:effectLst/>
                <a:latin typeface="NeueHaasGroteskText Std" panose="020B0504020202020204" pitchFamily="34" charset="0"/>
                <a:ea typeface="+mn-ea"/>
                <a:cs typeface="+mn-cs"/>
              </a:rPr>
              <a:t>Awards </a:t>
            </a:r>
            <a:r>
              <a:rPr lang="en-US" sz="1200" b="0" i="0" kern="1200" dirty="0">
                <a:solidFill>
                  <a:schemeClr val="tx1"/>
                </a:solidFill>
                <a:effectLst/>
                <a:latin typeface="NeueHaasGroteskText Std" panose="020B0504020202020204" pitchFamily="34" charset="0"/>
                <a:ea typeface="+mn-ea"/>
                <a:cs typeface="+mn-cs"/>
              </a:rPr>
              <a:t>will </a:t>
            </a:r>
            <a:r>
              <a:rPr lang="en-US" sz="1200" b="0" i="0" kern="1200" dirty="0" smtClean="0">
                <a:solidFill>
                  <a:schemeClr val="tx1"/>
                </a:solidFill>
                <a:effectLst/>
                <a:latin typeface="NeueHaasGroteskText Std" panose="020B0504020202020204" pitchFamily="34" charset="0"/>
                <a:ea typeface="+mn-ea"/>
                <a:cs typeface="+mn-cs"/>
              </a:rPr>
              <a:t>be </a:t>
            </a:r>
            <a:r>
              <a:rPr lang="en-US" sz="1200" b="0" i="0" kern="1200" dirty="0">
                <a:solidFill>
                  <a:schemeClr val="tx1"/>
                </a:solidFill>
                <a:effectLst/>
                <a:latin typeface="NeueHaasGroteskText Std" panose="020B0504020202020204" pitchFamily="34" charset="0"/>
                <a:ea typeface="+mn-ea"/>
                <a:cs typeface="+mn-cs"/>
              </a:rPr>
              <a:t>allocated between the 7-county metropolitan area and Greater </a:t>
            </a:r>
            <a:r>
              <a:rPr lang="en-US" sz="1200" b="0" i="0" kern="1200" dirty="0" smtClean="0">
                <a:solidFill>
                  <a:schemeClr val="tx1"/>
                </a:solidFill>
                <a:effectLst/>
                <a:latin typeface="NeueHaasGroteskText Std" panose="020B0504020202020204" pitchFamily="34" charset="0"/>
                <a:ea typeface="+mn-ea"/>
                <a:cs typeface="+mn-cs"/>
              </a:rPr>
              <a:t>Minnesota with 31.25 million going to the metro and 31.25 million going to Greater MN. Businesses receiving these grants will </a:t>
            </a:r>
            <a:r>
              <a:rPr lang="en-US" sz="1200" b="0" i="0" kern="1200" dirty="0">
                <a:solidFill>
                  <a:schemeClr val="tx1"/>
                </a:solidFill>
                <a:effectLst/>
                <a:latin typeface="NeueHaasGroteskText Std" panose="020B0504020202020204" pitchFamily="34" charset="0"/>
                <a:ea typeface="+mn-ea"/>
                <a:cs typeface="+mn-cs"/>
              </a:rPr>
              <a:t>be chosen </a:t>
            </a:r>
            <a:r>
              <a:rPr lang="en-US" sz="1200" b="0" i="0" kern="1200" dirty="0" smtClean="0">
                <a:solidFill>
                  <a:schemeClr val="tx1"/>
                </a:solidFill>
                <a:effectLst/>
                <a:latin typeface="NeueHaasGroteskText Std" panose="020B0504020202020204" pitchFamily="34" charset="0"/>
                <a:ea typeface="+mn-ea"/>
                <a:cs typeface="+mn-cs"/>
              </a:rPr>
              <a:t>using</a:t>
            </a:r>
            <a:r>
              <a:rPr lang="en-US" sz="1200" b="0" i="0" kern="1200" baseline="0" dirty="0" smtClean="0">
                <a:solidFill>
                  <a:schemeClr val="tx1"/>
                </a:solidFill>
                <a:effectLst/>
                <a:latin typeface="NeueHaasGroteskText Std" panose="020B0504020202020204" pitchFamily="34" charset="0"/>
                <a:ea typeface="+mn-ea"/>
                <a:cs typeface="+mn-cs"/>
              </a:rPr>
              <a:t> a</a:t>
            </a:r>
            <a:r>
              <a:rPr lang="en-US" sz="1200" b="0" i="0" kern="1200" dirty="0" smtClean="0">
                <a:solidFill>
                  <a:schemeClr val="tx1"/>
                </a:solidFill>
                <a:effectLst/>
                <a:latin typeface="NeueHaasGroteskText Std" panose="020B0504020202020204" pitchFamily="34" charset="0"/>
                <a:ea typeface="+mn-ea"/>
                <a:cs typeface="+mn-cs"/>
              </a:rPr>
              <a:t> </a:t>
            </a:r>
            <a:r>
              <a:rPr lang="en-US" sz="1200" b="0" i="0" kern="1200" dirty="0">
                <a:solidFill>
                  <a:schemeClr val="tx1"/>
                </a:solidFill>
                <a:effectLst/>
                <a:latin typeface="NeueHaasGroteskText Std" panose="020B0504020202020204" pitchFamily="34" charset="0"/>
                <a:ea typeface="+mn-ea"/>
                <a:cs typeface="+mn-cs"/>
              </a:rPr>
              <a:t>random selection </a:t>
            </a:r>
            <a:r>
              <a:rPr lang="en-US" sz="1200" b="0" i="0" kern="1200" dirty="0" smtClean="0">
                <a:solidFill>
                  <a:schemeClr val="tx1"/>
                </a:solidFill>
                <a:effectLst/>
                <a:latin typeface="NeueHaasGroteskText Std" panose="020B0504020202020204" pitchFamily="34" charset="0"/>
                <a:ea typeface="+mn-ea"/>
                <a:cs typeface="+mn-cs"/>
              </a:rPr>
              <a:t>process</a:t>
            </a:r>
            <a:r>
              <a:rPr lang="en-US" sz="1200" b="0" i="0" kern="1200" baseline="0" dirty="0" smtClean="0">
                <a:solidFill>
                  <a:schemeClr val="tx1"/>
                </a:solidFill>
                <a:effectLst/>
                <a:latin typeface="NeueHaasGroteskText Std" panose="020B0504020202020204" pitchFamily="34" charset="0"/>
                <a:ea typeface="+mn-ea"/>
                <a:cs typeface="+mn-cs"/>
              </a:rPr>
              <a:t> (do not use the word lottery-means different things in some communities)</a:t>
            </a:r>
            <a:r>
              <a:rPr lang="en-US" sz="1200" b="0" i="0" kern="1200" dirty="0" smtClean="0">
                <a:solidFill>
                  <a:schemeClr val="tx1"/>
                </a:solidFill>
                <a:effectLst/>
                <a:latin typeface="NeueHaasGroteskText Std" panose="020B0504020202020204" pitchFamily="34" charset="0"/>
                <a:ea typeface="+mn-ea"/>
                <a:cs typeface="+mn-cs"/>
              </a:rPr>
              <a:t>.  11 Non-profit </a:t>
            </a:r>
            <a:r>
              <a:rPr lang="en-US" sz="1200" b="0" i="0" kern="1200" dirty="0">
                <a:solidFill>
                  <a:schemeClr val="tx1"/>
                </a:solidFill>
                <a:effectLst/>
                <a:latin typeface="NeueHaasGroteskText Std" panose="020B0504020202020204" pitchFamily="34" charset="0"/>
                <a:ea typeface="+mn-ea"/>
                <a:cs typeface="+mn-cs"/>
              </a:rPr>
              <a:t>agencies will administer the </a:t>
            </a:r>
            <a:r>
              <a:rPr lang="en-US" sz="1200" b="0" i="0" kern="1200" dirty="0" smtClean="0">
                <a:solidFill>
                  <a:schemeClr val="tx1"/>
                </a:solidFill>
                <a:effectLst/>
                <a:latin typeface="NeueHaasGroteskText Std" panose="020B0504020202020204" pitchFamily="34" charset="0"/>
                <a:ea typeface="+mn-ea"/>
                <a:cs typeface="+mn-cs"/>
              </a:rPr>
              <a:t>grant awards in the Metro area with the 6  Initiative Fdtns administering them in Greater MN.  </a:t>
            </a:r>
            <a:r>
              <a:rPr lang="en-US" sz="1200" b="0" i="0" kern="1200" dirty="0">
                <a:solidFill>
                  <a:schemeClr val="tx1"/>
                </a:solidFill>
                <a:effectLst/>
                <a:latin typeface="NeueHaasGroteskText Std" panose="020B0504020202020204" pitchFamily="34" charset="0"/>
                <a:ea typeface="+mn-ea"/>
                <a:cs typeface="+mn-cs"/>
              </a:rPr>
              <a:t> </a:t>
            </a:r>
            <a:endParaRPr lang="en-US" dirty="0"/>
          </a:p>
          <a:p>
            <a:r>
              <a:rPr lang="en-US" dirty="0" smtClean="0"/>
              <a:t> </a:t>
            </a:r>
            <a:endParaRPr lang="en-US" dirty="0"/>
          </a:p>
          <a:p>
            <a:r>
              <a:rPr lang="en-US" sz="1200" b="0" i="0" kern="1200" dirty="0">
                <a:solidFill>
                  <a:schemeClr val="tx1"/>
                </a:solidFill>
                <a:effectLst/>
                <a:latin typeface="NeueHaasGroteskText Std" panose="020B0504020202020204" pitchFamily="34" charset="0"/>
                <a:ea typeface="+mn-ea"/>
                <a:cs typeface="+mn-cs"/>
              </a:rPr>
              <a:t>This is a grant </a:t>
            </a:r>
            <a:r>
              <a:rPr lang="en-US" sz="1200" b="0" i="0" kern="1200" dirty="0" smtClean="0">
                <a:solidFill>
                  <a:schemeClr val="tx1"/>
                </a:solidFill>
                <a:effectLst/>
                <a:latin typeface="NeueHaasGroteskText Std" panose="020B0504020202020204" pitchFamily="34" charset="0"/>
                <a:ea typeface="+mn-ea"/>
                <a:cs typeface="+mn-cs"/>
              </a:rPr>
              <a:t>program</a:t>
            </a:r>
            <a:r>
              <a:rPr lang="en-US" sz="1200" b="0" i="0" kern="1200" baseline="0" dirty="0" smtClean="0">
                <a:solidFill>
                  <a:schemeClr val="tx1"/>
                </a:solidFill>
                <a:effectLst/>
                <a:latin typeface="NeueHaasGroteskText Std" panose="020B0504020202020204" pitchFamily="34" charset="0"/>
                <a:ea typeface="+mn-ea"/>
                <a:cs typeface="+mn-cs"/>
              </a:rPr>
              <a:t> and therefore no repayment is required. </a:t>
            </a:r>
            <a:r>
              <a:rPr lang="en-US" sz="1200" b="0" i="0" kern="1200" dirty="0" smtClean="0">
                <a:solidFill>
                  <a:schemeClr val="tx1"/>
                </a:solidFill>
                <a:effectLst/>
                <a:latin typeface="NeueHaasGroteskText Std" panose="020B0504020202020204" pitchFamily="34" charset="0"/>
                <a:ea typeface="+mn-ea"/>
                <a:cs typeface="+mn-cs"/>
              </a:rPr>
              <a:t>However</a:t>
            </a:r>
            <a:r>
              <a:rPr lang="en-US" sz="1200" b="0" i="0" kern="1200" dirty="0">
                <a:solidFill>
                  <a:schemeClr val="tx1"/>
                </a:solidFill>
                <a:effectLst/>
                <a:latin typeface="NeueHaasGroteskText Std" panose="020B0504020202020204" pitchFamily="34" charset="0"/>
                <a:ea typeface="+mn-ea"/>
                <a:cs typeface="+mn-cs"/>
              </a:rPr>
              <a:t>, the state reserves the right to audit the use of funds and may conduct an audit check on a random selection of grant recipients. Grant recipients who are found to have violated the terms of the application process or grant agreement may be required to refund the state.</a:t>
            </a:r>
          </a:p>
          <a:p>
            <a:endParaRPr lang="en-US" sz="1200" b="0" i="0" kern="1200" dirty="0">
              <a:solidFill>
                <a:schemeClr val="tx1"/>
              </a:solidFill>
              <a:effectLst/>
              <a:latin typeface="NeueHaasGroteskText Std" panose="020B0504020202020204" pitchFamily="34" charset="0"/>
              <a:ea typeface="+mn-ea"/>
              <a:cs typeface="+mn-cs"/>
            </a:endParaRPr>
          </a:p>
          <a:p>
            <a:r>
              <a:rPr lang="en-US" sz="1200" b="1" i="0" kern="1200" dirty="0" smtClean="0">
                <a:solidFill>
                  <a:srgbClr val="FF0000"/>
                </a:solidFill>
                <a:effectLst/>
                <a:latin typeface="NeueHaasGroteskText Std" panose="020B0504020202020204" pitchFamily="34" charset="0"/>
                <a:ea typeface="+mn-ea"/>
                <a:cs typeface="+mn-cs"/>
              </a:rPr>
              <a:t> </a:t>
            </a:r>
            <a:r>
              <a:rPr lang="en-US" sz="1200" b="0" i="0" kern="1200" dirty="0" smtClean="0">
                <a:solidFill>
                  <a:schemeClr val="tx1"/>
                </a:solidFill>
                <a:effectLst/>
                <a:latin typeface="NeueHaasGroteskText Std" panose="020B0504020202020204" pitchFamily="34" charset="0"/>
                <a:ea typeface="+mn-ea"/>
                <a:cs typeface="+mn-cs"/>
              </a:rPr>
              <a:t>If </a:t>
            </a:r>
            <a:r>
              <a:rPr lang="en-US" sz="1200" b="0" i="0" kern="1200" dirty="0">
                <a:solidFill>
                  <a:schemeClr val="tx1"/>
                </a:solidFill>
                <a:effectLst/>
                <a:latin typeface="NeueHaasGroteskText Std" panose="020B0504020202020204" pitchFamily="34" charset="0"/>
                <a:ea typeface="+mn-ea"/>
                <a:cs typeface="+mn-cs"/>
              </a:rPr>
              <a:t>you are selected, you will have to sign a document certifying you are eligible to receive this grant and that the grant will be used for eligible uses only</a:t>
            </a:r>
            <a:r>
              <a:rPr lang="en-US" sz="1200" b="0" i="0" kern="1200" dirty="0" smtClean="0">
                <a:solidFill>
                  <a:schemeClr val="tx1"/>
                </a:solidFill>
                <a:effectLst/>
                <a:latin typeface="NeueHaasGroteskText Std" panose="020B0504020202020204" pitchFamily="34" charset="0"/>
                <a:ea typeface="+mn-ea"/>
                <a:cs typeface="+mn-cs"/>
              </a:rPr>
              <a:t>.</a:t>
            </a:r>
          </a:p>
          <a:p>
            <a:endParaRPr lang="en-US" sz="1200" b="0" i="0" kern="1200" dirty="0" smtClean="0">
              <a:solidFill>
                <a:schemeClr val="tx1"/>
              </a:solidFill>
              <a:effectLst/>
              <a:latin typeface="NeueHaasGroteskText Std" panose="020B0504020202020204" pitchFamily="34" charset="0"/>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2976816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NeueHaasGroteskText Std" panose="020B0504020202020204" pitchFamily="34" charset="0"/>
                <a:ea typeface="+mn-ea"/>
                <a:cs typeface="+mn-cs"/>
              </a:rPr>
              <a:t>Priority considerations:</a:t>
            </a:r>
            <a:br>
              <a:rPr lang="en-US" sz="1200" b="1" i="0" kern="1200" dirty="0">
                <a:solidFill>
                  <a:schemeClr val="tx1"/>
                </a:solidFill>
                <a:effectLst/>
                <a:latin typeface="NeueHaasGroteskText Std" panose="020B0504020202020204" pitchFamily="34" charset="0"/>
                <a:ea typeface="+mn-ea"/>
                <a:cs typeface="+mn-cs"/>
              </a:rPr>
            </a:br>
            <a:r>
              <a:rPr lang="en-US" sz="1200" b="0" i="0" kern="1200" dirty="0">
                <a:solidFill>
                  <a:schemeClr val="tx1"/>
                </a:solidFill>
                <a:effectLst/>
                <a:latin typeface="NeueHaasGroteskText Std" panose="020B0504020202020204" pitchFamily="34" charset="0"/>
                <a:ea typeface="+mn-ea"/>
                <a:cs typeface="+mn-cs"/>
              </a:rPr>
              <a:t>Businesses that are majority-owned by military veterans, women, and ethnic or racial minorities; that employ 6 people or fewer; and that were significantly impacted by Executive Order 20-56 (i.e. with their operations restricted to 50% or less of normal capacity) will receive some priority in the selection process</a:t>
            </a:r>
            <a:r>
              <a:rPr lang="en-US" sz="1200" b="0" i="0" kern="1200" dirty="0" smtClean="0">
                <a:solidFill>
                  <a:schemeClr val="tx1"/>
                </a:solidFill>
                <a:effectLst/>
                <a:latin typeface="NeueHaasGroteskText Std" panose="020B0504020202020204" pitchFamily="34" charset="0"/>
                <a:ea typeface="+mn-ea"/>
                <a:cs typeface="+mn-cs"/>
              </a:rPr>
              <a:t>. </a:t>
            </a:r>
            <a:r>
              <a:rPr lang="en-US" dirty="0" smtClean="0">
                <a:latin typeface="Calibri" panose="020F0502020204030204" pitchFamily="34" charset="0"/>
                <a:ea typeface="Calibri" panose="020F0502020204030204" pitchFamily="34" charset="0"/>
                <a:cs typeface="Times New Roman" panose="02020603050405020304" pitchFamily="18" charset="0"/>
              </a:rPr>
              <a:t>In </a:t>
            </a:r>
            <a:r>
              <a:rPr lang="en-US" dirty="0">
                <a:latin typeface="Calibri" panose="020F0502020204030204" pitchFamily="34" charset="0"/>
                <a:ea typeface="Calibri" panose="020F0502020204030204" pitchFamily="34" charset="0"/>
                <a:cs typeface="Times New Roman" panose="02020603050405020304" pitchFamily="18" charset="0"/>
              </a:rPr>
              <a:t>making awards there are minimum set asides for various targeted groups and categories of businesses.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Awards </a:t>
            </a:r>
            <a:r>
              <a:rPr lang="en-US" dirty="0"/>
              <a:t>will be selected through a randomized selection process overseen by the Minnesota Lottery.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a business qualifies into more than one of the targeted groups, they can potentially be entered into more than one drawing -  unless they are selected in one of the rounds.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One grant per business even if they qualify in additional categories.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More details coming on </a:t>
            </a:r>
            <a:r>
              <a:rPr lang="en-US" dirty="0">
                <a:latin typeface="Calibri" panose="020F0502020204030204" pitchFamily="34" charset="0"/>
                <a:ea typeface="Calibri" panose="020F0502020204030204" pitchFamily="34" charset="0"/>
                <a:cs typeface="Times New Roman" panose="02020603050405020304" pitchFamily="18" charset="0"/>
              </a:rPr>
              <a:t>$2,500,000 for operators of indoor retail and food markets with an ethnic cultural emphasis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ea typeface="Calibri" panose="020F0502020204030204" pitchFamily="34" charset="0"/>
                <a:cs typeface="Times New Roman" panose="02020603050405020304" pitchFamily="18" charset="0"/>
              </a:rPr>
              <a:t>(Brandon mentioned indoor tenant areas with a minimum of 25 tenants</a:t>
            </a:r>
            <a:r>
              <a:rPr lang="en-US" dirty="0" smtClean="0">
                <a:latin typeface="Calibri" panose="020F0502020204030204" pitchFamily="34" charset="0"/>
                <a:ea typeface="Calibri" panose="020F0502020204030204" pitchFamily="34" charset="0"/>
                <a:cs typeface="Times New Roman" panose="02020603050405020304" pitchFamily="18" charset="0"/>
              </a:rPr>
              <a:t>). It will be a separate application</a:t>
            </a:r>
            <a:r>
              <a:rPr lang="en-US" baseline="0" dirty="0" smtClean="0">
                <a:latin typeface="Calibri" panose="020F0502020204030204" pitchFamily="34" charset="0"/>
                <a:ea typeface="Calibri" panose="020F0502020204030204" pitchFamily="34" charset="0"/>
                <a:cs typeface="Times New Roman" panose="02020603050405020304" pitchFamily="18" charset="0"/>
              </a:rPr>
              <a:t> process that the operators will apply to (not the tenants).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3702320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To be eligible you must be a private for-profit business that has a permanent physical location in Minnesota</a:t>
            </a:r>
            <a:r>
              <a:rPr lang="en-US" baseline="0" dirty="0" smtClean="0"/>
              <a:t> and</a:t>
            </a:r>
            <a:endParaRPr lang="en-US" dirty="0" smtClean="0"/>
          </a:p>
          <a:p>
            <a:pPr lvl="1"/>
            <a:r>
              <a:rPr lang="en-US" dirty="0" smtClean="0"/>
              <a:t>be majority owned by a permanent resident of Minnesota</a:t>
            </a:r>
          </a:p>
          <a:p>
            <a:pPr lvl="1"/>
            <a:endParaRPr lang="en-US"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Minnesota Office of Secretary of State (OSS): </a:t>
            </a:r>
            <a:r>
              <a:rPr lang="en-US" dirty="0" smtClean="0"/>
              <a:t>"In good standing" means that your business is current and active with any required business registrations with the Office of the Sec. of State as of March 1, 2020 and that no MN tax liens have been filed against your business with the MN Sec of State.. You may look up your status here:  </a:t>
            </a:r>
            <a:r>
              <a:rPr lang="en-US" dirty="0" smtClean="0">
                <a:hlinkClick r:id="rId3" tooltip="link to https://mblsportal.sos.state.mn.us/Business/Search"/>
              </a:rPr>
              <a:t>https://mblsportal.sos.state.mn.us/Business/Search</a:t>
            </a:r>
            <a:endParaRPr lang="en-US"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Have your file number available when completing the application.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1" dirty="0" smtClean="0"/>
              <a:t/>
            </a:r>
            <a:br>
              <a:rPr lang="en-US" b="1" dirty="0" smtClean="0"/>
            </a:br>
            <a:r>
              <a:rPr lang="en-US" dirty="0" smtClean="0"/>
              <a:t>Some business structures, such as sole proprietorships, do not need to be registered with OSS. In these cases, your business is considered to be "in good standing".</a:t>
            </a:r>
            <a:r>
              <a:rPr lang="en-US" b="1" dirty="0" smtClean="0"/>
              <a:t/>
            </a:r>
            <a:br>
              <a:rPr lang="en-US" b="1" dirty="0" smtClean="0"/>
            </a:b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Financial</a:t>
            </a:r>
            <a:r>
              <a:rPr lang="en-US" baseline="0" dirty="0" smtClean="0"/>
              <a:t> h</a:t>
            </a:r>
            <a:r>
              <a:rPr lang="en-US" dirty="0" smtClean="0"/>
              <a:t>ardship is based on revenue. A business must demonstrate a greater than 10% loss from year prior between March 1 – May 31</a:t>
            </a:r>
          </a:p>
          <a:p>
            <a:endParaRPr lang="en-US" dirty="0" smtClean="0"/>
          </a:p>
          <a:p>
            <a:r>
              <a:rPr lang="en-US" dirty="0" smtClean="0"/>
              <a:t>Homebased </a:t>
            </a:r>
            <a:r>
              <a:rPr lang="en-US" dirty="0"/>
              <a:t>businesses </a:t>
            </a:r>
            <a:r>
              <a:rPr lang="en-US" dirty="0" smtClean="0"/>
              <a:t>are</a:t>
            </a:r>
            <a:r>
              <a:rPr lang="en-US" baseline="0" dirty="0" smtClean="0"/>
              <a:t> not eligible for this grant program </a:t>
            </a:r>
            <a:r>
              <a:rPr lang="en-US" dirty="0" smtClean="0"/>
              <a:t>except </a:t>
            </a:r>
            <a:r>
              <a:rPr lang="en-US" dirty="0"/>
              <a:t>childcare</a:t>
            </a:r>
          </a:p>
          <a:p>
            <a:endParaRPr lang="en-US" dirty="0"/>
          </a:p>
          <a:p>
            <a:r>
              <a:rPr lang="en-US" dirty="0"/>
              <a:t>(Brandon is checking on seasonal businesses for </a:t>
            </a:r>
            <a:r>
              <a:rPr lang="en-US" dirty="0" smtClean="0"/>
              <a:t>hardship-no direction yet-refer</a:t>
            </a:r>
            <a:r>
              <a:rPr lang="en-US" baseline="0" dirty="0" smtClean="0"/>
              <a:t> questions to FAQ</a:t>
            </a:r>
            <a:r>
              <a:rPr lang="en-US" dirty="0" smtClean="0"/>
              <a: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266158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NeueHaasGroteskText Std" panose="020B0504020202020204" pitchFamily="34" charset="0"/>
                <a:ea typeface="+mn-ea"/>
                <a:cs typeface="+mn-cs"/>
              </a:rPr>
              <a:t>FYI-Businesses </a:t>
            </a:r>
            <a:r>
              <a:rPr lang="en-US" sz="1200" b="0" i="0" kern="1200" dirty="0">
                <a:solidFill>
                  <a:schemeClr val="tx1"/>
                </a:solidFill>
                <a:effectLst/>
                <a:latin typeface="NeueHaasGroteskText Std" panose="020B0504020202020204" pitchFamily="34" charset="0"/>
                <a:ea typeface="+mn-ea"/>
                <a:cs typeface="+mn-cs"/>
              </a:rPr>
              <a:t>that received funds from the </a:t>
            </a:r>
            <a:r>
              <a:rPr lang="en-US" sz="1200" b="0" i="1" kern="1200" dirty="0">
                <a:solidFill>
                  <a:schemeClr val="tx1"/>
                </a:solidFill>
                <a:effectLst/>
                <a:latin typeface="NeueHaasGroteskText Std" panose="020B0504020202020204" pitchFamily="34" charset="0"/>
                <a:ea typeface="+mn-ea"/>
                <a:cs typeface="+mn-cs"/>
              </a:rPr>
              <a:t>Small Business Emergency Loan (SBEL)</a:t>
            </a:r>
            <a:r>
              <a:rPr lang="en-US" sz="1200" b="0" i="0" kern="1200" dirty="0">
                <a:solidFill>
                  <a:schemeClr val="tx1"/>
                </a:solidFill>
                <a:effectLst/>
                <a:latin typeface="NeueHaasGroteskText Std" panose="020B0504020202020204" pitchFamily="34" charset="0"/>
                <a:ea typeface="+mn-ea"/>
                <a:cs typeface="+mn-cs"/>
              </a:rPr>
              <a:t> program </a:t>
            </a:r>
            <a:r>
              <a:rPr lang="en-US" sz="1200" b="0" i="0" kern="1200" dirty="0" smtClean="0">
                <a:solidFill>
                  <a:schemeClr val="tx1"/>
                </a:solidFill>
                <a:effectLst/>
                <a:latin typeface="NeueHaasGroteskText Std" panose="020B0504020202020204" pitchFamily="34" charset="0"/>
                <a:ea typeface="+mn-ea"/>
                <a:cs typeface="+mn-cs"/>
              </a:rPr>
              <a:t>are</a:t>
            </a:r>
            <a:r>
              <a:rPr lang="en-US" sz="1200" b="0" i="0" kern="1200" dirty="0">
                <a:solidFill>
                  <a:schemeClr val="tx1"/>
                </a:solidFill>
                <a:effectLst/>
                <a:latin typeface="NeueHaasGroteskText Std" panose="020B0504020202020204" pitchFamily="34" charset="0"/>
                <a:ea typeface="+mn-ea"/>
                <a:cs typeface="+mn-cs"/>
              </a:rPr>
              <a:t> </a:t>
            </a:r>
            <a:r>
              <a:rPr lang="en-US" sz="1200" b="1" i="0" kern="1200" dirty="0">
                <a:solidFill>
                  <a:schemeClr val="tx1"/>
                </a:solidFill>
                <a:effectLst/>
                <a:latin typeface="NeueHaasGroteskText Std" panose="020B0504020202020204" pitchFamily="34" charset="0"/>
                <a:ea typeface="+mn-ea"/>
                <a:cs typeface="+mn-cs"/>
              </a:rPr>
              <a:t>not</a:t>
            </a:r>
            <a:r>
              <a:rPr lang="en-US" sz="1200" b="0" i="0" kern="1200" dirty="0">
                <a:solidFill>
                  <a:schemeClr val="tx1"/>
                </a:solidFill>
                <a:effectLst/>
                <a:latin typeface="NeueHaasGroteskText Std" panose="020B0504020202020204" pitchFamily="34" charset="0"/>
                <a:ea typeface="+mn-ea"/>
                <a:cs typeface="+mn-cs"/>
              </a:rPr>
              <a:t> eligible for this program. </a:t>
            </a:r>
            <a:endParaRPr lang="en-US" sz="1200" b="0" i="0" kern="1200" dirty="0" smtClean="0">
              <a:solidFill>
                <a:schemeClr val="tx1"/>
              </a:solidFill>
              <a:effectLst/>
              <a:latin typeface="NeueHaasGroteskText Std"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NeueHaasGroteskText Std"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NeueHaasGroteskText Std" panose="020B0504020202020204" pitchFamily="34" charset="0"/>
                <a:ea typeface="+mn-ea"/>
                <a:cs typeface="+mn-cs"/>
              </a:rPr>
              <a:t>However</a:t>
            </a:r>
            <a:r>
              <a:rPr lang="en-US" sz="1200" b="0" i="0" kern="1200" dirty="0">
                <a:solidFill>
                  <a:schemeClr val="tx1"/>
                </a:solidFill>
                <a:effectLst/>
                <a:latin typeface="NeueHaasGroteskText Std" panose="020B0504020202020204" pitchFamily="34" charset="0"/>
                <a:ea typeface="+mn-ea"/>
                <a:cs typeface="+mn-cs"/>
              </a:rPr>
              <a:t>, if your business received funds from </a:t>
            </a:r>
            <a:r>
              <a:rPr lang="en-US" sz="1200" b="0" i="1" kern="1200" dirty="0">
                <a:solidFill>
                  <a:schemeClr val="tx1"/>
                </a:solidFill>
                <a:effectLst/>
                <a:latin typeface="NeueHaasGroteskText Std" panose="020B0504020202020204" pitchFamily="34" charset="0"/>
                <a:ea typeface="+mn-ea"/>
                <a:cs typeface="+mn-cs"/>
              </a:rPr>
              <a:t>other </a:t>
            </a:r>
            <a:r>
              <a:rPr lang="en-US" sz="1200" b="0" i="0" kern="1200" dirty="0">
                <a:solidFill>
                  <a:schemeClr val="tx1"/>
                </a:solidFill>
                <a:effectLst/>
                <a:latin typeface="NeueHaasGroteskText Std" panose="020B0504020202020204" pitchFamily="34" charset="0"/>
                <a:ea typeface="+mn-ea"/>
                <a:cs typeface="+mn-cs"/>
              </a:rPr>
              <a:t>Small Business Administration (SBA) emergency loan programs, </a:t>
            </a:r>
            <a:r>
              <a:rPr lang="en-US" sz="1200" b="0" i="0" kern="1200" dirty="0" smtClean="0">
                <a:solidFill>
                  <a:schemeClr val="tx1"/>
                </a:solidFill>
                <a:effectLst/>
                <a:latin typeface="NeueHaasGroteskText Std" panose="020B0504020202020204" pitchFamily="34" charset="0"/>
                <a:ea typeface="+mn-ea"/>
                <a:cs typeface="+mn-cs"/>
              </a:rPr>
              <a:t>a Paycheck </a:t>
            </a:r>
            <a:r>
              <a:rPr lang="en-US" sz="1200" b="0" i="0" kern="1200" dirty="0">
                <a:solidFill>
                  <a:schemeClr val="tx1"/>
                </a:solidFill>
                <a:effectLst/>
                <a:latin typeface="NeueHaasGroteskText Std" panose="020B0504020202020204" pitchFamily="34" charset="0"/>
                <a:ea typeface="+mn-ea"/>
                <a:cs typeface="+mn-cs"/>
              </a:rPr>
              <a:t>Protection Program loan or an Economic Injury Disaster Loan (or any other federal SBA loan</a:t>
            </a:r>
            <a:r>
              <a:rPr lang="en-US" sz="1200" b="0" i="0" kern="1200" dirty="0" smtClean="0">
                <a:solidFill>
                  <a:schemeClr val="tx1"/>
                </a:solidFill>
                <a:effectLst/>
                <a:latin typeface="NeueHaasGroteskText Std" panose="020B0504020202020204" pitchFamily="34" charset="0"/>
                <a:ea typeface="+mn-ea"/>
                <a:cs typeface="+mn-cs"/>
              </a:rPr>
              <a:t>)</a:t>
            </a:r>
            <a:r>
              <a:rPr lang="en-US" sz="1200" b="0" i="0" kern="1200" baseline="0" dirty="0" smtClean="0">
                <a:solidFill>
                  <a:schemeClr val="tx1"/>
                </a:solidFill>
                <a:effectLst/>
                <a:latin typeface="NeueHaasGroteskText Std" panose="020B0504020202020204" pitchFamily="34" charset="0"/>
                <a:ea typeface="+mn-ea"/>
                <a:cs typeface="+mn-cs"/>
              </a:rPr>
              <a:t> -</a:t>
            </a:r>
            <a:r>
              <a:rPr lang="en-US" sz="1200" b="0" i="0" kern="1200" dirty="0" smtClean="0">
                <a:solidFill>
                  <a:schemeClr val="tx1"/>
                </a:solidFill>
                <a:effectLst/>
                <a:latin typeface="NeueHaasGroteskText Std" panose="020B0504020202020204" pitchFamily="34" charset="0"/>
                <a:ea typeface="+mn-ea"/>
                <a:cs typeface="+mn-cs"/>
              </a:rPr>
              <a:t>your </a:t>
            </a:r>
            <a:r>
              <a:rPr lang="en-US" sz="1200" b="0" i="0" kern="1200" dirty="0">
                <a:solidFill>
                  <a:schemeClr val="tx1"/>
                </a:solidFill>
                <a:effectLst/>
                <a:latin typeface="NeueHaasGroteskText Std" panose="020B0504020202020204" pitchFamily="34" charset="0"/>
                <a:ea typeface="+mn-ea"/>
                <a:cs typeface="+mn-cs"/>
              </a:rPr>
              <a:t>business is </a:t>
            </a:r>
            <a:r>
              <a:rPr lang="en-US" sz="1200" b="1" i="0" kern="1200" dirty="0">
                <a:solidFill>
                  <a:schemeClr val="tx1"/>
                </a:solidFill>
                <a:effectLst/>
                <a:latin typeface="NeueHaasGroteskText Std" panose="020B0504020202020204" pitchFamily="34" charset="0"/>
                <a:ea typeface="+mn-ea"/>
                <a:cs typeface="+mn-cs"/>
              </a:rPr>
              <a:t>eligible</a:t>
            </a:r>
            <a:r>
              <a:rPr lang="en-US" sz="1200" b="0" i="0" kern="1200" dirty="0">
                <a:solidFill>
                  <a:schemeClr val="tx1"/>
                </a:solidFill>
                <a:effectLst/>
                <a:latin typeface="NeueHaasGroteskText Std" panose="020B0504020202020204" pitchFamily="34" charset="0"/>
                <a:ea typeface="+mn-ea"/>
                <a:cs typeface="+mn-cs"/>
              </a:rPr>
              <a:t> for this program</a:t>
            </a:r>
            <a:r>
              <a:rPr lang="en-US" sz="1200" b="0" i="1" kern="1200" dirty="0" smtClean="0">
                <a:solidFill>
                  <a:schemeClr val="tx1"/>
                </a:solidFill>
                <a:effectLst/>
                <a:latin typeface="NeueHaasGroteskText Std" panose="020B0504020202020204" pitchFamily="34"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1" kern="1200" dirty="0" smtClean="0">
              <a:solidFill>
                <a:schemeClr val="tx1"/>
              </a:solidFill>
              <a:effectLst/>
              <a:latin typeface="NeueHaasGroteskText Std" panose="020B05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kern="1200" dirty="0" smtClean="0">
                <a:solidFill>
                  <a:schemeClr val="tx1"/>
                </a:solidFill>
                <a:effectLst/>
                <a:latin typeface="NeueHaasGroteskText Std" panose="020B0504020202020204" pitchFamily="34" charset="0"/>
                <a:ea typeface="+mn-ea"/>
                <a:cs typeface="+mn-cs"/>
              </a:rPr>
              <a:t>Fyi-</a:t>
            </a:r>
            <a:r>
              <a:rPr lang="en-US" b="1" dirty="0" smtClean="0"/>
              <a:t>Definition: Home-based Business</a:t>
            </a:r>
            <a:r>
              <a:rPr lang="en-US" dirty="0" smtClean="0"/>
              <a:t/>
            </a:r>
            <a:br>
              <a:rPr lang="en-US" dirty="0" smtClean="0"/>
            </a:br>
            <a:r>
              <a:rPr lang="en-US" dirty="0" smtClean="0"/>
              <a:t>A home-based business uses the owner’s home (or dedicated space within the home) as its principal place of business. The owner's home (or a dedicated space) is used regularly and exclusively for administration or management of a trade or business, and the owner has no other fixed location where administration or management of the business substantially occurs.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1" kern="1200" dirty="0" smtClean="0">
              <a:solidFill>
                <a:schemeClr val="tx1"/>
              </a:solidFill>
              <a:effectLst/>
              <a:latin typeface="NeueHaasGroteskText Std" panose="020B0504020202020204" pitchFamily="34" charset="0"/>
              <a:ea typeface="+mn-ea"/>
              <a:cs typeface="+mn-cs"/>
            </a:endParaRPr>
          </a:p>
          <a:p>
            <a:pPr>
              <a:spcBef>
                <a:spcPts val="1200"/>
              </a:spcBef>
              <a:spcAft>
                <a:spcPts val="0"/>
              </a:spcAft>
            </a:pPr>
            <a:r>
              <a:rPr lang="en-US" dirty="0" smtClean="0"/>
              <a:t>On the list of additional ineligible businesses: </a:t>
            </a:r>
          </a:p>
          <a:p>
            <a:pPr>
              <a:spcBef>
                <a:spcPts val="0"/>
              </a:spcBef>
              <a:spcAft>
                <a:spcPts val="0"/>
              </a:spcAft>
              <a:buFontTx/>
              <a:buChar char="-"/>
            </a:pPr>
            <a:r>
              <a:rPr lang="en-US" dirty="0" smtClean="0"/>
              <a:t>A business manufacturing, distributing, selling or conducting related activities of sexually explicit materials.</a:t>
            </a:r>
            <a:br>
              <a:rPr lang="en-US" dirty="0" smtClean="0"/>
            </a:br>
            <a:r>
              <a:rPr lang="en-US" dirty="0" smtClean="0"/>
              <a:t>- A business deriving income from passive investments without operational ties to operating businesses.</a:t>
            </a:r>
            <a:br>
              <a:rPr lang="en-US" dirty="0" smtClean="0"/>
            </a:br>
            <a:r>
              <a:rPr lang="en-US" dirty="0" smtClean="0"/>
              <a:t>- A business primarily focusing on speculative activities based on fluctuations in price rather than the normal course of trade.</a:t>
            </a:r>
            <a:br>
              <a:rPr lang="en-US" dirty="0" smtClean="0"/>
            </a:br>
            <a:r>
              <a:rPr lang="en-US" dirty="0" smtClean="0"/>
              <a:t>- A business earning more than half of its annual net revenue from lending.</a:t>
            </a:r>
            <a:br>
              <a:rPr lang="en-US" dirty="0" smtClean="0"/>
            </a:br>
            <a:r>
              <a:rPr lang="en-US" dirty="0" smtClean="0"/>
              <a:t>- A business engaging in pyramid sales, where a participant's primary incentive is based on the sales of an ever-increasing number of participants.</a:t>
            </a:r>
            <a:br>
              <a:rPr lang="en-US" dirty="0" smtClean="0"/>
            </a:br>
            <a:r>
              <a:rPr lang="en-US" dirty="0" smtClean="0"/>
              <a:t>- A business engaging in activities prohibited by federal law or applicable law in the local jurisdiction of the business.</a:t>
            </a:r>
            <a:br>
              <a:rPr lang="en-US" dirty="0" smtClean="0"/>
            </a:br>
            <a:r>
              <a:rPr lang="en-US" dirty="0" smtClean="0"/>
              <a:t>- A business engaging in gambling enterprises, unless the business earns less than 50% of its annual net revenue from lottery sales.</a:t>
            </a:r>
          </a:p>
          <a:p>
            <a:pPr>
              <a:spcBef>
                <a:spcPts val="0"/>
              </a:spcBef>
              <a:spcAft>
                <a:spcPts val="0"/>
              </a:spcAft>
              <a:buFontTx/>
              <a:buChar char="-"/>
            </a:pPr>
            <a:endParaRPr lang="en-US" dirty="0" smtClean="0"/>
          </a:p>
          <a:p>
            <a:pPr marL="0" marR="0" lvl="0" indent="0" algn="l" defTabSz="914400" rtl="0" eaLnBrk="1" fontAlgn="auto" latinLnBrk="0" hangingPunct="1">
              <a:lnSpc>
                <a:spcPct val="100000"/>
              </a:lnSpc>
              <a:spcBef>
                <a:spcPts val="0"/>
              </a:spcBef>
              <a:spcAft>
                <a:spcPts val="0"/>
              </a:spcAft>
              <a:buClrTx/>
              <a:buSzTx/>
              <a:buFontTx/>
              <a:buChar char="-"/>
              <a:tabLst/>
              <a:defRPr/>
            </a:pPr>
            <a:r>
              <a:rPr lang="en-US" dirty="0" smtClean="0"/>
              <a:t>Not “in good standing” with the MN OSS which</a:t>
            </a:r>
            <a:r>
              <a:rPr lang="en-US" b="1" dirty="0" smtClean="0"/>
              <a:t> </a:t>
            </a:r>
            <a:r>
              <a:rPr lang="en-US" dirty="0" smtClean="0"/>
              <a:t>means that your business is NOT current and active with any required business registrations. You may look up your status here:  </a:t>
            </a:r>
            <a:r>
              <a:rPr lang="en-US" dirty="0" smtClean="0">
                <a:hlinkClick r:id="rId3" tooltip="link to https://mblsportal.sos.state.mn.us/Business/Search"/>
              </a:rPr>
              <a:t>https://mblsportal.sos.state.mn.us/Business/Search</a:t>
            </a:r>
            <a:r>
              <a:rPr lang="en-US" b="1" dirty="0" smtClean="0"/>
              <a:t/>
            </a:r>
            <a:br>
              <a:rPr lang="en-US" b="1" dirty="0" smtClean="0"/>
            </a:br>
            <a:r>
              <a:rPr lang="en-US" dirty="0" smtClean="0"/>
              <a:t>Some business structures, such as sole proprietorships, do not need to be registered with OSS. In these cases, your business is considered to be "in good standing".</a:t>
            </a:r>
          </a:p>
          <a:p>
            <a:pPr marL="0" marR="0" lvl="0" indent="0" algn="l" defTabSz="914400" rtl="0" eaLnBrk="1" fontAlgn="auto" latinLnBrk="0" hangingPunct="1">
              <a:lnSpc>
                <a:spcPct val="100000"/>
              </a:lnSpc>
              <a:spcBef>
                <a:spcPts val="0"/>
              </a:spcBef>
              <a:spcAft>
                <a:spcPts val="0"/>
              </a:spcAft>
              <a:buClrTx/>
              <a:buSzTx/>
              <a:buFontTx/>
              <a:buChar char="-"/>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 </a:t>
            </a:r>
            <a:r>
              <a:rPr lang="en-US" b="1" dirty="0" smtClean="0"/>
              <a:t/>
            </a:r>
            <a:br>
              <a:rPr lang="en-US" b="1" dirty="0" smtClean="0"/>
            </a:br>
            <a:endParaRPr lang="en-US" b="1" dirty="0" smtClean="0"/>
          </a:p>
          <a:p>
            <a:pPr>
              <a:spcBef>
                <a:spcPts val="0"/>
              </a:spcBef>
              <a:spcAft>
                <a:spcPts val="0"/>
              </a:spcAft>
              <a:buFontTx/>
              <a:buChar cha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1" kern="1200" dirty="0">
              <a:solidFill>
                <a:schemeClr val="tx1"/>
              </a:solidFill>
              <a:effectLst/>
              <a:latin typeface="NeueHaasGroteskText Std" panose="020B0504020202020204" pitchFamily="34" charset="0"/>
              <a:ea typeface="+mn-ea"/>
              <a:cs typeface="+mn-cs"/>
            </a:endParaRPr>
          </a:p>
          <a:p>
            <a:endParaRPr lang="en-US" sz="1200" b="0" i="1" kern="1200" dirty="0">
              <a:solidFill>
                <a:schemeClr val="tx1"/>
              </a:solidFill>
              <a:effectLst/>
              <a:latin typeface="NeueHaasGroteskText Std" panose="020B0504020202020204" pitchFamily="34" charset="0"/>
              <a:ea typeface="+mn-ea"/>
              <a:cs typeface="+mn-cs"/>
            </a:endParaRPr>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1903340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These businesses could not operate at least at 51 percent of normal capacity “</a:t>
            </a:r>
            <a:r>
              <a:rPr lang="en-US" dirty="0" smtClean="0">
                <a:effectLst/>
                <a:latin typeface="Calibri" panose="020F0502020204030204" pitchFamily="34" charset="0"/>
                <a:ea typeface="Calibri" panose="020F0502020204030204" pitchFamily="34" charset="0"/>
                <a:cs typeface="Times New Roman" panose="02020603050405020304" pitchFamily="18" charset="0"/>
              </a:rPr>
              <a:t>as determined by the fire marshal.” </a:t>
            </a:r>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307754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(Brandon is checking if it can be used on COVID insurance deductibles)</a:t>
            </a:r>
          </a:p>
          <a:p>
            <a:endParaRPr lang="en-US" dirty="0"/>
          </a:p>
          <a:p>
            <a:r>
              <a:rPr lang="en-US" sz="1200" b="0" i="0" kern="1200" dirty="0">
                <a:solidFill>
                  <a:schemeClr val="tx1"/>
                </a:solidFill>
                <a:effectLst/>
                <a:latin typeface="NeueHaasGroteskText Std" panose="020B0504020202020204" pitchFamily="34" charset="0"/>
                <a:ea typeface="+mn-ea"/>
                <a:cs typeface="+mn-cs"/>
              </a:rPr>
              <a:t>Grant funds shall be used for working capital to support payroll expenses, rent, mortgage payments, utility bills, and other similar expenses that occur or have occurred since March 1, 2020, in the regular course of business. All uses must be exclusively for Minnesota operations</a:t>
            </a:r>
            <a:r>
              <a:rPr lang="en-US" sz="1200" b="0" i="0" kern="1200" dirty="0" smtClean="0">
                <a:solidFill>
                  <a:schemeClr val="tx1"/>
                </a:solidFill>
                <a:effectLst/>
                <a:latin typeface="NeueHaasGroteskText Std" panose="020B0504020202020204" pitchFamily="34" charset="0"/>
                <a:ea typeface="+mn-ea"/>
                <a:cs typeface="+mn-cs"/>
              </a:rPr>
              <a:t>.</a:t>
            </a:r>
          </a:p>
          <a:p>
            <a:endParaRPr lang="en-US" sz="1200" b="0" i="0" kern="1200" dirty="0" smtClean="0">
              <a:solidFill>
                <a:schemeClr val="tx1"/>
              </a:solidFill>
              <a:effectLst/>
              <a:latin typeface="NeueHaasGroteskText Std" panose="020B0504020202020204" pitchFamily="34" charset="0"/>
              <a:ea typeface="+mn-ea"/>
              <a:cs typeface="+mn-cs"/>
            </a:endParaRPr>
          </a:p>
          <a:p>
            <a:r>
              <a:rPr lang="en-US" sz="1200" b="0" i="0" kern="1200" dirty="0" smtClean="0">
                <a:solidFill>
                  <a:schemeClr val="tx1"/>
                </a:solidFill>
                <a:effectLst/>
                <a:latin typeface="NeueHaasGroteskText Std" panose="020B0504020202020204" pitchFamily="34" charset="0"/>
                <a:ea typeface="+mn-ea"/>
                <a:cs typeface="+mn-cs"/>
              </a:rPr>
              <a:t>Payroll includes the owners own salary.</a:t>
            </a:r>
          </a:p>
          <a:p>
            <a:endParaRPr lang="en-US" sz="1200" b="0" i="0" kern="1200" dirty="0" smtClean="0">
              <a:solidFill>
                <a:schemeClr val="tx1"/>
              </a:solidFill>
              <a:effectLst/>
              <a:latin typeface="NeueHaasGroteskText Std" panose="020B0504020202020204" pitchFamily="34" charset="0"/>
              <a:ea typeface="+mn-ea"/>
              <a:cs typeface="+mn-cs"/>
            </a:endParaRPr>
          </a:p>
          <a:p>
            <a:r>
              <a:rPr lang="en-US" b="1" dirty="0" smtClean="0"/>
              <a:t>Grant funds cannot be used for: </a:t>
            </a:r>
          </a:p>
          <a:p>
            <a:r>
              <a:rPr lang="en-US" dirty="0" smtClean="0"/>
              <a:t>Taxes</a:t>
            </a:r>
          </a:p>
          <a:p>
            <a:r>
              <a:rPr lang="en-US" dirty="0" smtClean="0"/>
              <a:t>Business acquisition and/or the purchase of land or building</a:t>
            </a:r>
          </a:p>
          <a:p>
            <a:r>
              <a:rPr lang="en-US" dirty="0" smtClean="0"/>
              <a:t>Operation expenses outside of MN</a:t>
            </a:r>
          </a:p>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95001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NeueHaasGroteskText Std" panose="020B0504020202020204" pitchFamily="34" charset="0"/>
                <a:ea typeface="+mn-ea"/>
                <a:cs typeface="+mn-cs"/>
              </a:rPr>
              <a:t>T</a:t>
            </a:r>
            <a:r>
              <a:rPr lang="en-US" sz="1200" b="0" i="0" kern="1200" dirty="0" smtClean="0">
                <a:solidFill>
                  <a:schemeClr val="tx1"/>
                </a:solidFill>
                <a:effectLst/>
                <a:latin typeface="NeueHaasGroteskText Std" panose="020B0504020202020204" pitchFamily="34" charset="0"/>
                <a:ea typeface="+mn-ea"/>
                <a:cs typeface="+mn-cs"/>
              </a:rPr>
              <a:t>here </a:t>
            </a:r>
            <a:r>
              <a:rPr lang="en-US" sz="1200" b="0" i="0" kern="1200" dirty="0">
                <a:solidFill>
                  <a:schemeClr val="tx1"/>
                </a:solidFill>
                <a:effectLst/>
                <a:latin typeface="NeueHaasGroteskText Std" panose="020B0504020202020204" pitchFamily="34" charset="0"/>
                <a:ea typeface="+mn-ea"/>
                <a:cs typeface="+mn-cs"/>
              </a:rPr>
              <a:t>are no job creation requirements for the Small Business Relief Grants.</a:t>
            </a:r>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3720658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mn.gov/deed</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mn.gov/deed</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mn.gov/deed</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mn.gov/deed</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p:txBody>
          <a:bodyPr/>
          <a:lstStyle/>
          <a:p>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1" name="Picture Placeholder 4" descr="Minnesota logo"/>
          <p:cNvPicPr>
            <a:picLocks noChangeAspect="1"/>
          </p:cNvPicPr>
          <p:nvPr userDrawn="1"/>
        </p:nvPicPr>
        <p:blipFill>
          <a:blip r:embed="rId2">
            <a:extLst>
              <a:ext uri="{28A0092B-C50C-407E-A947-70E740481C1C}">
                <a14:useLocalDpi xmlns:a14="http://schemas.microsoft.com/office/drawing/2010/main" val="0"/>
              </a:ext>
            </a:extLst>
          </a:blip>
          <a:srcRect t="7200" b="7200"/>
          <a:stretch>
            <a:fillRect/>
          </a:stretch>
        </p:blipFill>
        <p:spPr>
          <a:xfrm>
            <a:off x="3036685" y="1315550"/>
            <a:ext cx="6118629" cy="1696642"/>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p:txBody>
          <a:bodyPr/>
          <a:lstStyle/>
          <a:p>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p:txBody>
          <a:bodyPr/>
          <a:lstStyle/>
          <a:p>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Date Placeholder 2"/>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dirty="0"/>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51126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dirty="0"/>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mn.gov/deed</a:t>
            </a:r>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97887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dirty="0"/>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p>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42373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a:xfrm>
            <a:off x="2032000" y="2233262"/>
            <a:ext cx="8128000" cy="2966751"/>
          </a:xfrm>
        </p:spPr>
        <p:txBody>
          <a:body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dirty="0"/>
              <a:t>mn.gov/deed</a:t>
            </a:r>
          </a:p>
        </p:txBody>
      </p:sp>
      <p:sp>
        <p:nvSpPr>
          <p:cNvPr id="6" name="Picture Placeholder 5"/>
          <p:cNvSpPr>
            <a:spLocks noGrp="1"/>
          </p:cNvSpPr>
          <p:nvPr>
            <p:ph type="pic" sz="quarter" idx="17"/>
          </p:nvPr>
        </p:nvSpPr>
        <p:spPr>
          <a:xfrm>
            <a:off x="0" y="0"/>
            <a:ext cx="12192000" cy="3380732"/>
          </a:xfrm>
        </p:spPr>
        <p:txBody>
          <a:bodyPr/>
          <a:lstStyle/>
          <a:p>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3724" y="6043208"/>
            <a:ext cx="5266955" cy="460249"/>
          </a:xfrm>
          <a:prstGeom prst="rect">
            <a:avLst/>
          </a:prstGeom>
        </p:spPr>
      </p:pic>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mn.gov/deed</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mn.gov/deed</a:t>
            </a:r>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9" name="Date Placeholder 3"/>
          <p:cNvSpPr>
            <a:spLocks noGrp="1"/>
          </p:cNvSpPr>
          <p:nvPr>
            <p:ph type="dt" sz="half" idx="12"/>
          </p:nvPr>
        </p:nvSpPr>
        <p:spPr>
          <a:xfrm>
            <a:off x="838200" y="6356350"/>
            <a:ext cx="1358590" cy="365125"/>
          </a:xfrm>
        </p:spPr>
        <p:txBody>
          <a:bodyPr/>
          <a:lstStyle/>
          <a:p>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42905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mn.gov/deed</a:t>
            </a:r>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mn.gov/deed</a:t>
            </a:r>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a:xfrm>
            <a:off x="838200" y="6356350"/>
            <a:ext cx="1358590" cy="365125"/>
          </a:xfrm>
        </p:spPr>
        <p:txBody>
          <a:bodyPr/>
          <a:lstStyle/>
          <a:p>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340284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mn.gov/deed</a:t>
            </a:r>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mn.gov/deed</a:t>
            </a:r>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a:xfrm>
            <a:off x="838200" y="1335088"/>
            <a:ext cx="10515600" cy="4841875"/>
          </a:xfrm>
        </p:spPr>
        <p:txBody>
          <a:body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p>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dirty="0"/>
              <a:t>mn.gov/deed</a:t>
            </a:r>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bg1"/>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a:t>mn.gov/deed</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56346" y="588185"/>
            <a:ext cx="5266955" cy="460249"/>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tx2"/>
                </a:solidFill>
              </a:defRPr>
            </a:lvl1pPr>
          </a:lstStyle>
          <a:p>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dirty="0">
                <a:solidFill>
                  <a:schemeClr val="tx2"/>
                </a:solidFill>
              </a:rPr>
              <a:t>mn.gov/deed</a:t>
            </a:r>
          </a:p>
        </p:txBody>
      </p:sp>
      <p:sp>
        <p:nvSpPr>
          <p:cNvPr id="4" name="Slide Number Placeholder 3"/>
          <p:cNvSpPr>
            <a:spLocks noGrp="1"/>
          </p:cNvSpPr>
          <p:nvPr>
            <p:ph type="sldNum" sz="quarter" idx="11"/>
          </p:nvPr>
        </p:nvSpPr>
        <p:spPr/>
        <p:txBody>
          <a:bodyPr/>
          <a:lstStyle>
            <a:lvl1pPr>
              <a:defRPr>
                <a:solidFill>
                  <a:schemeClr val="tx1"/>
                </a:solidFill>
              </a:defRPr>
            </a:lvl1pPr>
          </a:lstStyle>
          <a:p>
            <a:fld id="{48F63A3B-78C7-47BE-AE5E-E10140E04643}" type="slidenum">
              <a:rPr lang="en-US" smtClean="0"/>
              <a:pPr/>
              <a:t>‹#›</a:t>
            </a:fld>
            <a:endParaRPr lang="en-US" dirty="0"/>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56346" y="588185"/>
            <a:ext cx="5266955" cy="460249"/>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p:txBody>
          <a:bodyPr/>
          <a:lstStyle/>
          <a:p>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56346" y="614458"/>
            <a:ext cx="5266955" cy="460249"/>
          </a:xfrm>
          <a:prstGeom prst="rect">
            <a:avLst/>
          </a:prstGeom>
        </p:spPr>
      </p:pic>
    </p:spTree>
    <p:extLst>
      <p:ext uri="{BB962C8B-B14F-4D97-AF65-F5344CB8AC3E}">
        <p14:creationId xmlns:p14="http://schemas.microsoft.com/office/powerpoint/2010/main" val="208225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mn.gov/deed</a:t>
            </a:r>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mn.gov/deed/business/financing-business/deed-programs/relief/"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hyperlink" Target="https://mn.gov/deed/business/help/sbdc/" TargetMode="External"/><Relationship Id="rId4" Type="http://schemas.openxmlformats.org/officeDocument/2006/relationships/hyperlink" Target="mailto:smallbusinessgrants@state.mn.u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9.xml"/><Relationship Id="rId5" Type="http://schemas.openxmlformats.org/officeDocument/2006/relationships/hyperlink" Target="mailto:smallbusinessgrants@state.mn.us" TargetMode="External"/><Relationship Id="rId4" Type="http://schemas.openxmlformats.org/officeDocument/2006/relationships/hyperlink" Target="https://mn.gov/deed/business/financing-business/deed-programs/relie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mn.gov/deed/business/financing-business/deed-programs/relief/"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39107"/>
            <a:ext cx="12192000" cy="3950817"/>
          </a:xfrm>
        </p:spPr>
        <p:txBody>
          <a:bodyPr/>
          <a:lstStyle/>
          <a:p>
            <a:r>
              <a:rPr lang="en-US" sz="4400" dirty="0"/>
              <a:t>Small Business Relief </a:t>
            </a:r>
            <a:r>
              <a:rPr lang="en-US" sz="4400" dirty="0" smtClean="0"/>
              <a:t>Grant Program</a:t>
            </a:r>
            <a:r>
              <a:rPr lang="en-US" sz="4400" dirty="0"/>
              <a:t/>
            </a:r>
            <a:br>
              <a:rPr lang="en-US" sz="4400" dirty="0"/>
            </a:br>
            <a:endParaRPr lang="en-US" sz="3200" dirty="0"/>
          </a:p>
        </p:txBody>
      </p:sp>
      <p:sp>
        <p:nvSpPr>
          <p:cNvPr id="3" name="Text Placeholder 2"/>
          <p:cNvSpPr>
            <a:spLocks noGrp="1"/>
          </p:cNvSpPr>
          <p:nvPr>
            <p:ph type="body" sz="quarter" idx="14"/>
          </p:nvPr>
        </p:nvSpPr>
        <p:spPr>
          <a:xfrm>
            <a:off x="2369820" y="5024953"/>
            <a:ext cx="7452360" cy="851596"/>
          </a:xfrm>
        </p:spPr>
        <p:txBody>
          <a:bodyPr>
            <a:normAutofit/>
          </a:bodyPr>
          <a:lstStyle/>
          <a:p>
            <a:pPr>
              <a:spcBef>
                <a:spcPts val="0"/>
              </a:spcBef>
              <a:spcAft>
                <a:spcPts val="600"/>
              </a:spcAft>
            </a:pPr>
            <a:endParaRPr lang="en-US" sz="2400" dirty="0"/>
          </a:p>
        </p:txBody>
      </p:sp>
      <p:cxnSp>
        <p:nvCxnSpPr>
          <p:cNvPr id="6" name="Straight Connector 5"/>
          <p:cNvCxnSpPr/>
          <p:nvPr/>
        </p:nvCxnSpPr>
        <p:spPr>
          <a:xfrm>
            <a:off x="0" y="0"/>
            <a:ext cx="12192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3950638"/>
            <a:ext cx="12192000" cy="707886"/>
          </a:xfrm>
          <a:prstGeom prst="rect">
            <a:avLst/>
          </a:prstGeom>
          <a:solidFill>
            <a:schemeClr val="tx1">
              <a:lumMod val="10000"/>
              <a:lumOff val="90000"/>
            </a:schemeClr>
          </a:solidFill>
        </p:spPr>
        <p:txBody>
          <a:bodyPr wrap="square" rtlCol="0" anchor="ctr">
            <a:spAutoFit/>
          </a:bodyPr>
          <a:lstStyle/>
          <a:p>
            <a:pPr algn="ctr"/>
            <a:endParaRPr lang="en-US" sz="4000" b="1" dirty="0"/>
          </a:p>
        </p:txBody>
      </p:sp>
      <p:cxnSp>
        <p:nvCxnSpPr>
          <p:cNvPr id="13" name="Straight Connector 12"/>
          <p:cNvCxnSpPr/>
          <p:nvPr/>
        </p:nvCxnSpPr>
        <p:spPr>
          <a:xfrm>
            <a:off x="0" y="4697630"/>
            <a:ext cx="12192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5486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Administration </a:t>
            </a:r>
            <a:r>
              <a:rPr lang="en-US" dirty="0"/>
              <a:t>of the Awards</a:t>
            </a:r>
          </a:p>
        </p:txBody>
      </p:sp>
      <p:sp>
        <p:nvSpPr>
          <p:cNvPr id="3" name="Content Placeholder 2"/>
          <p:cNvSpPr>
            <a:spLocks noGrp="1"/>
          </p:cNvSpPr>
          <p:nvPr>
            <p:ph sz="half" idx="1"/>
          </p:nvPr>
        </p:nvSpPr>
        <p:spPr>
          <a:xfrm>
            <a:off x="412955" y="1594623"/>
            <a:ext cx="5952449" cy="5437407"/>
          </a:xfrm>
        </p:spPr>
        <p:txBody>
          <a:bodyPr>
            <a:normAutofit fontScale="92500" lnSpcReduction="20000"/>
          </a:bodyPr>
          <a:lstStyle/>
          <a:p>
            <a:pPr lvl="0"/>
            <a:r>
              <a:rPr lang="en-US" dirty="0"/>
              <a:t>Metro:</a:t>
            </a:r>
          </a:p>
          <a:p>
            <a:pPr lvl="1"/>
            <a:r>
              <a:rPr lang="en-US" dirty="0"/>
              <a:t>African Development Center</a:t>
            </a:r>
          </a:p>
          <a:p>
            <a:pPr lvl="1"/>
            <a:r>
              <a:rPr lang="en-US" dirty="0"/>
              <a:t>African Economic Development Solutions</a:t>
            </a:r>
          </a:p>
          <a:p>
            <a:pPr lvl="1"/>
            <a:r>
              <a:rPr lang="en-US" dirty="0"/>
              <a:t>Central Minnesota Development Company</a:t>
            </a:r>
          </a:p>
          <a:p>
            <a:pPr lvl="1"/>
            <a:r>
              <a:rPr lang="en-US" dirty="0"/>
              <a:t>First Children's Finance</a:t>
            </a:r>
          </a:p>
          <a:p>
            <a:pPr lvl="1"/>
            <a:r>
              <a:rPr lang="en-US" dirty="0"/>
              <a:t>Hmong American Partnership</a:t>
            </a:r>
          </a:p>
          <a:p>
            <a:pPr lvl="1"/>
            <a:r>
              <a:rPr lang="en-US" dirty="0"/>
              <a:t>Latino Economic Development Center</a:t>
            </a:r>
          </a:p>
          <a:p>
            <a:pPr lvl="1"/>
            <a:r>
              <a:rPr lang="en-US" dirty="0"/>
              <a:t>Metropolitan Consortium of Community Developers</a:t>
            </a:r>
          </a:p>
          <a:p>
            <a:pPr lvl="1"/>
            <a:r>
              <a:rPr lang="en-US" dirty="0"/>
              <a:t>Metropolitan Economic Development Association</a:t>
            </a:r>
          </a:p>
          <a:p>
            <a:pPr lvl="1"/>
            <a:r>
              <a:rPr lang="en-US" dirty="0"/>
              <a:t>Neighborhood Development Center</a:t>
            </a:r>
          </a:p>
          <a:p>
            <a:pPr lvl="1"/>
            <a:r>
              <a:rPr lang="en-US" dirty="0"/>
              <a:t>Northside Economic Opportunity Network</a:t>
            </a:r>
          </a:p>
          <a:p>
            <a:pPr lvl="1"/>
            <a:r>
              <a:rPr lang="en-US" dirty="0"/>
              <a:t>WomenVenture</a:t>
            </a:r>
          </a:p>
          <a:p>
            <a:pPr lvl="1"/>
            <a:endParaRPr lang="en-US" dirty="0"/>
          </a:p>
        </p:txBody>
      </p:sp>
      <p:sp>
        <p:nvSpPr>
          <p:cNvPr id="4" name="Content Placeholder 3">
            <a:extLst>
              <a:ext uri="{FF2B5EF4-FFF2-40B4-BE49-F238E27FC236}">
                <a16:creationId xmlns="" xmlns:a16="http://schemas.microsoft.com/office/drawing/2014/main" id="{37FCD58D-4979-434C-944C-6A97BBCBA149}"/>
              </a:ext>
            </a:extLst>
          </p:cNvPr>
          <p:cNvSpPr>
            <a:spLocks noGrp="1"/>
          </p:cNvSpPr>
          <p:nvPr>
            <p:ph sz="half" idx="2"/>
          </p:nvPr>
        </p:nvSpPr>
        <p:spPr/>
        <p:txBody>
          <a:bodyPr/>
          <a:lstStyle/>
          <a:p>
            <a:pPr lvl="0"/>
            <a:r>
              <a:rPr lang="en-US" dirty="0"/>
              <a:t>Greater Minnesota</a:t>
            </a:r>
          </a:p>
          <a:p>
            <a:pPr lvl="1"/>
            <a:r>
              <a:rPr lang="en-US" dirty="0"/>
              <a:t>West Central Initiative </a:t>
            </a:r>
          </a:p>
          <a:p>
            <a:pPr lvl="1"/>
            <a:r>
              <a:rPr lang="en-US" dirty="0"/>
              <a:t>Northwest Minnesota Foundation</a:t>
            </a:r>
          </a:p>
          <a:p>
            <a:pPr lvl="1"/>
            <a:r>
              <a:rPr lang="en-US" dirty="0"/>
              <a:t>Northland Foundation</a:t>
            </a:r>
          </a:p>
          <a:p>
            <a:pPr lvl="1"/>
            <a:r>
              <a:rPr lang="en-US" dirty="0"/>
              <a:t>Southern Minnesota Initiative </a:t>
            </a:r>
          </a:p>
          <a:p>
            <a:pPr lvl="1"/>
            <a:r>
              <a:rPr lang="en-US" dirty="0"/>
              <a:t>The Initiative Foundation </a:t>
            </a:r>
          </a:p>
          <a:p>
            <a:pPr lvl="1"/>
            <a:r>
              <a:rPr lang="en-US" dirty="0"/>
              <a:t>Southwest Initiative Foundation</a:t>
            </a:r>
          </a:p>
          <a:p>
            <a:endParaRPr lang="en-US" dirty="0"/>
          </a:p>
        </p:txBody>
      </p:sp>
    </p:spTree>
    <p:extLst>
      <p:ext uri="{BB962C8B-B14F-4D97-AF65-F5344CB8AC3E}">
        <p14:creationId xmlns:p14="http://schemas.microsoft.com/office/powerpoint/2010/main" val="4058619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Questions</a:t>
            </a:r>
          </a:p>
        </p:txBody>
      </p:sp>
      <p:sp>
        <p:nvSpPr>
          <p:cNvPr id="3" name="Content Placeholder 2"/>
          <p:cNvSpPr>
            <a:spLocks noGrp="1"/>
          </p:cNvSpPr>
          <p:nvPr>
            <p:ph idx="1"/>
          </p:nvPr>
        </p:nvSpPr>
        <p:spPr>
          <a:xfrm>
            <a:off x="0" y="1823287"/>
            <a:ext cx="11869501" cy="5380212"/>
          </a:xfrm>
        </p:spPr>
        <p:txBody>
          <a:bodyPr>
            <a:normAutofit fontScale="25000" lnSpcReduction="20000"/>
          </a:bodyPr>
          <a:lstStyle/>
          <a:p>
            <a:r>
              <a:rPr lang="en-US" sz="11200" dirty="0"/>
              <a:t>E</a:t>
            </a:r>
            <a:r>
              <a:rPr lang="en-US" sz="11200" dirty="0" smtClean="0"/>
              <a:t>ligibility questions on the grant application </a:t>
            </a:r>
            <a:r>
              <a:rPr lang="en-US" sz="11200" dirty="0"/>
              <a:t>include:</a:t>
            </a:r>
          </a:p>
          <a:p>
            <a:pPr lvl="1"/>
            <a:r>
              <a:rPr lang="en-US" sz="9600" dirty="0"/>
              <a:t>Who owns the business?</a:t>
            </a:r>
          </a:p>
          <a:p>
            <a:pPr lvl="1"/>
            <a:r>
              <a:rPr lang="en-US" sz="9600" dirty="0"/>
              <a:t>Where does the owner live?</a:t>
            </a:r>
          </a:p>
          <a:p>
            <a:pPr lvl="1"/>
            <a:r>
              <a:rPr lang="en-US" sz="9600" dirty="0"/>
              <a:t>Where is the business located?</a:t>
            </a:r>
          </a:p>
          <a:p>
            <a:pPr lvl="1"/>
            <a:r>
              <a:rPr lang="en-US" sz="9600" dirty="0" smtClean="0"/>
              <a:t>Is </a:t>
            </a:r>
            <a:r>
              <a:rPr lang="en-US" sz="9600" dirty="0"/>
              <a:t>the business registered with the Minnesota Secretary of State? Is your registration active as of March 1, 2020? </a:t>
            </a:r>
          </a:p>
          <a:p>
            <a:pPr lvl="1"/>
            <a:r>
              <a:rPr lang="en-US" sz="9600" dirty="0" smtClean="0"/>
              <a:t>Has </a:t>
            </a:r>
            <a:r>
              <a:rPr lang="en-US" sz="9600" dirty="0"/>
              <a:t>your business experienced financial hardship due to COVID-19 compared to this time last year?</a:t>
            </a:r>
          </a:p>
          <a:p>
            <a:pPr lvl="1"/>
            <a:r>
              <a:rPr lang="en-US" sz="9600" dirty="0"/>
              <a:t>Was your business impacted by an Executive Orders related to COVID-19 that limited the ability of your business to operate?</a:t>
            </a:r>
          </a:p>
          <a:p>
            <a:pPr lvl="1">
              <a:buFontTx/>
              <a:buChar char="-"/>
            </a:pPr>
            <a:endParaRPr lang="en-US" sz="9600" dirty="0">
              <a:latin typeface="Arial" panose="020B0604020202020204" pitchFamily="34" charset="0"/>
              <a:cs typeface="Arial" panose="020B0604020202020204" pitchFamily="34" charset="0"/>
            </a:endParaRPr>
          </a:p>
          <a:p>
            <a:pPr marL="457200" indent="-457200">
              <a:buFont typeface="Arial" panose="020B0604020202020204" pitchFamily="34" charset="0"/>
              <a:buAutoNum type="arabicPeriod"/>
            </a:pPr>
            <a:endParaRPr lang="en-US" sz="4800" dirty="0">
              <a:latin typeface="Arial" panose="020B0604020202020204" pitchFamily="34" charset="0"/>
              <a:cs typeface="Arial" panose="020B0604020202020204" pitchFamily="34" charset="0"/>
            </a:endParaRPr>
          </a:p>
          <a:p>
            <a:pPr marL="914400" lvl="1" indent="-457200">
              <a:buFont typeface="Arial" panose="020B0604020202020204" pitchFamily="34" charset="0"/>
              <a:buAutoNum type="arabicPeriod"/>
            </a:pPr>
            <a:endParaRPr lang="en-US" sz="4800" dirty="0">
              <a:latin typeface="Arial" panose="020B0604020202020204" pitchFamily="34" charset="0"/>
              <a:cs typeface="Arial" panose="020B0604020202020204" pitchFamily="34" charset="0"/>
            </a:endParaRPr>
          </a:p>
          <a:p>
            <a:pPr marL="457200" indent="-457200">
              <a:buFont typeface="Arial" panose="020B0604020202020204" pitchFamily="34" charset="0"/>
              <a:buAutoNum type="arabicPeriod"/>
            </a:pPr>
            <a:endParaRPr lang="en-US" dirty="0"/>
          </a:p>
          <a:p>
            <a:pPr marL="0" indent="0">
              <a:buNone/>
            </a:pPr>
            <a:endParaRPr lang="en-US" dirty="0"/>
          </a:p>
          <a:p>
            <a:pPr marL="457200" indent="-457200">
              <a:buAutoNum type="arabicPeriod"/>
            </a:pPr>
            <a:endParaRPr lang="en-US" dirty="0"/>
          </a:p>
          <a:p>
            <a:pPr marL="0" indent="0">
              <a:buNone/>
            </a:pPr>
            <a:r>
              <a:rPr lang="en-US" dirty="0"/>
              <a:t/>
            </a:r>
            <a:br>
              <a:rPr lang="en-US" dirty="0"/>
            </a:b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p:txBody>
      </p:sp>
    </p:spTree>
    <p:extLst>
      <p:ext uri="{BB962C8B-B14F-4D97-AF65-F5344CB8AC3E}">
        <p14:creationId xmlns:p14="http://schemas.microsoft.com/office/powerpoint/2010/main" val="2460163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4FCA9C4-49E1-4B97-9530-A73D272B797F}"/>
              </a:ext>
            </a:extLst>
          </p:cNvPr>
          <p:cNvSpPr>
            <a:spLocks noGrp="1"/>
          </p:cNvSpPr>
          <p:nvPr>
            <p:ph type="title"/>
          </p:nvPr>
        </p:nvSpPr>
        <p:spPr/>
        <p:txBody>
          <a:bodyPr/>
          <a:lstStyle/>
          <a:p>
            <a:r>
              <a:rPr lang="en-US" dirty="0"/>
              <a:t>Small Business Relief Grants</a:t>
            </a:r>
          </a:p>
        </p:txBody>
      </p:sp>
      <p:sp>
        <p:nvSpPr>
          <p:cNvPr id="3" name="Content Placeholder 2">
            <a:extLst>
              <a:ext uri="{FF2B5EF4-FFF2-40B4-BE49-F238E27FC236}">
                <a16:creationId xmlns="" xmlns:a16="http://schemas.microsoft.com/office/drawing/2014/main" id="{1DE38F22-4992-4EBB-8EC9-912DBA3D5778}"/>
              </a:ext>
            </a:extLst>
          </p:cNvPr>
          <p:cNvSpPr>
            <a:spLocks noGrp="1"/>
          </p:cNvSpPr>
          <p:nvPr>
            <p:ph idx="1"/>
          </p:nvPr>
        </p:nvSpPr>
        <p:spPr>
          <a:xfrm>
            <a:off x="838200" y="1825624"/>
            <a:ext cx="10515600" cy="5032375"/>
          </a:xfrm>
        </p:spPr>
        <p:txBody>
          <a:bodyPr>
            <a:noAutofit/>
          </a:bodyPr>
          <a:lstStyle/>
          <a:p>
            <a:r>
              <a:rPr lang="en-US" sz="2400" dirty="0"/>
              <a:t>I</a:t>
            </a:r>
            <a:r>
              <a:rPr lang="en-US" sz="2400" dirty="0" smtClean="0"/>
              <a:t>nformation </a:t>
            </a:r>
            <a:r>
              <a:rPr lang="en-US" sz="2400" dirty="0"/>
              <a:t>and application can be found </a:t>
            </a:r>
            <a:r>
              <a:rPr lang="en-US" sz="2400" dirty="0" smtClean="0"/>
              <a:t>at </a:t>
            </a:r>
            <a:endParaRPr lang="en-US" sz="2400" dirty="0">
              <a:hlinkClick r:id="rId3">
                <a:extLst>
                  <a:ext uri="{A12FA001-AC4F-418D-AE19-62706E023703}">
                    <ahyp:hlinkClr xmlns="" xmlns:ahyp="http://schemas.microsoft.com/office/drawing/2018/hyperlinkcolor" val="tx"/>
                  </a:ext>
                </a:extLst>
              </a:hlinkClick>
            </a:endParaRPr>
          </a:p>
          <a:p>
            <a:pPr marL="0" indent="0">
              <a:buNone/>
            </a:pPr>
            <a:r>
              <a:rPr lang="en-US" sz="2400" dirty="0">
                <a:hlinkClick r:id="rId3"/>
              </a:rPr>
              <a:t>https://mn.gov/deed/business/financing-business/deed-programs/relief/</a:t>
            </a:r>
            <a:endParaRPr lang="en-US" sz="2400" dirty="0"/>
          </a:p>
          <a:p>
            <a:pPr marL="0" indent="0">
              <a:buNone/>
            </a:pPr>
            <a:endParaRPr lang="en-US" sz="2400" dirty="0"/>
          </a:p>
          <a:p>
            <a:r>
              <a:rPr lang="en-US" sz="2400" dirty="0"/>
              <a:t>Email </a:t>
            </a:r>
            <a:r>
              <a:rPr lang="en-US" sz="2400" dirty="0" smtClean="0"/>
              <a:t>questions  </a:t>
            </a:r>
          </a:p>
          <a:p>
            <a:r>
              <a:rPr lang="en-US" sz="2400" dirty="0" smtClean="0">
                <a:hlinkClick r:id="rId4"/>
              </a:rPr>
              <a:t>smallbusinessgrants@state.mn.us</a:t>
            </a:r>
            <a:endParaRPr lang="en-US" sz="2400" dirty="0"/>
          </a:p>
          <a:p>
            <a:pPr marL="0" indent="0">
              <a:buNone/>
            </a:pPr>
            <a:endParaRPr lang="en-US" sz="2400" dirty="0"/>
          </a:p>
          <a:p>
            <a:r>
              <a:rPr lang="en-US" sz="2400" dirty="0" smtClean="0"/>
              <a:t>FAQ will </a:t>
            </a:r>
            <a:r>
              <a:rPr lang="en-US" sz="2400" dirty="0"/>
              <a:t>be </a:t>
            </a:r>
            <a:r>
              <a:rPr lang="en-US" sz="2400" dirty="0" smtClean="0"/>
              <a:t>updated daily </a:t>
            </a:r>
            <a:endParaRPr lang="en-US" sz="2400" dirty="0"/>
          </a:p>
          <a:p>
            <a:pPr marL="0" indent="0">
              <a:buNone/>
            </a:pPr>
            <a:r>
              <a:rPr lang="en-US" sz="2400" dirty="0">
                <a:hlinkClick r:id="rId3"/>
              </a:rPr>
              <a:t>https://mn.gov/deed/business/financing-business/deed-programs/relief/</a:t>
            </a:r>
            <a:endParaRPr lang="en-US" sz="2400" dirty="0"/>
          </a:p>
          <a:p>
            <a:pPr marL="0" indent="0">
              <a:buNone/>
            </a:pPr>
            <a:endParaRPr lang="en-US" sz="2400" dirty="0"/>
          </a:p>
          <a:p>
            <a:r>
              <a:rPr lang="en-US" sz="2400" dirty="0"/>
              <a:t>SBDC </a:t>
            </a:r>
            <a:r>
              <a:rPr lang="en-US" sz="2400" dirty="0" smtClean="0"/>
              <a:t>available for assistance</a:t>
            </a:r>
            <a:endParaRPr lang="en-US" sz="2400" dirty="0"/>
          </a:p>
          <a:p>
            <a:pPr marL="0" indent="0">
              <a:buNone/>
            </a:pPr>
            <a:r>
              <a:rPr lang="en-US" sz="2400" dirty="0">
                <a:hlinkClick r:id="rId5"/>
              </a:rPr>
              <a:t>https://mn.gov/deed/business/help/sbdc/</a:t>
            </a:r>
            <a:endParaRPr lang="en-US" sz="2400" dirty="0"/>
          </a:p>
        </p:txBody>
      </p:sp>
    </p:spTree>
    <p:extLst>
      <p:ext uri="{BB962C8B-B14F-4D97-AF65-F5344CB8AC3E}">
        <p14:creationId xmlns:p14="http://schemas.microsoft.com/office/powerpoint/2010/main" val="265661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7090" y="3592597"/>
            <a:ext cx="2513646" cy="1990808"/>
          </a:xfrm>
          <a:prstGeom prst="rect">
            <a:avLst/>
          </a:prstGeom>
        </p:spPr>
      </p:pic>
      <p:sp>
        <p:nvSpPr>
          <p:cNvPr id="6" name="Content Placeholder 2"/>
          <p:cNvSpPr txBox="1">
            <a:spLocks/>
          </p:cNvSpPr>
          <p:nvPr/>
        </p:nvSpPr>
        <p:spPr>
          <a:xfrm>
            <a:off x="5880119" y="3592597"/>
            <a:ext cx="4868091" cy="3205409"/>
          </a:xfrm>
          <a:prstGeom prst="rect">
            <a:avLst/>
          </a:prstGeom>
        </p:spPr>
        <p:txBody>
          <a:bodyPr>
            <a:normAutofit fontScale="70000" lnSpcReduction="20000"/>
          </a:bodyPr>
          <a:lst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0"/>
              </a:spcAft>
              <a:buNone/>
            </a:pPr>
            <a:r>
              <a:rPr lang="en-US" sz="3300" b="1" dirty="0" smtClean="0"/>
              <a:t>For information</a:t>
            </a:r>
          </a:p>
          <a:p>
            <a:pPr marL="0" indent="0">
              <a:lnSpc>
                <a:spcPct val="120000"/>
              </a:lnSpc>
              <a:spcBef>
                <a:spcPts val="0"/>
              </a:spcBef>
              <a:spcAft>
                <a:spcPts val="0"/>
              </a:spcAft>
              <a:buNone/>
            </a:pPr>
            <a:endParaRPr lang="en-US" sz="3300" b="1" dirty="0"/>
          </a:p>
          <a:p>
            <a:pPr marL="0" indent="0">
              <a:lnSpc>
                <a:spcPct val="120000"/>
              </a:lnSpc>
              <a:spcBef>
                <a:spcPts val="0"/>
              </a:spcBef>
              <a:spcAft>
                <a:spcPts val="0"/>
              </a:spcAft>
              <a:buNone/>
            </a:pPr>
            <a:r>
              <a:rPr lang="en-US" sz="3300" b="1" dirty="0">
                <a:hlinkClick r:id="rId4"/>
              </a:rPr>
              <a:t>https://mn.gov/deed/business/financing-business/deed-programs/relief</a:t>
            </a:r>
            <a:r>
              <a:rPr lang="en-US" sz="3300" b="1" dirty="0" smtClean="0">
                <a:hlinkClick r:id="rId4"/>
              </a:rPr>
              <a:t>/</a:t>
            </a:r>
            <a:endParaRPr lang="en-US" sz="3300" b="1" dirty="0" smtClean="0"/>
          </a:p>
          <a:p>
            <a:pPr marL="0" indent="0">
              <a:lnSpc>
                <a:spcPct val="120000"/>
              </a:lnSpc>
              <a:spcBef>
                <a:spcPts val="0"/>
              </a:spcBef>
              <a:spcAft>
                <a:spcPts val="0"/>
              </a:spcAft>
              <a:buNone/>
            </a:pPr>
            <a:endParaRPr lang="en-US" sz="3300" b="1" dirty="0" smtClean="0"/>
          </a:p>
          <a:p>
            <a:pPr marL="0" indent="0">
              <a:lnSpc>
                <a:spcPct val="120000"/>
              </a:lnSpc>
              <a:spcBef>
                <a:spcPts val="0"/>
              </a:spcBef>
              <a:spcAft>
                <a:spcPts val="0"/>
              </a:spcAft>
              <a:buNone/>
            </a:pPr>
            <a:r>
              <a:rPr lang="en-US" sz="3300" b="1" dirty="0" smtClean="0"/>
              <a:t>Submit your questions</a:t>
            </a:r>
          </a:p>
          <a:p>
            <a:pPr marL="0" indent="0">
              <a:lnSpc>
                <a:spcPct val="120000"/>
              </a:lnSpc>
              <a:spcBef>
                <a:spcPts val="0"/>
              </a:spcBef>
              <a:spcAft>
                <a:spcPts val="0"/>
              </a:spcAft>
              <a:buNone/>
            </a:pPr>
            <a:r>
              <a:rPr lang="en-US" sz="3600" dirty="0" smtClean="0">
                <a:solidFill>
                  <a:srgbClr val="003865"/>
                </a:solidFill>
                <a:hlinkClick r:id="rId5"/>
              </a:rPr>
              <a:t>smallbusinessgrants@state.mn.us</a:t>
            </a:r>
            <a:endParaRPr lang="en-US" sz="3600" dirty="0">
              <a:solidFill>
                <a:srgbClr val="003865"/>
              </a:solidFill>
            </a:endParaRPr>
          </a:p>
          <a:p>
            <a:pPr marL="0" indent="0">
              <a:lnSpc>
                <a:spcPct val="120000"/>
              </a:lnSpc>
              <a:spcBef>
                <a:spcPts val="0"/>
              </a:spcBef>
              <a:spcAft>
                <a:spcPts val="0"/>
              </a:spcAft>
              <a:buNone/>
            </a:pPr>
            <a:endParaRPr lang="en-US" sz="2400" u="sng" dirty="0"/>
          </a:p>
          <a:p>
            <a:pPr marL="0" indent="0">
              <a:lnSpc>
                <a:spcPct val="120000"/>
              </a:lnSpc>
              <a:spcBef>
                <a:spcPts val="0"/>
              </a:spcBef>
              <a:spcAft>
                <a:spcPts val="0"/>
              </a:spcAft>
              <a:buNone/>
            </a:pPr>
            <a:endParaRPr lang="en-US" sz="2400" dirty="0"/>
          </a:p>
          <a:p>
            <a:pPr marL="0" indent="0">
              <a:lnSpc>
                <a:spcPct val="120000"/>
              </a:lnSpc>
              <a:spcBef>
                <a:spcPts val="0"/>
              </a:spcBef>
              <a:spcAft>
                <a:spcPts val="0"/>
              </a:spcAft>
              <a:buNone/>
            </a:pPr>
            <a:endParaRPr lang="en-US" sz="2400" dirty="0"/>
          </a:p>
          <a:p>
            <a:pPr marL="0" indent="0">
              <a:lnSpc>
                <a:spcPct val="120000"/>
              </a:lnSpc>
              <a:spcBef>
                <a:spcPts val="0"/>
              </a:spcBef>
              <a:spcAft>
                <a:spcPts val="0"/>
              </a:spcAft>
              <a:buNone/>
            </a:pPr>
            <a:endParaRPr lang="en-US" sz="2400" dirty="0"/>
          </a:p>
          <a:p>
            <a:endParaRPr lang="en-US" dirty="0"/>
          </a:p>
        </p:txBody>
      </p:sp>
      <p:sp>
        <p:nvSpPr>
          <p:cNvPr id="4" name="Title 3"/>
          <p:cNvSpPr>
            <a:spLocks noGrp="1"/>
          </p:cNvSpPr>
          <p:nvPr>
            <p:ph type="title"/>
          </p:nvPr>
        </p:nvSpPr>
        <p:spPr/>
        <p:txBody>
          <a:bodyPr/>
          <a:lstStyle/>
          <a:p>
            <a:endParaRPr lang="en-US" sz="5400" dirty="0"/>
          </a:p>
        </p:txBody>
      </p:sp>
    </p:spTree>
    <p:extLst>
      <p:ext uri="{BB962C8B-B14F-4D97-AF65-F5344CB8AC3E}">
        <p14:creationId xmlns:p14="http://schemas.microsoft.com/office/powerpoint/2010/main" val="2561138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2800" dirty="0" smtClean="0"/>
              <a:t>Small Business Relief Grant Overview</a:t>
            </a:r>
          </a:p>
          <a:p>
            <a:r>
              <a:rPr lang="en-US" sz="2800" dirty="0" smtClean="0"/>
              <a:t>Eligibility</a:t>
            </a:r>
          </a:p>
          <a:p>
            <a:r>
              <a:rPr lang="en-US" sz="2800" dirty="0" smtClean="0"/>
              <a:t>Funding</a:t>
            </a:r>
          </a:p>
          <a:p>
            <a:r>
              <a:rPr lang="en-US" sz="2800" dirty="0" smtClean="0"/>
              <a:t>Application</a:t>
            </a:r>
          </a:p>
          <a:p>
            <a:r>
              <a:rPr lang="en-US" sz="2800" dirty="0" smtClean="0"/>
              <a:t>Resources</a:t>
            </a:r>
          </a:p>
          <a:p>
            <a:r>
              <a:rPr lang="en-US" sz="2800" dirty="0" smtClean="0"/>
              <a:t>Q and A</a:t>
            </a:r>
          </a:p>
          <a:p>
            <a:endParaRPr lang="en-US" dirty="0"/>
          </a:p>
        </p:txBody>
      </p:sp>
    </p:spTree>
    <p:extLst>
      <p:ext uri="{BB962C8B-B14F-4D97-AF65-F5344CB8AC3E}">
        <p14:creationId xmlns:p14="http://schemas.microsoft.com/office/powerpoint/2010/main" val="1328237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71687D-4620-45F5-9358-21B17B72D6C3}"/>
              </a:ext>
            </a:extLst>
          </p:cNvPr>
          <p:cNvSpPr>
            <a:spLocks noGrp="1"/>
          </p:cNvSpPr>
          <p:nvPr>
            <p:ph type="title"/>
          </p:nvPr>
        </p:nvSpPr>
        <p:spPr/>
        <p:txBody>
          <a:bodyPr/>
          <a:lstStyle/>
          <a:p>
            <a:r>
              <a:rPr lang="en-US" dirty="0"/>
              <a:t>Program Overview</a:t>
            </a:r>
          </a:p>
        </p:txBody>
      </p:sp>
      <p:sp>
        <p:nvSpPr>
          <p:cNvPr id="3" name="Content Placeholder 2">
            <a:extLst>
              <a:ext uri="{FF2B5EF4-FFF2-40B4-BE49-F238E27FC236}">
                <a16:creationId xmlns="" xmlns:a16="http://schemas.microsoft.com/office/drawing/2014/main" id="{0FDF3AE3-7599-4FF5-BFAA-04C2F75D5BA9}"/>
              </a:ext>
            </a:extLst>
          </p:cNvPr>
          <p:cNvSpPr>
            <a:spLocks noGrp="1"/>
          </p:cNvSpPr>
          <p:nvPr>
            <p:ph idx="1"/>
          </p:nvPr>
        </p:nvSpPr>
        <p:spPr>
          <a:xfrm>
            <a:off x="838200" y="1825624"/>
            <a:ext cx="10515600" cy="5032375"/>
          </a:xfrm>
        </p:spPr>
        <p:txBody>
          <a:bodyPr>
            <a:normAutofit fontScale="92500" lnSpcReduction="20000"/>
          </a:bodyPr>
          <a:lstStyle/>
          <a:p>
            <a:r>
              <a:rPr lang="en-US" sz="2600" dirty="0"/>
              <a:t>$62.5 million in $10K grants for small businesses impacted by </a:t>
            </a:r>
            <a:r>
              <a:rPr lang="en-US" sz="2600" dirty="0" smtClean="0"/>
              <a:t>COVID-19</a:t>
            </a:r>
            <a:endParaRPr lang="en-US" sz="2600" dirty="0"/>
          </a:p>
          <a:p>
            <a:r>
              <a:rPr lang="en-US" sz="2600" dirty="0"/>
              <a:t>$2.5 million from state funds </a:t>
            </a:r>
          </a:p>
          <a:p>
            <a:r>
              <a:rPr lang="en-US" sz="2600" dirty="0"/>
              <a:t>Awards will be </a:t>
            </a:r>
            <a:r>
              <a:rPr lang="en-US" sz="2600" dirty="0" smtClean="0"/>
              <a:t>disbursed and administered by local and regionally based nonprofit </a:t>
            </a:r>
            <a:r>
              <a:rPr lang="en-US" sz="2600" dirty="0"/>
              <a:t>agencies </a:t>
            </a:r>
            <a:r>
              <a:rPr lang="en-US" sz="2600" dirty="0" smtClean="0"/>
              <a:t> </a:t>
            </a:r>
            <a:endParaRPr lang="en-US" sz="2600" dirty="0"/>
          </a:p>
          <a:p>
            <a:r>
              <a:rPr lang="en-US" sz="2600" dirty="0" smtClean="0"/>
              <a:t>ONLINE applications will be accepted from </a:t>
            </a:r>
            <a:r>
              <a:rPr lang="en-US" sz="2600" dirty="0"/>
              <a:t>June 23</a:t>
            </a:r>
            <a:r>
              <a:rPr lang="en-US" sz="2600" baseline="30000" dirty="0"/>
              <a:t>rd</a:t>
            </a:r>
            <a:r>
              <a:rPr lang="en-US" sz="2600" dirty="0"/>
              <a:t> </a:t>
            </a:r>
            <a:r>
              <a:rPr lang="en-US" sz="2600" dirty="0" smtClean="0"/>
              <a:t> - July 2</a:t>
            </a:r>
            <a:r>
              <a:rPr lang="en-US" sz="2600" baseline="30000" dirty="0" smtClean="0"/>
              <a:t>nd</a:t>
            </a:r>
            <a:r>
              <a:rPr lang="en-US" sz="2600" dirty="0" smtClean="0"/>
              <a:t> (by 5:00 pm)</a:t>
            </a:r>
            <a:endParaRPr lang="en-US" sz="2600" dirty="0"/>
          </a:p>
          <a:p>
            <a:r>
              <a:rPr lang="en-US" sz="2600" dirty="0"/>
              <a:t>Application </a:t>
            </a:r>
            <a:r>
              <a:rPr lang="en-US" sz="2600" dirty="0" smtClean="0"/>
              <a:t>consists of  18 questions</a:t>
            </a:r>
            <a:endParaRPr lang="en-US" sz="2600" dirty="0"/>
          </a:p>
          <a:p>
            <a:r>
              <a:rPr lang="en-US" sz="2600" dirty="0"/>
              <a:t>Awards will be selected through a randomized selection process </a:t>
            </a:r>
            <a:r>
              <a:rPr lang="en-US" sz="2600" dirty="0" smtClean="0"/>
              <a:t>in consultation with the Minnesota </a:t>
            </a:r>
            <a:r>
              <a:rPr lang="en-US" sz="2600" dirty="0"/>
              <a:t>Lottery </a:t>
            </a:r>
          </a:p>
          <a:p>
            <a:r>
              <a:rPr lang="en-US" sz="2600" dirty="0" smtClean="0"/>
              <a:t>Award </a:t>
            </a:r>
            <a:r>
              <a:rPr lang="en-US" sz="2600" dirty="0"/>
              <a:t>winners will be notified by mid-July</a:t>
            </a:r>
          </a:p>
          <a:p>
            <a:r>
              <a:rPr lang="en-US" sz="2600" dirty="0" smtClean="0"/>
              <a:t>Funding </a:t>
            </a:r>
            <a:r>
              <a:rPr lang="en-US" sz="2600" dirty="0"/>
              <a:t>to be used </a:t>
            </a:r>
            <a:r>
              <a:rPr lang="en-US" sz="2600" dirty="0" smtClean="0"/>
              <a:t>by </a:t>
            </a:r>
            <a:r>
              <a:rPr lang="en-US" sz="2600" dirty="0"/>
              <a:t>December 31, 2020</a:t>
            </a:r>
          </a:p>
          <a:p>
            <a:endParaRPr lang="en-US" dirty="0"/>
          </a:p>
        </p:txBody>
      </p:sp>
    </p:spTree>
    <p:extLst>
      <p:ext uri="{BB962C8B-B14F-4D97-AF65-F5344CB8AC3E}">
        <p14:creationId xmlns:p14="http://schemas.microsoft.com/office/powerpoint/2010/main" val="237587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77B5D4-A1F1-48AE-AB63-039C3AE66C0D}"/>
              </a:ext>
            </a:extLst>
          </p:cNvPr>
          <p:cNvSpPr>
            <a:spLocks noGrp="1"/>
          </p:cNvSpPr>
          <p:nvPr>
            <p:ph type="title"/>
          </p:nvPr>
        </p:nvSpPr>
        <p:spPr/>
        <p:txBody>
          <a:bodyPr/>
          <a:lstStyle/>
          <a:p>
            <a:r>
              <a:rPr lang="en-US" dirty="0"/>
              <a:t>Set Asides</a:t>
            </a:r>
          </a:p>
        </p:txBody>
      </p:sp>
      <p:sp>
        <p:nvSpPr>
          <p:cNvPr id="3" name="Content Placeholder 2">
            <a:extLst>
              <a:ext uri="{FF2B5EF4-FFF2-40B4-BE49-F238E27FC236}">
                <a16:creationId xmlns="" xmlns:a16="http://schemas.microsoft.com/office/drawing/2014/main" id="{00053FFF-88D3-463F-ADF2-DC3BBD41A590}"/>
              </a:ext>
            </a:extLst>
          </p:cNvPr>
          <p:cNvSpPr>
            <a:spLocks noGrp="1"/>
          </p:cNvSpPr>
          <p:nvPr>
            <p:ph idx="1"/>
          </p:nvPr>
        </p:nvSpPr>
        <p:spPr>
          <a:xfrm>
            <a:off x="375592" y="1339321"/>
            <a:ext cx="11816408" cy="5678905"/>
          </a:xfrm>
        </p:spPr>
        <p:txBody>
          <a:bodyPr>
            <a:noAutofit/>
          </a:bodyPr>
          <a:lstStyle/>
          <a:p>
            <a:pPr marL="342900" marR="0" lvl="0" indent="-342900">
              <a:lnSpc>
                <a:spcPct val="107000"/>
              </a:lnSpc>
              <a:spcBef>
                <a:spcPts val="0"/>
              </a:spcBef>
              <a:spcAft>
                <a:spcPts val="0"/>
              </a:spcAft>
              <a:buFont typeface="Symbol" panose="05050102010706020507" pitchFamily="18" charset="2"/>
              <a:buChar char=""/>
            </a:pPr>
            <a:r>
              <a:rPr lang="en-US" sz="2400" dirty="0">
                <a:ea typeface="Calibri" panose="020F0502020204030204" pitchFamily="34" charset="0"/>
                <a:cs typeface="Times New Roman" panose="02020603050405020304" pitchFamily="18" charset="0"/>
              </a:rPr>
              <a:t>There are minimum set asides for various targeted groups and categories of </a:t>
            </a:r>
            <a:r>
              <a:rPr lang="en-US" sz="2400" dirty="0" smtClean="0">
                <a:ea typeface="Calibri" panose="020F0502020204030204" pitchFamily="34" charset="0"/>
                <a:cs typeface="Times New Roman" panose="02020603050405020304" pitchFamily="18" charset="0"/>
              </a:rPr>
              <a:t>businesses</a:t>
            </a:r>
          </a:p>
          <a:p>
            <a:pPr marL="342900" marR="0" lvl="0" indent="-342900">
              <a:lnSpc>
                <a:spcPct val="107000"/>
              </a:lnSpc>
              <a:spcBef>
                <a:spcPts val="0"/>
              </a:spcBef>
              <a:spcAft>
                <a:spcPts val="0"/>
              </a:spcAft>
              <a:buFont typeface="Symbol" panose="05050102010706020507" pitchFamily="18" charset="2"/>
              <a:buChar char=""/>
            </a:pPr>
            <a:endParaRPr lang="en-US" sz="24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50% of funds will be available for businesses based in Greater </a:t>
            </a:r>
            <a:r>
              <a:rPr lang="en-US" sz="2400" dirty="0" smtClean="0">
                <a:ea typeface="Calibri" panose="020F0502020204030204" pitchFamily="34" charset="0"/>
                <a:cs typeface="Times New Roman" panose="02020603050405020304" pitchFamily="18" charset="0"/>
              </a:rPr>
              <a:t>Minnesota</a:t>
            </a:r>
          </a:p>
          <a:p>
            <a:pPr marL="742950" marR="0" lvl="1" indent="-285750">
              <a:lnSpc>
                <a:spcPct val="107000"/>
              </a:lnSpc>
              <a:spcBef>
                <a:spcPts val="0"/>
              </a:spcBef>
              <a:spcAft>
                <a:spcPts val="0"/>
              </a:spcAft>
              <a:buFont typeface="Courier New" panose="02070309020205020404" pitchFamily="49" charset="0"/>
              <a:buChar char="o"/>
            </a:pPr>
            <a:endParaRPr lang="en-US" sz="24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50% of funds will be available for businesses based in the 7-county </a:t>
            </a:r>
            <a:r>
              <a:rPr lang="en-US" sz="2400" dirty="0" smtClean="0">
                <a:ea typeface="Calibri" panose="020F0502020204030204" pitchFamily="34" charset="0"/>
                <a:cs typeface="Times New Roman" panose="02020603050405020304" pitchFamily="18" charset="0"/>
              </a:rPr>
              <a:t>metro</a:t>
            </a:r>
            <a:endParaRPr lang="en-US" sz="24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endParaRPr lang="en-US" sz="24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$18,000,000 for businesses with six-full time workers or </a:t>
            </a:r>
            <a:r>
              <a:rPr lang="en-US" sz="2400" dirty="0" smtClean="0">
                <a:ea typeface="Calibri" panose="020F0502020204030204" pitchFamily="34" charset="0"/>
                <a:cs typeface="Times New Roman" panose="02020603050405020304" pitchFamily="18" charset="0"/>
              </a:rPr>
              <a:t>less</a:t>
            </a:r>
          </a:p>
          <a:p>
            <a:pPr marL="742950" marR="0" lvl="1" indent="-285750">
              <a:lnSpc>
                <a:spcPct val="107000"/>
              </a:lnSpc>
              <a:spcBef>
                <a:spcPts val="0"/>
              </a:spcBef>
              <a:spcAft>
                <a:spcPts val="0"/>
              </a:spcAft>
              <a:buFont typeface="Courier New" panose="02070309020205020404" pitchFamily="49" charset="0"/>
              <a:buChar char="o"/>
            </a:pPr>
            <a:endParaRPr lang="en-US" sz="24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$10,000,000 for minority businesses </a:t>
            </a:r>
            <a:r>
              <a:rPr lang="en-US" sz="2400" dirty="0" smtClean="0">
                <a:ea typeface="Calibri" panose="020F0502020204030204" pitchFamily="34" charset="0"/>
                <a:cs typeface="Times New Roman" panose="02020603050405020304" pitchFamily="18" charset="0"/>
              </a:rPr>
              <a:t>enterprises</a:t>
            </a:r>
          </a:p>
          <a:p>
            <a:pPr marL="742950" marR="0" lvl="1" indent="-285750">
              <a:lnSpc>
                <a:spcPct val="107000"/>
              </a:lnSpc>
              <a:spcBef>
                <a:spcPts val="0"/>
              </a:spcBef>
              <a:spcAft>
                <a:spcPts val="0"/>
              </a:spcAft>
              <a:buFont typeface="Courier New" panose="02070309020205020404" pitchFamily="49" charset="0"/>
              <a:buChar char="o"/>
            </a:pPr>
            <a:endParaRPr lang="en-US" sz="2400" dirty="0" smtClean="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400" dirty="0" smtClean="0">
                <a:ea typeface="Calibri" panose="020F0502020204030204" pitchFamily="34" charset="0"/>
                <a:cs typeface="Times New Roman" panose="02020603050405020304" pitchFamily="18" charset="0"/>
              </a:rPr>
              <a:t>$</a:t>
            </a:r>
            <a:r>
              <a:rPr lang="en-US" sz="2400" dirty="0">
                <a:ea typeface="Calibri" panose="020F0502020204030204" pitchFamily="34" charset="0"/>
                <a:cs typeface="Times New Roman" panose="02020603050405020304" pitchFamily="18" charset="0"/>
              </a:rPr>
              <a:t>2,500,000 for businesses that are majority owned and operated by </a:t>
            </a:r>
            <a:r>
              <a:rPr lang="en-US" sz="2400" dirty="0" smtClean="0">
                <a:ea typeface="Calibri" panose="020F0502020204030204" pitchFamily="34" charset="0"/>
                <a:cs typeface="Times New Roman" panose="02020603050405020304" pitchFamily="18" charset="0"/>
              </a:rPr>
              <a:t>women</a:t>
            </a:r>
          </a:p>
          <a:p>
            <a:pPr marL="742950" lvl="1" indent="-285750">
              <a:lnSpc>
                <a:spcPct val="107000"/>
              </a:lnSpc>
              <a:spcBef>
                <a:spcPts val="0"/>
              </a:spcBef>
              <a:spcAft>
                <a:spcPts val="0"/>
              </a:spcAft>
              <a:buFont typeface="Courier New" panose="02070309020205020404" pitchFamily="49" charset="0"/>
              <a:buChar char="o"/>
            </a:pPr>
            <a:r>
              <a:rPr lang="en-US" sz="2400" dirty="0">
                <a:latin typeface="Calibri" panose="020F0502020204030204" pitchFamily="34" charset="0"/>
                <a:ea typeface="Calibri" panose="020F0502020204030204" pitchFamily="34" charset="0"/>
                <a:cs typeface="Times New Roman" panose="02020603050405020304" pitchFamily="18" charset="0"/>
              </a:rPr>
              <a:t>$2,500,000 for businesses that are majority owned and operated by </a:t>
            </a:r>
            <a:r>
              <a:rPr lang="en-US" sz="2400" dirty="0" smtClean="0">
                <a:latin typeface="Calibri" panose="020F0502020204030204" pitchFamily="34" charset="0"/>
                <a:ea typeface="Calibri" panose="020F0502020204030204" pitchFamily="34" charset="0"/>
                <a:cs typeface="Times New Roman" panose="02020603050405020304" pitchFamily="18" charset="0"/>
              </a:rPr>
              <a:t>veterans</a:t>
            </a:r>
            <a:endParaRPr lang="en-US" sz="24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2400" dirty="0">
                <a:ea typeface="Calibri" panose="020F0502020204030204" pitchFamily="34" charset="0"/>
                <a:cs typeface="Times New Roman" panose="02020603050405020304" pitchFamily="18" charset="0"/>
              </a:rPr>
              <a:t>$2,500,000 for operators of indoor retail and food markets with an ethnic cultural emphasis. </a:t>
            </a:r>
          </a:p>
        </p:txBody>
      </p:sp>
    </p:spTree>
    <p:extLst>
      <p:ext uri="{BB962C8B-B14F-4D97-AF65-F5344CB8AC3E}">
        <p14:creationId xmlns:p14="http://schemas.microsoft.com/office/powerpoint/2010/main" val="2637599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B1FE8E-E7D5-4D8A-BA8D-FD8CA28CA5D6}"/>
              </a:ext>
            </a:extLst>
          </p:cNvPr>
          <p:cNvSpPr>
            <a:spLocks noGrp="1"/>
          </p:cNvSpPr>
          <p:nvPr>
            <p:ph type="title"/>
          </p:nvPr>
        </p:nvSpPr>
        <p:spPr/>
        <p:txBody>
          <a:bodyPr/>
          <a:lstStyle/>
          <a:p>
            <a:r>
              <a:rPr lang="en-US" dirty="0"/>
              <a:t>Who is Eligible</a:t>
            </a:r>
          </a:p>
        </p:txBody>
      </p:sp>
      <p:sp>
        <p:nvSpPr>
          <p:cNvPr id="3" name="Content Placeholder 2">
            <a:extLst>
              <a:ext uri="{FF2B5EF4-FFF2-40B4-BE49-F238E27FC236}">
                <a16:creationId xmlns="" xmlns:a16="http://schemas.microsoft.com/office/drawing/2014/main" id="{F84053C2-C663-44D2-9DA9-37B761F65AEE}"/>
              </a:ext>
            </a:extLst>
          </p:cNvPr>
          <p:cNvSpPr>
            <a:spLocks noGrp="1"/>
          </p:cNvSpPr>
          <p:nvPr>
            <p:ph idx="1"/>
          </p:nvPr>
        </p:nvSpPr>
        <p:spPr>
          <a:xfrm>
            <a:off x="838200" y="1825624"/>
            <a:ext cx="10515600" cy="4722659"/>
          </a:xfrm>
        </p:spPr>
        <p:txBody>
          <a:bodyPr>
            <a:normAutofit/>
          </a:bodyPr>
          <a:lstStyle/>
          <a:p>
            <a:r>
              <a:rPr lang="en-US" sz="2800" dirty="0"/>
              <a:t>Minnesotan owned and operated </a:t>
            </a:r>
            <a:r>
              <a:rPr lang="en-US" sz="2800" dirty="0" smtClean="0"/>
              <a:t>businesses</a:t>
            </a:r>
            <a:endParaRPr lang="en-US" sz="2800" dirty="0"/>
          </a:p>
          <a:p>
            <a:pPr lvl="1"/>
            <a:r>
              <a:rPr lang="en-US" sz="2800" dirty="0" smtClean="0"/>
              <a:t>Private for </a:t>
            </a:r>
            <a:r>
              <a:rPr lang="en-US" sz="2800" dirty="0"/>
              <a:t>profit </a:t>
            </a:r>
            <a:r>
              <a:rPr lang="en-US" sz="2800" dirty="0" smtClean="0"/>
              <a:t>businesses that have a permanent physical location in MN</a:t>
            </a:r>
            <a:endParaRPr lang="en-US" sz="2800" dirty="0"/>
          </a:p>
          <a:p>
            <a:pPr lvl="1"/>
            <a:r>
              <a:rPr lang="en-US" sz="2800" dirty="0" smtClean="0"/>
              <a:t>Majority owned by a permanent resident of Minnesota</a:t>
            </a:r>
            <a:r>
              <a:rPr lang="en-US" sz="2800" dirty="0"/>
              <a:t> </a:t>
            </a:r>
            <a:r>
              <a:rPr lang="en-US" sz="2800" dirty="0" smtClean="0"/>
              <a:t>Less </a:t>
            </a:r>
            <a:r>
              <a:rPr lang="en-US" sz="2800" dirty="0"/>
              <a:t>than 50 full time equivalent </a:t>
            </a:r>
            <a:r>
              <a:rPr lang="en-US" sz="2800" dirty="0" smtClean="0"/>
              <a:t>(FTE) employees on </a:t>
            </a:r>
            <a:r>
              <a:rPr lang="en-US" sz="2800" dirty="0"/>
              <a:t>March 1, </a:t>
            </a:r>
            <a:r>
              <a:rPr lang="en-US" sz="2800" dirty="0" smtClean="0"/>
              <a:t>2020 </a:t>
            </a:r>
            <a:endParaRPr lang="en-US" sz="2800" dirty="0"/>
          </a:p>
          <a:p>
            <a:pPr lvl="1"/>
            <a:r>
              <a:rPr lang="en-US" sz="2800" dirty="0" smtClean="0"/>
              <a:t>“In good </a:t>
            </a:r>
            <a:r>
              <a:rPr lang="en-US" sz="2800" dirty="0"/>
              <a:t>standing" with the MN Office of Secretary of </a:t>
            </a:r>
            <a:r>
              <a:rPr lang="en-US" sz="2800" dirty="0" smtClean="0"/>
              <a:t>State (OSS) </a:t>
            </a:r>
            <a:endParaRPr lang="en-US" sz="2800" dirty="0"/>
          </a:p>
          <a:p>
            <a:r>
              <a:rPr lang="en-US" sz="2800" dirty="0" smtClean="0"/>
              <a:t>Demonstrate </a:t>
            </a:r>
            <a:r>
              <a:rPr lang="en-US" sz="2800" dirty="0"/>
              <a:t>financial hardship as a result of the COVID-19 </a:t>
            </a:r>
            <a:r>
              <a:rPr lang="en-US" sz="2800" dirty="0" smtClean="0"/>
              <a:t>outbreak.</a:t>
            </a:r>
          </a:p>
          <a:p>
            <a:pPr marL="457200" lvl="1" indent="0">
              <a:buNone/>
            </a:pPr>
            <a:endParaRPr lang="en-US" dirty="0"/>
          </a:p>
          <a:p>
            <a:endParaRPr lang="en-US" dirty="0"/>
          </a:p>
        </p:txBody>
      </p:sp>
    </p:spTree>
    <p:extLst>
      <p:ext uri="{BB962C8B-B14F-4D97-AF65-F5344CB8AC3E}">
        <p14:creationId xmlns:p14="http://schemas.microsoft.com/office/powerpoint/2010/main" val="2523269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436A0E-FE48-46E5-91DD-D95188E4C84B}"/>
              </a:ext>
            </a:extLst>
          </p:cNvPr>
          <p:cNvSpPr>
            <a:spLocks noGrp="1"/>
          </p:cNvSpPr>
          <p:nvPr>
            <p:ph type="title"/>
          </p:nvPr>
        </p:nvSpPr>
        <p:spPr/>
        <p:txBody>
          <a:bodyPr/>
          <a:lstStyle/>
          <a:p>
            <a:r>
              <a:rPr lang="en-US" dirty="0"/>
              <a:t>Who is </a:t>
            </a:r>
            <a:r>
              <a:rPr lang="en-US" dirty="0" smtClean="0"/>
              <a:t>NOT </a:t>
            </a:r>
            <a:r>
              <a:rPr lang="en-US" dirty="0"/>
              <a:t>Eligible</a:t>
            </a:r>
          </a:p>
        </p:txBody>
      </p:sp>
      <p:sp>
        <p:nvSpPr>
          <p:cNvPr id="3" name="Content Placeholder 2">
            <a:extLst>
              <a:ext uri="{FF2B5EF4-FFF2-40B4-BE49-F238E27FC236}">
                <a16:creationId xmlns="" xmlns:a16="http://schemas.microsoft.com/office/drawing/2014/main" id="{5A636A65-01FF-44B6-9D50-39D62206A008}"/>
              </a:ext>
            </a:extLst>
          </p:cNvPr>
          <p:cNvSpPr>
            <a:spLocks noGrp="1"/>
          </p:cNvSpPr>
          <p:nvPr>
            <p:ph idx="1"/>
          </p:nvPr>
        </p:nvSpPr>
        <p:spPr>
          <a:xfrm>
            <a:off x="88490" y="1457141"/>
            <a:ext cx="11969791" cy="5557192"/>
          </a:xfrm>
        </p:spPr>
        <p:txBody>
          <a:bodyPr>
            <a:normAutofit/>
          </a:bodyPr>
          <a:lstStyle/>
          <a:p>
            <a:r>
              <a:rPr lang="en-US" dirty="0" smtClean="0"/>
              <a:t>Business that </a:t>
            </a:r>
            <a:r>
              <a:rPr lang="en-US" dirty="0"/>
              <a:t>r</a:t>
            </a:r>
            <a:r>
              <a:rPr lang="en-US" dirty="0" smtClean="0"/>
              <a:t>eceived </a:t>
            </a:r>
            <a:r>
              <a:rPr lang="en-US" dirty="0"/>
              <a:t>funds under Small Business Emergency Loan (SBEL) </a:t>
            </a:r>
            <a:r>
              <a:rPr lang="en-US" dirty="0" smtClean="0"/>
              <a:t>program</a:t>
            </a:r>
            <a:endParaRPr lang="en-US" dirty="0"/>
          </a:p>
          <a:p>
            <a:r>
              <a:rPr lang="en-US" dirty="0"/>
              <a:t>Resident of another state (even if the business has a permanent physical location in Minnesota)</a:t>
            </a:r>
          </a:p>
          <a:p>
            <a:r>
              <a:rPr lang="en-US" dirty="0"/>
              <a:t>M</a:t>
            </a:r>
            <a:r>
              <a:rPr lang="en-US" dirty="0" smtClean="0"/>
              <a:t>ajority </a:t>
            </a:r>
            <a:r>
              <a:rPr lang="en-US" dirty="0"/>
              <a:t>ownership of a business is owned by one or more permanent residents outside of </a:t>
            </a:r>
            <a:r>
              <a:rPr lang="en-US" dirty="0" smtClean="0"/>
              <a:t>Minnesota</a:t>
            </a:r>
            <a:endParaRPr lang="en-US" dirty="0"/>
          </a:p>
          <a:p>
            <a:r>
              <a:rPr lang="en-US" dirty="0"/>
              <a:t>Home-based business (except for child-care providers</a:t>
            </a:r>
            <a:r>
              <a:rPr lang="en-US" dirty="0" smtClean="0"/>
              <a:t>)</a:t>
            </a:r>
            <a:endParaRPr lang="en-US" dirty="0"/>
          </a:p>
          <a:p>
            <a:pPr>
              <a:spcBef>
                <a:spcPts val="1200"/>
              </a:spcBef>
            </a:pPr>
            <a:r>
              <a:rPr lang="en-US" dirty="0" smtClean="0"/>
              <a:t>Non-profit </a:t>
            </a:r>
            <a:r>
              <a:rPr lang="en-US" dirty="0" smtClean="0"/>
              <a:t>organizations</a:t>
            </a:r>
            <a:endParaRPr lang="en-US" b="1" dirty="0"/>
          </a:p>
          <a:p>
            <a:pPr>
              <a:spcBef>
                <a:spcPts val="0"/>
              </a:spcBef>
              <a:spcAft>
                <a:spcPts val="0"/>
              </a:spcAft>
            </a:pPr>
            <a:r>
              <a:rPr lang="en-US" b="1" dirty="0"/>
              <a:t>Not </a:t>
            </a:r>
            <a:r>
              <a:rPr lang="en-US" dirty="0"/>
              <a:t>"In good standing" with</a:t>
            </a:r>
            <a:r>
              <a:rPr lang="en-US" b="1" dirty="0"/>
              <a:t> Minnesota Office of Secretary of State (OSS</a:t>
            </a:r>
            <a:r>
              <a:rPr lang="en-US" b="1" dirty="0" smtClean="0"/>
              <a:t>)</a:t>
            </a:r>
          </a:p>
          <a:p>
            <a:pPr>
              <a:spcBef>
                <a:spcPts val="0"/>
              </a:spcBef>
              <a:spcAft>
                <a:spcPts val="0"/>
              </a:spcAft>
            </a:pPr>
            <a:endParaRPr lang="en-US" b="1" dirty="0"/>
          </a:p>
        </p:txBody>
      </p:sp>
    </p:spTree>
    <p:extLst>
      <p:ext uri="{BB962C8B-B14F-4D97-AF65-F5344CB8AC3E}">
        <p14:creationId xmlns:p14="http://schemas.microsoft.com/office/powerpoint/2010/main" val="3154554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Prioritization of Awards</a:t>
            </a:r>
          </a:p>
        </p:txBody>
      </p:sp>
      <p:sp>
        <p:nvSpPr>
          <p:cNvPr id="3" name="Content Placeholder 2"/>
          <p:cNvSpPr>
            <a:spLocks noGrp="1"/>
          </p:cNvSpPr>
          <p:nvPr>
            <p:ph idx="1"/>
          </p:nvPr>
        </p:nvSpPr>
        <p:spPr>
          <a:xfrm>
            <a:off x="353961" y="1480738"/>
            <a:ext cx="10999839" cy="5377262"/>
          </a:xfrm>
        </p:spPr>
        <p:txBody>
          <a:bodyPr>
            <a:normAutofit fontScale="55000" lnSpcReduction="20000"/>
          </a:bodyPr>
          <a:lstStyle/>
          <a:p>
            <a:r>
              <a:rPr lang="en-US" sz="4400" dirty="0" smtClean="0"/>
              <a:t>The Small Business Relief grant program states that priority be </a:t>
            </a:r>
            <a:r>
              <a:rPr lang="en-US" sz="4400" dirty="0"/>
              <a:t>given to businesses that were restricted </a:t>
            </a:r>
            <a:r>
              <a:rPr lang="en-US" sz="4400" dirty="0" smtClean="0"/>
              <a:t>from </a:t>
            </a:r>
            <a:r>
              <a:rPr lang="en-US" sz="4400" dirty="0"/>
              <a:t>operating </a:t>
            </a:r>
            <a:r>
              <a:rPr lang="en-US" sz="4400" dirty="0" smtClean="0"/>
              <a:t>by Executive </a:t>
            </a:r>
            <a:r>
              <a:rPr lang="en-US" sz="4400" dirty="0"/>
              <a:t>O</a:t>
            </a:r>
            <a:r>
              <a:rPr lang="en-US" sz="4400" dirty="0" smtClean="0"/>
              <a:t>rder </a:t>
            </a:r>
            <a:r>
              <a:rPr lang="en-US" sz="4400" dirty="0"/>
              <a:t>on May 18, </a:t>
            </a:r>
            <a:r>
              <a:rPr lang="en-US" sz="4400" dirty="0" smtClean="0"/>
              <a:t>2020.</a:t>
            </a:r>
            <a:r>
              <a:rPr lang="en-US" sz="44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3400" dirty="0">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4400" dirty="0">
                <a:effectLst/>
                <a:ea typeface="Calibri" panose="020F0502020204030204" pitchFamily="34" charset="0"/>
                <a:cs typeface="Times New Roman" panose="02020603050405020304" pitchFamily="18" charset="0"/>
              </a:rPr>
              <a:t>This </a:t>
            </a:r>
            <a:r>
              <a:rPr lang="en-US" sz="4400" dirty="0" smtClean="0">
                <a:effectLst/>
                <a:ea typeface="Calibri" panose="020F0502020204030204" pitchFamily="34" charset="0"/>
                <a:cs typeface="Times New Roman" panose="02020603050405020304" pitchFamily="18" charset="0"/>
              </a:rPr>
              <a:t>includes:</a:t>
            </a:r>
            <a:endParaRPr lang="en-US" sz="4400" dirty="0">
              <a:effectLst/>
              <a:ea typeface="Calibri" panose="020F0502020204030204" pitchFamily="34" charset="0"/>
              <a:cs typeface="Times New Roman" panose="02020603050405020304" pitchFamily="18" charset="0"/>
            </a:endParaRPr>
          </a:p>
          <a:p>
            <a:pPr lvl="1">
              <a:spcBef>
                <a:spcPts val="0"/>
              </a:spcBef>
            </a:pPr>
            <a:r>
              <a:rPr lang="en-US" sz="3600" dirty="0">
                <a:effectLst/>
                <a:ea typeface="Calibri" panose="020F0502020204030204" pitchFamily="34" charset="0"/>
                <a:cs typeface="Times New Roman" panose="02020603050405020304" pitchFamily="18" charset="0"/>
              </a:rPr>
              <a:t>Retail</a:t>
            </a:r>
          </a:p>
          <a:p>
            <a:pPr lvl="1">
              <a:spcBef>
                <a:spcPts val="0"/>
              </a:spcBef>
            </a:pPr>
            <a:r>
              <a:rPr lang="en-US" sz="3600" dirty="0">
                <a:effectLst/>
                <a:ea typeface="Calibri" panose="020F0502020204030204" pitchFamily="34" charset="0"/>
                <a:cs typeface="Times New Roman" panose="02020603050405020304" pitchFamily="18" charset="0"/>
              </a:rPr>
              <a:t>Restaurants and Bars</a:t>
            </a:r>
          </a:p>
          <a:p>
            <a:pPr lvl="1">
              <a:spcBef>
                <a:spcPts val="0"/>
              </a:spcBef>
            </a:pPr>
            <a:r>
              <a:rPr lang="en-US" sz="3600" dirty="0">
                <a:effectLst/>
                <a:ea typeface="Calibri" panose="020F0502020204030204" pitchFamily="34" charset="0"/>
                <a:cs typeface="Times New Roman" panose="02020603050405020304" pitchFamily="18" charset="0"/>
              </a:rPr>
              <a:t>Personal services (salons, tattoos, barbershops)</a:t>
            </a:r>
          </a:p>
          <a:p>
            <a:pPr lvl="1">
              <a:spcBef>
                <a:spcPts val="0"/>
              </a:spcBef>
            </a:pPr>
            <a:r>
              <a:rPr lang="en-US" sz="3600" dirty="0">
                <a:effectLst/>
                <a:ea typeface="Calibri" panose="020F0502020204030204" pitchFamily="34" charset="0"/>
                <a:cs typeface="Times New Roman" panose="02020603050405020304" pitchFamily="18" charset="0"/>
              </a:rPr>
              <a:t>Gyms, personal fitness and yoga studios, martial arts</a:t>
            </a:r>
          </a:p>
          <a:p>
            <a:pPr lvl="1">
              <a:spcBef>
                <a:spcPts val="0"/>
              </a:spcBef>
            </a:pPr>
            <a:r>
              <a:rPr lang="en-US" sz="3600" dirty="0">
                <a:effectLst/>
                <a:ea typeface="Calibri" panose="020F0502020204030204" pitchFamily="34" charset="0"/>
                <a:cs typeface="Times New Roman" panose="02020603050405020304" pitchFamily="18" charset="0"/>
              </a:rPr>
              <a:t>Indoor events and entertainment</a:t>
            </a:r>
          </a:p>
          <a:p>
            <a:pPr lvl="1">
              <a:spcBef>
                <a:spcPts val="0"/>
              </a:spcBef>
            </a:pPr>
            <a:r>
              <a:rPr lang="en-US" sz="3600" dirty="0">
                <a:effectLst/>
                <a:ea typeface="Calibri" panose="020F0502020204030204" pitchFamily="34" charset="0"/>
                <a:cs typeface="Times New Roman" panose="02020603050405020304" pitchFamily="18" charset="0"/>
              </a:rPr>
              <a:t>Outdoor events and entertainment (not including drive in facilities)</a:t>
            </a:r>
          </a:p>
          <a:p>
            <a:pPr lvl="1">
              <a:spcBef>
                <a:spcPts val="0"/>
              </a:spcBef>
            </a:pPr>
            <a:r>
              <a:rPr lang="en-US" sz="3600" dirty="0">
                <a:effectLst/>
                <a:ea typeface="Calibri" panose="020F0502020204030204" pitchFamily="34" charset="0"/>
                <a:cs typeface="Times New Roman" panose="02020603050405020304" pitchFamily="18" charset="0"/>
              </a:rPr>
              <a:t>Organized Sports (Adult and Youth)</a:t>
            </a:r>
          </a:p>
          <a:p>
            <a:pPr lvl="1">
              <a:spcBef>
                <a:spcPts val="0"/>
              </a:spcBef>
            </a:pPr>
            <a:r>
              <a:rPr lang="en-US" sz="3600" dirty="0">
                <a:effectLst/>
                <a:ea typeface="Calibri" panose="020F0502020204030204" pitchFamily="34" charset="0"/>
                <a:cs typeface="Times New Roman" panose="02020603050405020304" pitchFamily="18" charset="0"/>
              </a:rPr>
              <a:t>Places of Worship, religious services, weddings, and funerals</a:t>
            </a:r>
          </a:p>
          <a:p>
            <a:pPr lvl="1">
              <a:spcBef>
                <a:spcPts val="0"/>
              </a:spcBef>
            </a:pPr>
            <a:r>
              <a:rPr lang="en-US" sz="3600" dirty="0">
                <a:effectLst/>
                <a:ea typeface="Calibri" panose="020F0502020204030204" pitchFamily="34" charset="0"/>
                <a:cs typeface="Times New Roman" panose="02020603050405020304" pitchFamily="18" charset="0"/>
              </a:rPr>
              <a:t>Campgrounds and charter boats</a:t>
            </a:r>
          </a:p>
          <a:p>
            <a:pPr lvl="1">
              <a:spcBef>
                <a:spcPts val="0"/>
              </a:spcBef>
            </a:pPr>
            <a:r>
              <a:rPr lang="en-US" sz="3600" dirty="0">
                <a:effectLst/>
                <a:ea typeface="Calibri" panose="020F0502020204030204" pitchFamily="34" charset="0"/>
                <a:cs typeface="Times New Roman" panose="02020603050405020304" pitchFamily="18" charset="0"/>
              </a:rPr>
              <a:t>Pools</a:t>
            </a:r>
          </a:p>
          <a:p>
            <a:endParaRPr lang="en-US" dirty="0"/>
          </a:p>
        </p:txBody>
      </p:sp>
    </p:spTree>
    <p:extLst>
      <p:ext uri="{BB962C8B-B14F-4D97-AF65-F5344CB8AC3E}">
        <p14:creationId xmlns:p14="http://schemas.microsoft.com/office/powerpoint/2010/main" val="883666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750416-4331-4EC7-BEFC-9765BC64147C}"/>
              </a:ext>
            </a:extLst>
          </p:cNvPr>
          <p:cNvSpPr>
            <a:spLocks noGrp="1"/>
          </p:cNvSpPr>
          <p:nvPr>
            <p:ph type="title"/>
          </p:nvPr>
        </p:nvSpPr>
        <p:spPr/>
        <p:txBody>
          <a:bodyPr/>
          <a:lstStyle/>
          <a:p>
            <a:r>
              <a:rPr lang="en-US" dirty="0"/>
              <a:t>What funds can be used for</a:t>
            </a:r>
          </a:p>
        </p:txBody>
      </p:sp>
      <p:sp>
        <p:nvSpPr>
          <p:cNvPr id="3" name="Content Placeholder 2">
            <a:extLst>
              <a:ext uri="{FF2B5EF4-FFF2-40B4-BE49-F238E27FC236}">
                <a16:creationId xmlns="" xmlns:a16="http://schemas.microsoft.com/office/drawing/2014/main" id="{22696518-9562-4751-A4DC-E9E057ECFED0}"/>
              </a:ext>
            </a:extLst>
          </p:cNvPr>
          <p:cNvSpPr>
            <a:spLocks noGrp="1"/>
          </p:cNvSpPr>
          <p:nvPr>
            <p:ph idx="1"/>
          </p:nvPr>
        </p:nvSpPr>
        <p:spPr>
          <a:xfrm>
            <a:off x="418854" y="1825624"/>
            <a:ext cx="10934946" cy="5032375"/>
          </a:xfrm>
        </p:spPr>
        <p:txBody>
          <a:bodyPr/>
          <a:lstStyle/>
          <a:p>
            <a:r>
              <a:rPr lang="en-US" sz="2800" dirty="0"/>
              <a:t>Working capital to support </a:t>
            </a:r>
            <a:r>
              <a:rPr lang="en-US" sz="2800" dirty="0" smtClean="0"/>
              <a:t>the business</a:t>
            </a:r>
            <a:endParaRPr lang="en-US" sz="2800" dirty="0"/>
          </a:p>
          <a:p>
            <a:pPr lvl="1"/>
            <a:r>
              <a:rPr lang="en-US" sz="2400" dirty="0"/>
              <a:t>Payroll expenses</a:t>
            </a:r>
          </a:p>
          <a:p>
            <a:pPr lvl="1"/>
            <a:r>
              <a:rPr lang="en-US" sz="2400" dirty="0"/>
              <a:t>Rent</a:t>
            </a:r>
          </a:p>
          <a:p>
            <a:pPr lvl="1"/>
            <a:r>
              <a:rPr lang="en-US" sz="2400" dirty="0"/>
              <a:t>Mortgage payments</a:t>
            </a:r>
          </a:p>
          <a:p>
            <a:pPr lvl="1"/>
            <a:r>
              <a:rPr lang="en-US" sz="2400" dirty="0"/>
              <a:t>Utility bills</a:t>
            </a:r>
          </a:p>
          <a:p>
            <a:pPr lvl="1"/>
            <a:r>
              <a:rPr lang="en-US" sz="2400" dirty="0"/>
              <a:t>Other similar expenses that occur or have occurred since March 1, 2020, in the regular course of business.</a:t>
            </a:r>
          </a:p>
          <a:p>
            <a:pPr lvl="1"/>
            <a:endParaRPr lang="en-US" dirty="0"/>
          </a:p>
        </p:txBody>
      </p:sp>
    </p:spTree>
    <p:extLst>
      <p:ext uri="{BB962C8B-B14F-4D97-AF65-F5344CB8AC3E}">
        <p14:creationId xmlns:p14="http://schemas.microsoft.com/office/powerpoint/2010/main" val="1393805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and Selection</a:t>
            </a:r>
          </a:p>
        </p:txBody>
      </p:sp>
      <p:sp>
        <p:nvSpPr>
          <p:cNvPr id="3" name="Content Placeholder 2"/>
          <p:cNvSpPr>
            <a:spLocks noGrp="1"/>
          </p:cNvSpPr>
          <p:nvPr>
            <p:ph idx="1"/>
          </p:nvPr>
        </p:nvSpPr>
        <p:spPr/>
        <p:txBody>
          <a:bodyPr>
            <a:normAutofit/>
          </a:bodyPr>
          <a:lstStyle/>
          <a:p>
            <a:r>
              <a:rPr lang="en-US" sz="2200" dirty="0"/>
              <a:t>Apply online at </a:t>
            </a:r>
            <a:r>
              <a:rPr lang="en-US" sz="2200" dirty="0">
                <a:hlinkClick r:id="rId3"/>
              </a:rPr>
              <a:t>https://</a:t>
            </a:r>
            <a:r>
              <a:rPr lang="en-US" sz="2200" dirty="0" smtClean="0">
                <a:hlinkClick r:id="rId3"/>
              </a:rPr>
              <a:t>mn.gov/deed/business/financing-business/deed-programs/relief/</a:t>
            </a:r>
            <a:endParaRPr lang="en-US" sz="2200" dirty="0"/>
          </a:p>
          <a:p>
            <a:r>
              <a:rPr lang="en-US" sz="2200" dirty="0" smtClean="0"/>
              <a:t>Randomized </a:t>
            </a:r>
            <a:r>
              <a:rPr lang="en-US" sz="2200" dirty="0"/>
              <a:t>selection process overseen by MN Lottery</a:t>
            </a:r>
          </a:p>
          <a:p>
            <a:r>
              <a:rPr lang="en-US" sz="2200" dirty="0"/>
              <a:t>Grant </a:t>
            </a:r>
            <a:r>
              <a:rPr lang="en-US" sz="2200" dirty="0" smtClean="0"/>
              <a:t>award </a:t>
            </a:r>
            <a:r>
              <a:rPr lang="en-US" sz="2200" dirty="0" smtClean="0"/>
              <a:t>recipients will be </a:t>
            </a:r>
            <a:r>
              <a:rPr lang="en-US" sz="2200" dirty="0"/>
              <a:t>assigned to one of 17 </a:t>
            </a:r>
            <a:r>
              <a:rPr lang="en-US" sz="2200" dirty="0" smtClean="0"/>
              <a:t>nonprofits </a:t>
            </a:r>
            <a:r>
              <a:rPr lang="en-US" sz="2200" dirty="0" smtClean="0"/>
              <a:t>for administration</a:t>
            </a:r>
            <a:endParaRPr lang="en-US" sz="2200" dirty="0"/>
          </a:p>
          <a:p>
            <a:r>
              <a:rPr lang="en-US" sz="2200" dirty="0"/>
              <a:t>How </a:t>
            </a:r>
            <a:r>
              <a:rPr lang="en-US" sz="2200" dirty="0" smtClean="0"/>
              <a:t>does </a:t>
            </a:r>
            <a:r>
              <a:rPr lang="en-US" sz="2200" dirty="0"/>
              <a:t>falling under multiple categories impact a businesses </a:t>
            </a:r>
            <a:r>
              <a:rPr lang="en-US" sz="2200" dirty="0" smtClean="0"/>
              <a:t>odds of getting </a:t>
            </a:r>
            <a:r>
              <a:rPr lang="en-US" sz="2200" dirty="0"/>
              <a:t>award?</a:t>
            </a:r>
          </a:p>
          <a:p>
            <a:pPr lvl="1"/>
            <a:r>
              <a:rPr lang="en-US" sz="2200" dirty="0"/>
              <a:t>They will participate in as many “rounds” as they are eligible for. </a:t>
            </a:r>
            <a:r>
              <a:rPr lang="en-US" sz="2200" dirty="0" smtClean="0"/>
              <a:t>Those </a:t>
            </a:r>
            <a:r>
              <a:rPr lang="en-US" sz="2200" dirty="0"/>
              <a:t>who has not been selected will participate in a final round regardless of categorization. </a:t>
            </a:r>
          </a:p>
          <a:p>
            <a:pPr lvl="1"/>
            <a:r>
              <a:rPr lang="en-US" sz="2200" dirty="0"/>
              <a:t>Total of 5 “rounds” </a:t>
            </a:r>
          </a:p>
          <a:p>
            <a:r>
              <a:rPr lang="en-US" sz="2200" dirty="0"/>
              <a:t>The methods and procedures for selection will be made available to the </a:t>
            </a:r>
            <a:r>
              <a:rPr lang="en-US" sz="2200" dirty="0" smtClean="0"/>
              <a:t>public</a:t>
            </a:r>
            <a:endParaRPr lang="en-US" sz="2200" dirty="0"/>
          </a:p>
        </p:txBody>
      </p:sp>
    </p:spTree>
    <p:extLst>
      <p:ext uri="{BB962C8B-B14F-4D97-AF65-F5344CB8AC3E}">
        <p14:creationId xmlns:p14="http://schemas.microsoft.com/office/powerpoint/2010/main" val="476394098"/>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DFDE64AAE0974A8908DD3553DDBF03" ma:contentTypeVersion="0" ma:contentTypeDescription="Create a new document." ma:contentTypeScope="" ma:versionID="46a287b4c15f326c72e9d063441dc05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2.xml><?xml version="1.0" encoding="utf-8"?>
<ds:datastoreItem xmlns:ds="http://schemas.openxmlformats.org/officeDocument/2006/customXml" ds:itemID="{9678B604-9059-4F1C-B8E2-C96A71A964D2}">
  <ds:schemaRefs>
    <ds:schemaRef ds:uri="http://purl.org/dc/elements/1.1/"/>
    <ds:schemaRef ds:uri="http://purl.org/dc/terms/"/>
    <ds:schemaRef ds:uri="http://schemas.microsoft.com/office/2006/metadata/properties"/>
    <ds:schemaRef ds:uri="http://schemas.microsoft.com/office/2006/documentManagement/types"/>
    <ds:schemaRef ds:uri="http://www.w3.org/XML/1998/namespace"/>
    <ds:schemaRef ds:uri="http://purl.org/dc/dcmityp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3D73A0F7-7423-48D4-A966-8AC17BB444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MN.IT</Template>
  <TotalTime>72490</TotalTime>
  <Words>1496</Words>
  <Application>Microsoft Office PowerPoint</Application>
  <PresentationFormat>Widescreen</PresentationFormat>
  <Paragraphs>223</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Courier New</vt:lpstr>
      <vt:lpstr>NeueHaasGroteskText Std</vt:lpstr>
      <vt:lpstr>Symbol</vt:lpstr>
      <vt:lpstr>Times New Roman</vt:lpstr>
      <vt:lpstr>MN.IT</vt:lpstr>
      <vt:lpstr>Small Business Relief Grant Program </vt:lpstr>
      <vt:lpstr>AGENDA</vt:lpstr>
      <vt:lpstr>Program Overview</vt:lpstr>
      <vt:lpstr>Set Asides</vt:lpstr>
      <vt:lpstr>Who is Eligible</vt:lpstr>
      <vt:lpstr>Who is NOT Eligible</vt:lpstr>
      <vt:lpstr>Prioritization of Awards</vt:lpstr>
      <vt:lpstr>What funds can be used for</vt:lpstr>
      <vt:lpstr>Application and Selection</vt:lpstr>
      <vt:lpstr>Administration of the Awards</vt:lpstr>
      <vt:lpstr>Application Questions</vt:lpstr>
      <vt:lpstr>Small Business Relief Grants</vt:lpstr>
      <vt:lpstr>PowerPoint Presentation</vt:lpstr>
    </vt:vector>
  </TitlesOfParts>
  <Company>State of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Sample PowerPoint Template</dc:title>
  <dc:subject>PowerPoint Template</dc:subject>
  <dc:creator>MN.IT Services Communications</dc:creator>
  <cp:keywords>PowerPoint, Template</cp:keywords>
  <dc:description>Version 1.1, Released 8-2016</dc:description>
  <cp:lastModifiedBy>Jacqueline Buck</cp:lastModifiedBy>
  <cp:revision>1181</cp:revision>
  <cp:lastPrinted>2018-07-16T16:01:10Z</cp:lastPrinted>
  <dcterms:created xsi:type="dcterms:W3CDTF">2016-01-06T16:54:03Z</dcterms:created>
  <dcterms:modified xsi:type="dcterms:W3CDTF">2020-06-24T19:46:18Z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0x01010090DFDE64AAE0974A8908DD3553DDBF03</vt:lpwstr>
  </property>
</Properties>
</file>