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4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Override16.xml" ContentType="application/vnd.openxmlformats-officedocument.themeOverrid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5.xml" ContentType="application/vnd.openxmlformats-officedocument.themeOverride+xml"/>
  <Override PartName="/ppt/theme/themeOverride14.xml" ContentType="application/vnd.openxmlformats-officedocument.themeOverride+xml"/>
  <Override PartName="/ppt/theme/themeOverride13.xml" ContentType="application/vnd.openxmlformats-officedocument.themeOverride+xml"/>
  <Override PartName="/ppt/theme/themeOverride12.xml" ContentType="application/vnd.openxmlformats-officedocument.themeOverrid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8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5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944" r:id="rId2"/>
    <p:sldMasterId id="2147485007" r:id="rId3"/>
    <p:sldMasterId id="2147485199" r:id="rId4"/>
    <p:sldMasterId id="2147485247" r:id="rId5"/>
    <p:sldMasterId id="2147485343" r:id="rId6"/>
  </p:sldMasterIdLst>
  <p:notesMasterIdLst>
    <p:notesMasterId r:id="rId14"/>
  </p:notesMasterIdLst>
  <p:handoutMasterIdLst>
    <p:handoutMasterId r:id="rId15"/>
  </p:handoutMasterIdLst>
  <p:sldIdLst>
    <p:sldId id="374" r:id="rId7"/>
    <p:sldId id="424" r:id="rId8"/>
    <p:sldId id="419" r:id="rId9"/>
    <p:sldId id="427" r:id="rId10"/>
    <p:sldId id="428" r:id="rId11"/>
    <p:sldId id="423" r:id="rId12"/>
    <p:sldId id="37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structions" id="{53081D73-DE3D-954C-8384-0633CEE11CD7}">
          <p14:sldIdLst>
            <p14:sldId id="374"/>
          </p14:sldIdLst>
        </p14:section>
        <p14:section name="Titles and Dividers" id="{17ACF22B-BD2B-AD4A-84FE-5865E4C38932}">
          <p14:sldIdLst>
            <p14:sldId id="424"/>
            <p14:sldId id="419"/>
            <p14:sldId id="427"/>
            <p14:sldId id="428"/>
            <p14:sldId id="423"/>
            <p14:sldId id="373"/>
          </p14:sldIdLst>
        </p14:section>
        <p14:section name="Content" id="{90059593-C396-384B-AE28-5B16AA875365}">
          <p14:sldIdLst/>
        </p14:section>
        <p14:section name="Example Slides" id="{5ACE6438-D05F-FE44-B386-7AE43C3EF4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4096" userDrawn="1">
          <p15:clr>
            <a:srgbClr val="A4A3A4"/>
          </p15:clr>
        </p15:guide>
        <p15:guide id="3" orient="horz" pos="3688" userDrawn="1">
          <p15:clr>
            <a:srgbClr val="A4A3A4"/>
          </p15:clr>
        </p15:guide>
        <p15:guide id="4" orient="horz" pos="760" userDrawn="1">
          <p15:clr>
            <a:srgbClr val="A4A3A4"/>
          </p15:clr>
        </p15:guide>
        <p15:guide id="5" orient="horz" pos="488" userDrawn="1">
          <p15:clr>
            <a:srgbClr val="A4A3A4"/>
          </p15:clr>
        </p15:guide>
        <p15:guide id="6" pos="232" userDrawn="1">
          <p15:clr>
            <a:srgbClr val="A4A3A4"/>
          </p15:clr>
        </p15:guide>
        <p15:guide id="7" pos="5530" userDrawn="1">
          <p15:clr>
            <a:srgbClr val="A4A3A4"/>
          </p15:clr>
        </p15:guide>
        <p15:guide id="8" pos="3120" userDrawn="1">
          <p15:clr>
            <a:srgbClr val="A4A3A4"/>
          </p15:clr>
        </p15:guide>
        <p15:guide id="9" orient="horz" pos="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B"/>
    <a:srgbClr val="191919"/>
    <a:srgbClr val="CF2A2A"/>
    <a:srgbClr val="007A3E"/>
    <a:srgbClr val="F2F2F2"/>
    <a:srgbClr val="EFEFEF"/>
    <a:srgbClr val="4CA90C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8" autoAdjust="0"/>
    <p:restoredTop sz="96335" autoAdjust="0"/>
  </p:normalViewPr>
  <p:slideViewPr>
    <p:cSldViewPr snapToGrid="0">
      <p:cViewPr varScale="1">
        <p:scale>
          <a:sx n="77" d="100"/>
          <a:sy n="77" d="100"/>
        </p:scale>
        <p:origin x="102" y="132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232"/>
        <p:guide pos="5530"/>
        <p:guide pos="3120"/>
        <p:guide orient="horz" pos="496"/>
      </p:guideLst>
    </p:cSldViewPr>
  </p:slideViewPr>
  <p:outlineViewPr>
    <p:cViewPr>
      <p:scale>
        <a:sx n="33" d="100"/>
        <a:sy n="33" d="100"/>
      </p:scale>
      <p:origin x="0" y="5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1F2FE6-CBED-D74D-8E9C-495A0F18E1A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1E8C8D-A506-6443-920D-AD0FC11D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3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51182D-90A4-3E43-864F-2177DBF53F12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B9633B-15E8-8646-A6B7-A3D72C80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37551" y="6067427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7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3474722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83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4067"/>
            <a:ext cx="8408988" cy="151553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7" y="3608391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08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7099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65398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45" y="3217928"/>
            <a:ext cx="1905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914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94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13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90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35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9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1" y="6067427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42534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7" y="3608391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2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738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0"/>
            <a:ext cx="8408988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6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661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651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11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8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907" y="6075783"/>
            <a:ext cx="496467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The AT&amp;T Horizontal Lockup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24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7371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033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34067"/>
            <a:ext cx="8408988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245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7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1642534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3608391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46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3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700"/>
            <a:ext cx="9144000" cy="6083300"/>
          </a:xfrm>
          <a:solidFill>
            <a:schemeClr val="bg2"/>
          </a:solidFill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  <a:p>
            <a:r>
              <a:rPr lang="en-US" dirty="0"/>
              <a:t>The AT&amp;T Horizontal Lockup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38300"/>
            <a:ext cx="8408988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680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17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585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17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513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669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61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98893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07301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7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9144000" cy="6083300"/>
          </a:xfrm>
          <a:solidFill>
            <a:schemeClr val="bg2"/>
          </a:solidFill>
        </p:spPr>
        <p:txBody>
          <a:bodyPr/>
          <a:lstStyle>
            <a:lvl1pPr marL="34290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8300"/>
            <a:ext cx="8408988" cy="1516378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3608391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284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04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584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529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671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3520578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210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269020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368300" y="4365061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770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44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043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517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78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D551-1896-6D44-B0B1-213AAAED08D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78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107991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38847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253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349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207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6065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970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71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70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780312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9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264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15665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7099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65398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45" y="3217928"/>
            <a:ext cx="1905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454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489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C428-CA0C-6C4A-9457-7B18ABC1D81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28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44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49" y="6329363"/>
            <a:ext cx="6627221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</a:t>
            </a:r>
            <a:br>
              <a:rPr lang="en-US" sz="600" dirty="0">
                <a:solidFill>
                  <a:prstClr val="white"/>
                </a:solidFill>
              </a:rPr>
            </a:br>
            <a:r>
              <a:rPr lang="en-US" sz="600" dirty="0">
                <a:solidFill>
                  <a:prstClr val="white"/>
                </a:solidFill>
              </a:rPr>
              <a:t>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3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662722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880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662722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0"/>
            <a:ext cx="8408988" cy="1511763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74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662722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6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808C-CF86-A848-B349-8B1ED5BF8E5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3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107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662722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99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49" y="6329363"/>
            <a:ext cx="661886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9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662722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196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7371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402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4067"/>
            <a:ext cx="8408988" cy="151553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59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86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907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9144000" cy="6083300"/>
          </a:xfrm>
          <a:solidFill>
            <a:schemeClr val="bg2"/>
          </a:solidFill>
        </p:spPr>
        <p:txBody>
          <a:bodyPr/>
          <a:lstStyle>
            <a:lvl1pPr marL="34290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8300"/>
            <a:ext cx="8408988" cy="1516378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69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D551-1896-6D44-B0B1-213AAAED08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36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5A34-C551-C941-997C-B07641EB51E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7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93859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C428-CA0C-6C4A-9457-7B18ABC1D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875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808C-CF86-A848-B349-8B1ED5BF8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53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5A34-C551-C941-997C-B07641EB51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67975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0FDB-4A0F-7A40-A2C7-75E5EEFA8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535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8B6A-FA02-C546-9AA7-C073631B79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885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2FD1-2877-A147-ABD7-FDA3FD406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78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9928-7D25-914F-807A-6DA91E3BB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07063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4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75F1-0C20-8145-9979-6167E7C58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51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C7E5-EDE3-4C4B-B4E3-99BE82023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199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69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0FDB-4A0F-7A40-A2C7-75E5EEFA8E2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445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5909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973C-EBDA-A142-A8A6-2B23B140E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68300" y="352107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16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8C49-8815-B946-9767-2A1B8B6F4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68300" y="2690813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368300" y="436562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269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A97E-AA8A-314D-B700-79ADAE179C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8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EEC5-DAE3-1A42-A6ED-48E90BBE6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083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885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89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F76F-57F6-DC40-ACF4-9E7E75E9B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76488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5175" y="1209675"/>
            <a:ext cx="0" cy="465296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59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26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D3D3-161F-8A4C-BF68-19D334A0B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735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DC37-8407-7647-9CD5-2216ED118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08325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38850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71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2021-65FA-194F-9327-63712A9DB3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76488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0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65925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604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D1CB-144F-584C-B823-534102C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5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8B6A-FA02-C546-9AA7-C073631B79F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1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115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36B3-0C4E-2648-A6D8-C7328A1DB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08325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3885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429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2BF5-643D-714A-AC2A-BBAA8DE361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488" y="1790700"/>
            <a:ext cx="0" cy="407352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765925" y="1779588"/>
            <a:ext cx="0" cy="408463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583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E198-CCD4-AF40-95A4-3B6263539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625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2AD6-EB57-EF4E-9061-73533DA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36908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4390-DE24-0543-88B6-E32CC1761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6713" y="1458913"/>
            <a:ext cx="4011612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765675" y="1458913"/>
            <a:ext cx="4011613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17863"/>
            <a:ext cx="190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106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C166-8BEA-854F-9408-A770A19D1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390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5F9D-05AF-634E-B55F-56BAFF038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2650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5" y="218916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7861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7763" y="2520950"/>
            <a:ext cx="4097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1788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5" y="218916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4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6" y="3474722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7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2FD1-2877-A147-ABD7-FDA3FD4065F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2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1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17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3262313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3"/>
            <a:ext cx="41068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0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3262313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765550" y="2560638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44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3"/>
            <a:ext cx="4103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4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698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0"/>
            <a:ext cx="8408988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4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377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544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28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93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9928-7D25-914F-807A-6DA91E3BB96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07063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1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24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907" y="6075783"/>
            <a:ext cx="496467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The AT&amp;T Horizontal Lockup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007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7371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653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34067"/>
            <a:ext cx="8408988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886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4698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355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700"/>
            <a:ext cx="9144000" cy="6083300"/>
          </a:xfrm>
          <a:solidFill>
            <a:schemeClr val="bg2"/>
          </a:solidFill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  <a:p>
            <a:r>
              <a:rPr lang="en-US" dirty="0"/>
              <a:t>The AT&amp;T Horizontal Lockup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38300"/>
            <a:ext cx="8408988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402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5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347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32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0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75F1-0C20-8145-9979-6167E7C5892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6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320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835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590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96984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07301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724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0308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442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258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9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3520578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081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269020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368300" y="4365061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2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C7E5-EDE3-4C4B-B4E3-99BE8202315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2" y="1117916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743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276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130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517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387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569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107991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38847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355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349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207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6065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34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997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47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780312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364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7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47477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99837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7099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65398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45" y="3217928"/>
            <a:ext cx="1905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442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705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08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47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811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1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1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363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973C-EBDA-A142-A8A6-2B23B140E52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68300" y="352107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4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8C49-8815-B946-9767-2A1B8B6F47B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68300" y="2690813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368300" y="436562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9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6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3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A97E-AA8A-314D-B700-79ADAE179CD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6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1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90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90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EEC5-DAE3-1A42-A6ED-48E90BBE6C2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083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885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6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5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1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6" y="3692709"/>
            <a:ext cx="2554876" cy="2254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2" y="3692709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9" y="3692709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7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2"/>
            <a:ext cx="8408988" cy="1511763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3474722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F76F-57F6-DC40-ACF4-9E7E75E9B51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76488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5175" y="1209677"/>
            <a:ext cx="0" cy="465296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59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6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9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4" y="3684589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5" y="3684589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9" y="3684589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1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D3D3-161F-8A4C-BF68-19D334A0B92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2686052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4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100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8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DC37-8407-7647-9CD5-2216ED1180B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08325" y="2686052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38850" y="2686052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6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2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9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2021-65FA-194F-9327-63712A9DB32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76488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0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65925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4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2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9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03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D1CB-144F-584C-B823-534102C4D59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1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1" y="1769551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6" y="1769551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4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100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83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36B3-0C4E-2648-A6D8-C7328A1DB04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08325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3885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1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1" y="1769551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3" y="1769551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9" y="1769551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2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9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0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2BF5-643D-714A-AC2A-BBAA8DE3611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488" y="1790702"/>
            <a:ext cx="0" cy="407352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765925" y="1779590"/>
            <a:ext cx="0" cy="408463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1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51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51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5" y="1769551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51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5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9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0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E198-CCD4-AF40-95A4-3B626353957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5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2AD6-EB57-EF4E-9061-73533DAD7CA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1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5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26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4390-DE24-0543-88B6-E32CC1761EB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6713" y="1458913"/>
            <a:ext cx="4011612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765676" y="1458913"/>
            <a:ext cx="4011613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17863"/>
            <a:ext cx="190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100" y="1142213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3" y="1142213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5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5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C166-8BEA-854F-9408-A770A19D112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1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5F9D-05AF-634E-B55F-56BAFF03877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663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11139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6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6" y="2189165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64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11139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6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7764" y="2520950"/>
            <a:ext cx="4097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73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11139" y="0"/>
            <a:ext cx="3051175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6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6" y="2189165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69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" y="0"/>
            <a:ext cx="3262313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6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5"/>
            <a:ext cx="41068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8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" y="0"/>
            <a:ext cx="3262313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6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765551" y="2560640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0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11139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6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9" y="2519365"/>
            <a:ext cx="4103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6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_bkgrnd_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7625" y="6643688"/>
            <a:ext cx="24749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b="0">
                <a:solidFill>
                  <a:srgbClr val="067AB4"/>
                </a:solidFill>
                <a:latin typeface="Arial" charset="0"/>
                <a:ea typeface="+mn-ea"/>
              </a:rPr>
              <a:t>Copyright © 2010 AT&amp;T. All rights Reserved.</a:t>
            </a:r>
          </a:p>
        </p:txBody>
      </p:sp>
      <p:pic>
        <p:nvPicPr>
          <p:cNvPr id="6" name="Picture 16" descr="tit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578475"/>
            <a:ext cx="1852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7388" y="990600"/>
            <a:ext cx="7923212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687388" y="2239963"/>
            <a:ext cx="7923212" cy="1138237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802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182880">
              <a:buFont typeface="Verdana" pitchFamily="34" charset="0"/>
              <a:buChar char="•"/>
              <a:defRPr/>
            </a:lvl1pPr>
            <a:lvl2pPr indent="-274320"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DRAFT FOR REVIEW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E34D-ADBA-4CBC-BF45-2B9EB03507ED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C263EEB9-3FB4-4A39-80CF-52E68B281E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7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762000" y="3124200"/>
            <a:ext cx="7696200" cy="1588"/>
          </a:xfrm>
          <a:prstGeom prst="line">
            <a:avLst/>
          </a:prstGeom>
          <a:ln w="28575" cmpd="thickThin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 anchorCtr="1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DRAFT FOR REVIEW 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58A4-1876-4BCC-A7F7-D13B487D8722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C8B881D-1E1E-4673-9BEF-CED3F3A47A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31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4859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859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CE31-A795-44E2-AC84-07EE8101ECF1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C11E937E-3D2D-4E3E-A485-7D719FBE8A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72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1ACA-9ED5-49E7-8F35-4774DD4ABC4D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DEB91238-DE7C-49F0-B632-477B56E61E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2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8488-CE51-486A-B0AE-4D6C4B0E48D0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73B2CD6E-BCC5-409D-BF67-43DCBFB1A3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2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02D9-E6C9-44F5-80BB-15CB3F83D2EF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27C9AAE9-A250-45D4-8B96-3FEC1BAA92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32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DE70-B70D-4154-8B6C-1C9F238132C9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7DB45F9-4D75-40CE-99B5-491D701659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79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2001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FCCD-2260-4FBD-8FC8-07D4E4170D19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E474BF07-33DC-4913-86A0-4D618048B3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4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5C15-D196-48BF-8D71-E25EF84B5CDD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62FFCE7-CD01-4AC9-90AB-359CA976F4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54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08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08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2009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1D13-B6FA-42C3-B31F-CF5757867C3B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90E095AA-708F-436F-8AFD-6FAC495D68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5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485900"/>
            <a:ext cx="8037512" cy="40513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E2CD-B78D-4A83-AB6B-D408A281D590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4C2B0F51-B515-4DB3-BDEE-D8CCE56838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4859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859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2010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4665-DDFC-4FB9-9FD8-8AA9EF8C1208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CF02B476-775F-48C3-B5EE-E6874710B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55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485900"/>
            <a:ext cx="8037512" cy="194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8" y="3587750"/>
            <a:ext cx="8037512" cy="194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DRAFT FOR REVIEW 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© 20010AT&amp;T.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A48B-CA5C-4FA9-9969-93730B136AC2}" type="datetime4">
              <a:rPr lang="en-US">
                <a:solidFill>
                  <a:srgbClr val="FFFFFF"/>
                </a:solidFill>
              </a:rPr>
              <a:pPr>
                <a:defRPr/>
              </a:pPr>
              <a:t>February 8, 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0612BE2C-3191-48C5-8130-D209743278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0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42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1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0"/>
            <a:ext cx="8408988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3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46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6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8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5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907" y="6075783"/>
            <a:ext cx="496467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The AT&amp;T Horizontal Lockup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5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7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7371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11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099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34067"/>
            <a:ext cx="8408988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75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9144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10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3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700"/>
            <a:ext cx="9144000" cy="6083300"/>
          </a:xfrm>
          <a:solidFill>
            <a:schemeClr val="bg2"/>
          </a:solidFill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  <a:p>
            <a:r>
              <a:rPr lang="en-US" dirty="0"/>
              <a:t>The AT&amp;T Horizontal Lockup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74196" y="1638300"/>
            <a:ext cx="8408988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680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2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74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5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15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77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94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86994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07301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21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845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78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82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04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3520578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4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269020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368300" y="4365061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52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0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1" y="6067427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7371" y="1642534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7" y="3608391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34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73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517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97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107991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38847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73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349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207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6065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44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587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546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780312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873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82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543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image" Target="../media/image13.pn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image" Target="../media/image13.png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11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9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34" Type="http://schemas.openxmlformats.org/officeDocument/2006/relationships/slideLayout" Target="../slideLayouts/slideLayout189.xml"/><Relationship Id="rId42" Type="http://schemas.openxmlformats.org/officeDocument/2006/relationships/slideLayout" Target="../slideLayouts/slideLayout197.xml"/><Relationship Id="rId47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33" Type="http://schemas.openxmlformats.org/officeDocument/2006/relationships/slideLayout" Target="../slideLayouts/slideLayout188.xml"/><Relationship Id="rId38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41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32" Type="http://schemas.openxmlformats.org/officeDocument/2006/relationships/slideLayout" Target="../slideLayouts/slideLayout187.xml"/><Relationship Id="rId37" Type="http://schemas.openxmlformats.org/officeDocument/2006/relationships/slideLayout" Target="../slideLayouts/slideLayout192.xml"/><Relationship Id="rId40" Type="http://schemas.openxmlformats.org/officeDocument/2006/relationships/slideLayout" Target="../slideLayouts/slideLayout195.xml"/><Relationship Id="rId45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36" Type="http://schemas.openxmlformats.org/officeDocument/2006/relationships/slideLayout" Target="../slideLayouts/slideLayout191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86.xml"/><Relationship Id="rId44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slideLayout" Target="../slideLayouts/slideLayout185.xml"/><Relationship Id="rId35" Type="http://schemas.openxmlformats.org/officeDocument/2006/relationships/slideLayout" Target="../slideLayouts/slideLayout190.xml"/><Relationship Id="rId43" Type="http://schemas.openxmlformats.org/officeDocument/2006/relationships/slideLayout" Target="../slideLayouts/slideLayout198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6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20.xml"/><Relationship Id="rId26" Type="http://schemas.openxmlformats.org/officeDocument/2006/relationships/slideLayout" Target="../slideLayouts/slideLayout228.xml"/><Relationship Id="rId39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05.xml"/><Relationship Id="rId21" Type="http://schemas.openxmlformats.org/officeDocument/2006/relationships/slideLayout" Target="../slideLayouts/slideLayout223.xml"/><Relationship Id="rId34" Type="http://schemas.openxmlformats.org/officeDocument/2006/relationships/slideLayout" Target="../slideLayouts/slideLayout236.xml"/><Relationship Id="rId42" Type="http://schemas.openxmlformats.org/officeDocument/2006/relationships/slideLayout" Target="../slideLayouts/slideLayout244.xml"/><Relationship Id="rId47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5" Type="http://schemas.openxmlformats.org/officeDocument/2006/relationships/slideLayout" Target="../slideLayouts/slideLayout227.xml"/><Relationship Id="rId33" Type="http://schemas.openxmlformats.org/officeDocument/2006/relationships/slideLayout" Target="../slideLayouts/slideLayout235.xml"/><Relationship Id="rId38" Type="http://schemas.openxmlformats.org/officeDocument/2006/relationships/slideLayout" Target="../slideLayouts/slideLayout240.xml"/><Relationship Id="rId46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slideLayout" Target="../slideLayouts/slideLayout222.xml"/><Relationship Id="rId29" Type="http://schemas.openxmlformats.org/officeDocument/2006/relationships/slideLayout" Target="../slideLayouts/slideLayout231.xml"/><Relationship Id="rId41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24" Type="http://schemas.openxmlformats.org/officeDocument/2006/relationships/slideLayout" Target="../slideLayouts/slideLayout226.xml"/><Relationship Id="rId32" Type="http://schemas.openxmlformats.org/officeDocument/2006/relationships/slideLayout" Target="../slideLayouts/slideLayout234.xml"/><Relationship Id="rId37" Type="http://schemas.openxmlformats.org/officeDocument/2006/relationships/slideLayout" Target="../slideLayouts/slideLayout239.xml"/><Relationship Id="rId40" Type="http://schemas.openxmlformats.org/officeDocument/2006/relationships/slideLayout" Target="../slideLayouts/slideLayout242.xml"/><Relationship Id="rId45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23" Type="http://schemas.openxmlformats.org/officeDocument/2006/relationships/slideLayout" Target="../slideLayouts/slideLayout225.xml"/><Relationship Id="rId28" Type="http://schemas.openxmlformats.org/officeDocument/2006/relationships/slideLayout" Target="../slideLayouts/slideLayout230.xml"/><Relationship Id="rId36" Type="http://schemas.openxmlformats.org/officeDocument/2006/relationships/slideLayout" Target="../slideLayouts/slideLayout238.xml"/><Relationship Id="rId49" Type="http://schemas.openxmlformats.org/officeDocument/2006/relationships/image" Target="../media/image13.png"/><Relationship Id="rId10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21.xml"/><Relationship Id="rId31" Type="http://schemas.openxmlformats.org/officeDocument/2006/relationships/slideLayout" Target="../slideLayouts/slideLayout233.xml"/><Relationship Id="rId44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4.xml"/><Relationship Id="rId27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32.xml"/><Relationship Id="rId35" Type="http://schemas.openxmlformats.org/officeDocument/2006/relationships/slideLayout" Target="../slideLayouts/slideLayout237.xml"/><Relationship Id="rId43" Type="http://schemas.openxmlformats.org/officeDocument/2006/relationships/slideLayout" Target="../slideLayouts/slideLayout245.xml"/><Relationship Id="rId48" Type="http://schemas.openxmlformats.org/officeDocument/2006/relationships/theme" Target="../theme/theme6.xml"/><Relationship Id="rId8" Type="http://schemas.openxmlformats.org/officeDocument/2006/relationships/slideLayout" Target="../slideLayouts/slideLayout2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9" y="6075365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7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368300" y="227013"/>
            <a:ext cx="84089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tx2"/>
                </a:solidFill>
              </a:rPr>
              <a:t>Presentation title here—edit on Slide Master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522288"/>
            <a:ext cx="8408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8240"/>
            <a:ext cx="8408988" cy="4803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72" r:id="rId14"/>
    <p:sldLayoutId id="2147484273" r:id="rId15"/>
    <p:sldLayoutId id="2147484274" r:id="rId16"/>
    <p:sldLayoutId id="2147484275" r:id="rId17"/>
    <p:sldLayoutId id="2147484296" r:id="rId18"/>
    <p:sldLayoutId id="2147484276" r:id="rId19"/>
    <p:sldLayoutId id="2147484277" r:id="rId20"/>
    <p:sldLayoutId id="2147484297" r:id="rId21"/>
    <p:sldLayoutId id="2147484298" r:id="rId22"/>
    <p:sldLayoutId id="2147484278" r:id="rId23"/>
    <p:sldLayoutId id="2147484299" r:id="rId24"/>
    <p:sldLayoutId id="2147484300" r:id="rId25"/>
    <p:sldLayoutId id="2147484301" r:id="rId26"/>
    <p:sldLayoutId id="2147484302" r:id="rId27"/>
    <p:sldLayoutId id="2147484303" r:id="rId28"/>
    <p:sldLayoutId id="2147484304" r:id="rId29"/>
    <p:sldLayoutId id="2147484305" r:id="rId30"/>
    <p:sldLayoutId id="2147484306" r:id="rId31"/>
    <p:sldLayoutId id="2147484307" r:id="rId32"/>
    <p:sldLayoutId id="2147484308" r:id="rId33"/>
    <p:sldLayoutId id="2147484309" r:id="rId34"/>
    <p:sldLayoutId id="2147484310" r:id="rId35"/>
    <p:sldLayoutId id="2147484311" r:id="rId36"/>
    <p:sldLayoutId id="2147484279" r:id="rId37"/>
    <p:sldLayoutId id="2147484280" r:id="rId38"/>
    <p:sldLayoutId id="2147484312" r:id="rId39"/>
    <p:sldLayoutId id="2147484281" r:id="rId40"/>
    <p:sldLayoutId id="2147484282" r:id="rId41"/>
    <p:sldLayoutId id="2147484313" r:id="rId42"/>
    <p:sldLayoutId id="2147484314" r:id="rId43"/>
    <p:sldLayoutId id="2147484315" r:id="rId44"/>
    <p:sldLayoutId id="2147484316" r:id="rId45"/>
    <p:sldLayoutId id="2147484317" r:id="rId46"/>
    <p:sldLayoutId id="2147484318" r:id="rId47"/>
  </p:sldLayoutIdLst>
  <p:hf hdr="0" ftr="0" dt="0"/>
  <p:txStyles>
    <p:titleStyle>
      <a:lvl1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228600" indent="-22860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457200" indent="-231775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685800" indent="-22860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2"/>
          <p:cNvGrpSpPr>
            <a:grpSpLocks/>
          </p:cNvGrpSpPr>
          <p:nvPr/>
        </p:nvGrpSpPr>
        <p:grpSpPr bwMode="auto">
          <a:xfrm>
            <a:off x="0" y="6057900"/>
            <a:ext cx="9144000" cy="800100"/>
            <a:chOff x="0" y="3816"/>
            <a:chExt cx="5760" cy="504"/>
          </a:xfrm>
        </p:grpSpPr>
        <p:pic>
          <p:nvPicPr>
            <p:cNvPr id="1033" name="Picture 29" descr="slide_bkgrnd_96_rev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3816"/>
              <a:ext cx="576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0" descr="title_logo_rev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224" y="4052"/>
              <a:ext cx="39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485900"/>
            <a:ext cx="80375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573588" y="6672263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900" b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3287713" cy="1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tabLst>
                <a:tab pos="804863" algn="l"/>
                <a:tab pos="2455863" algn="l"/>
              </a:tabLst>
              <a:defRPr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eaLnBrk="0" hangingPunct="0">
              <a:defRPr/>
            </a:pPr>
            <a:r>
              <a:rPr lang="en-US">
                <a:solidFill>
                  <a:srgbClr val="FFFFFF"/>
                </a:solidFill>
                <a:ea typeface="+mn-ea"/>
              </a:rPr>
              <a:t>DRAFT FOR REVIEW </a:t>
            </a:r>
          </a:p>
          <a:p>
            <a:pPr defTabSz="914400" eaLnBrk="0" hangingPunct="0">
              <a:defRPr/>
            </a:pPr>
            <a:r>
              <a:rPr lang="en-US">
                <a:solidFill>
                  <a:srgbClr val="FFFFFF"/>
                </a:solidFill>
                <a:ea typeface="+mn-ea"/>
              </a:rPr>
              <a:t>Copyright © 2010 AT&amp;T. All rights Reserved.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96063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A6630DB-41EB-4DE8-A646-54D30EEFB2FA}" type="datetime4">
              <a:rPr lang="en-US">
                <a:solidFill>
                  <a:srgbClr val="FFFFFF"/>
                </a:solidFill>
                <a:ea typeface="+mn-ea"/>
              </a:rPr>
              <a:pPr defTabSz="914400">
                <a:defRPr/>
              </a:pPr>
              <a:t>February 8, 2018</a:t>
            </a:fld>
            <a:endParaRPr lang="en-US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532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srgbClr val="FFFFFF"/>
                </a:solidFill>
                <a:ea typeface="+mn-ea"/>
              </a:rPr>
              <a:t>Slide 	</a:t>
            </a:r>
          </a:p>
        </p:txBody>
      </p:sp>
    </p:spTree>
    <p:extLst>
      <p:ext uri="{BB962C8B-B14F-4D97-AF65-F5344CB8AC3E}">
        <p14:creationId xmlns:p14="http://schemas.microsoft.com/office/powerpoint/2010/main" val="36221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4958" r:id="rId14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buFont typeface="Wingdings" panose="05000000000000000000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o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anose="020B060403050404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68" y="6398261"/>
            <a:ext cx="220607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CB907E-C602-C34B-93F7-CA9E40714286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>
                <a:solidFill>
                  <a:srgbClr val="000000"/>
                </a:solidFill>
                <a:ea typeface="+mn-ea"/>
              </a:rPr>
              <a:t> 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226831"/>
            <a:ext cx="8408988" cy="182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+mn-ea"/>
                <a:cs typeface="ATT Aleck Sans" panose="020B0503020203020204" pitchFamily="34" charset="0"/>
              </a:rPr>
              <a:t>Presentation title here—edit on Slide Master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9001"/>
            <a:ext cx="8408988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19555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  <p:sldLayoutId id="2147485019" r:id="rId12"/>
    <p:sldLayoutId id="2147485020" r:id="rId13"/>
    <p:sldLayoutId id="2147485021" r:id="rId14"/>
    <p:sldLayoutId id="2147485022" r:id="rId15"/>
    <p:sldLayoutId id="2147485023" r:id="rId16"/>
    <p:sldLayoutId id="2147485024" r:id="rId17"/>
    <p:sldLayoutId id="2147485025" r:id="rId18"/>
    <p:sldLayoutId id="2147485026" r:id="rId19"/>
    <p:sldLayoutId id="2147485027" r:id="rId20"/>
    <p:sldLayoutId id="2147485028" r:id="rId21"/>
    <p:sldLayoutId id="2147485029" r:id="rId22"/>
    <p:sldLayoutId id="2147485030" r:id="rId23"/>
    <p:sldLayoutId id="2147485031" r:id="rId24"/>
    <p:sldLayoutId id="2147485032" r:id="rId25"/>
    <p:sldLayoutId id="2147485033" r:id="rId26"/>
    <p:sldLayoutId id="2147485034" r:id="rId27"/>
    <p:sldLayoutId id="2147485035" r:id="rId28"/>
    <p:sldLayoutId id="2147485036" r:id="rId29"/>
    <p:sldLayoutId id="2147485037" r:id="rId30"/>
    <p:sldLayoutId id="2147485038" r:id="rId31"/>
    <p:sldLayoutId id="2147485039" r:id="rId32"/>
    <p:sldLayoutId id="2147485040" r:id="rId33"/>
    <p:sldLayoutId id="2147485041" r:id="rId34"/>
    <p:sldLayoutId id="2147485042" r:id="rId35"/>
    <p:sldLayoutId id="2147485043" r:id="rId36"/>
    <p:sldLayoutId id="2147485044" r:id="rId37"/>
    <p:sldLayoutId id="2147485045" r:id="rId38"/>
    <p:sldLayoutId id="2147485046" r:id="rId39"/>
    <p:sldLayoutId id="2147485047" r:id="rId40"/>
    <p:sldLayoutId id="2147485048" r:id="rId41"/>
    <p:sldLayoutId id="2147485049" r:id="rId42"/>
    <p:sldLayoutId id="2147485050" r:id="rId43"/>
    <p:sldLayoutId id="2147485051" r:id="rId44"/>
    <p:sldLayoutId id="2147485052" r:id="rId45"/>
    <p:sldLayoutId id="2147485053" r:id="rId46"/>
    <p:sldLayoutId id="2147485054" r:id="rId47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73">
          <p15:clr>
            <a:srgbClr val="F26B43"/>
          </p15:clr>
        </p15:guide>
        <p15:guide id="4" orient="horz" pos="743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091">
          <p15:clr>
            <a:srgbClr val="F26B43"/>
          </p15:clr>
        </p15:guide>
        <p15:guide id="7" pos="231">
          <p15:clr>
            <a:srgbClr val="F26B43"/>
          </p15:clr>
        </p15:guide>
        <p15:guide id="8" pos="55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68" y="6398261"/>
            <a:ext cx="220607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CB907E-C602-C34B-93F7-CA9E40714286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>
                <a:solidFill>
                  <a:srgbClr val="000000"/>
                </a:solidFill>
                <a:ea typeface="+mn-ea"/>
              </a:rPr>
              <a:t> 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226831"/>
            <a:ext cx="8408988" cy="182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+mn-ea"/>
                <a:cs typeface="ATT Aleck Sans" panose="020B0503020203020204" pitchFamily="34" charset="0"/>
              </a:rPr>
              <a:t>Presentation title here—edit on Slide Master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9001"/>
            <a:ext cx="8408988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2379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  <p:sldLayoutId id="2147485214" r:id="rId15"/>
    <p:sldLayoutId id="2147485215" r:id="rId16"/>
    <p:sldLayoutId id="2147485216" r:id="rId17"/>
    <p:sldLayoutId id="2147485217" r:id="rId18"/>
    <p:sldLayoutId id="2147485218" r:id="rId19"/>
    <p:sldLayoutId id="2147485219" r:id="rId20"/>
    <p:sldLayoutId id="2147485220" r:id="rId21"/>
    <p:sldLayoutId id="2147485221" r:id="rId22"/>
    <p:sldLayoutId id="2147485222" r:id="rId23"/>
    <p:sldLayoutId id="2147485223" r:id="rId24"/>
    <p:sldLayoutId id="2147485224" r:id="rId25"/>
    <p:sldLayoutId id="2147485225" r:id="rId26"/>
    <p:sldLayoutId id="2147485226" r:id="rId27"/>
    <p:sldLayoutId id="2147485227" r:id="rId28"/>
    <p:sldLayoutId id="2147485228" r:id="rId29"/>
    <p:sldLayoutId id="2147485229" r:id="rId30"/>
    <p:sldLayoutId id="2147485230" r:id="rId31"/>
    <p:sldLayoutId id="2147485231" r:id="rId32"/>
    <p:sldLayoutId id="2147485232" r:id="rId33"/>
    <p:sldLayoutId id="2147485233" r:id="rId34"/>
    <p:sldLayoutId id="2147485234" r:id="rId35"/>
    <p:sldLayoutId id="2147485235" r:id="rId36"/>
    <p:sldLayoutId id="2147485236" r:id="rId37"/>
    <p:sldLayoutId id="2147485237" r:id="rId38"/>
    <p:sldLayoutId id="2147485238" r:id="rId39"/>
    <p:sldLayoutId id="2147485239" r:id="rId40"/>
    <p:sldLayoutId id="2147485240" r:id="rId41"/>
    <p:sldLayoutId id="2147485241" r:id="rId42"/>
    <p:sldLayoutId id="2147485242" r:id="rId43"/>
    <p:sldLayoutId id="2147485243" r:id="rId44"/>
    <p:sldLayoutId id="2147485244" r:id="rId45"/>
    <p:sldLayoutId id="2147485245" r:id="rId46"/>
    <p:sldLayoutId id="2147485246" r:id="rId47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73">
          <p15:clr>
            <a:srgbClr val="F26B43"/>
          </p15:clr>
        </p15:guide>
        <p15:guide id="4" orient="horz" pos="743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091">
          <p15:clr>
            <a:srgbClr val="F26B43"/>
          </p15:clr>
        </p15:guide>
        <p15:guide id="7" pos="231">
          <p15:clr>
            <a:srgbClr val="F26B43"/>
          </p15:clr>
        </p15:guide>
        <p15:guide id="8" pos="553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368300" y="227013"/>
            <a:ext cx="84089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rgbClr val="000000"/>
                </a:solidFill>
              </a:rPr>
              <a:t>Presentation title here—edit on Slide Master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522288"/>
            <a:ext cx="8408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8238"/>
            <a:ext cx="8408988" cy="4803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8832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  <p:sldLayoutId id="2147485259" r:id="rId12"/>
    <p:sldLayoutId id="2147485260" r:id="rId13"/>
    <p:sldLayoutId id="2147485261" r:id="rId14"/>
    <p:sldLayoutId id="2147485262" r:id="rId15"/>
    <p:sldLayoutId id="2147485263" r:id="rId16"/>
    <p:sldLayoutId id="2147485264" r:id="rId17"/>
    <p:sldLayoutId id="2147485265" r:id="rId18"/>
    <p:sldLayoutId id="2147485266" r:id="rId19"/>
    <p:sldLayoutId id="2147485267" r:id="rId20"/>
    <p:sldLayoutId id="2147485268" r:id="rId21"/>
    <p:sldLayoutId id="2147485269" r:id="rId22"/>
    <p:sldLayoutId id="2147485270" r:id="rId23"/>
    <p:sldLayoutId id="2147485271" r:id="rId24"/>
    <p:sldLayoutId id="2147485272" r:id="rId25"/>
    <p:sldLayoutId id="2147485273" r:id="rId26"/>
    <p:sldLayoutId id="2147485274" r:id="rId27"/>
    <p:sldLayoutId id="2147485275" r:id="rId28"/>
    <p:sldLayoutId id="2147485276" r:id="rId29"/>
    <p:sldLayoutId id="2147485277" r:id="rId30"/>
    <p:sldLayoutId id="2147485278" r:id="rId31"/>
    <p:sldLayoutId id="2147485279" r:id="rId32"/>
    <p:sldLayoutId id="2147485280" r:id="rId33"/>
    <p:sldLayoutId id="2147485281" r:id="rId34"/>
    <p:sldLayoutId id="2147485282" r:id="rId35"/>
    <p:sldLayoutId id="2147485283" r:id="rId36"/>
    <p:sldLayoutId id="2147485284" r:id="rId37"/>
    <p:sldLayoutId id="2147485285" r:id="rId38"/>
    <p:sldLayoutId id="2147485286" r:id="rId39"/>
    <p:sldLayoutId id="2147485287" r:id="rId40"/>
    <p:sldLayoutId id="2147485288" r:id="rId41"/>
    <p:sldLayoutId id="2147485289" r:id="rId42"/>
    <p:sldLayoutId id="2147485290" r:id="rId43"/>
    <p:sldLayoutId id="2147485291" r:id="rId44"/>
    <p:sldLayoutId id="2147485292" r:id="rId45"/>
    <p:sldLayoutId id="2147485293" r:id="rId46"/>
    <p:sldLayoutId id="2147485294" r:id="rId47"/>
  </p:sldLayoutIdLst>
  <p:hf hdr="0" ftr="0" dt="0"/>
  <p:txStyles>
    <p:titleStyle>
      <a:lvl1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228600" indent="-22860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457200" indent="-231775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685800" indent="-22860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68" y="6398261"/>
            <a:ext cx="220607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CB907E-C602-C34B-93F7-CA9E40714286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>
                <a:solidFill>
                  <a:srgbClr val="000000"/>
                </a:solidFill>
                <a:ea typeface="+mn-ea"/>
              </a:rPr>
              <a:t> 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226831"/>
            <a:ext cx="8408988" cy="182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+mn-ea"/>
                <a:cs typeface="ATT Aleck Sans" panose="020B0503020203020204" pitchFamily="34" charset="0"/>
              </a:rPr>
              <a:t>Presentation title here—edit on Slide Master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9001"/>
            <a:ext cx="8408988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21945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  <p:sldLayoutId id="2147485355" r:id="rId12"/>
    <p:sldLayoutId id="2147485356" r:id="rId13"/>
    <p:sldLayoutId id="2147485357" r:id="rId14"/>
    <p:sldLayoutId id="2147485358" r:id="rId15"/>
    <p:sldLayoutId id="2147485359" r:id="rId16"/>
    <p:sldLayoutId id="2147485360" r:id="rId17"/>
    <p:sldLayoutId id="2147485361" r:id="rId18"/>
    <p:sldLayoutId id="2147485362" r:id="rId19"/>
    <p:sldLayoutId id="2147485363" r:id="rId20"/>
    <p:sldLayoutId id="2147485364" r:id="rId21"/>
    <p:sldLayoutId id="2147485365" r:id="rId22"/>
    <p:sldLayoutId id="2147485366" r:id="rId23"/>
    <p:sldLayoutId id="2147485367" r:id="rId24"/>
    <p:sldLayoutId id="2147485368" r:id="rId25"/>
    <p:sldLayoutId id="2147485369" r:id="rId26"/>
    <p:sldLayoutId id="2147485370" r:id="rId27"/>
    <p:sldLayoutId id="2147485371" r:id="rId28"/>
    <p:sldLayoutId id="2147485372" r:id="rId29"/>
    <p:sldLayoutId id="2147485373" r:id="rId30"/>
    <p:sldLayoutId id="2147485374" r:id="rId31"/>
    <p:sldLayoutId id="2147485375" r:id="rId32"/>
    <p:sldLayoutId id="2147485376" r:id="rId33"/>
    <p:sldLayoutId id="2147485377" r:id="rId34"/>
    <p:sldLayoutId id="2147485378" r:id="rId35"/>
    <p:sldLayoutId id="2147485379" r:id="rId36"/>
    <p:sldLayoutId id="2147485380" r:id="rId37"/>
    <p:sldLayoutId id="2147485381" r:id="rId38"/>
    <p:sldLayoutId id="2147485382" r:id="rId39"/>
    <p:sldLayoutId id="2147485383" r:id="rId40"/>
    <p:sldLayoutId id="2147485384" r:id="rId41"/>
    <p:sldLayoutId id="2147485385" r:id="rId42"/>
    <p:sldLayoutId id="2147485386" r:id="rId43"/>
    <p:sldLayoutId id="2147485387" r:id="rId44"/>
    <p:sldLayoutId id="2147485388" r:id="rId45"/>
    <p:sldLayoutId id="2147485389" r:id="rId46"/>
    <p:sldLayoutId id="2147485390" r:id="rId47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73">
          <p15:clr>
            <a:srgbClr val="F26B43"/>
          </p15:clr>
        </p15:guide>
        <p15:guide id="4" orient="horz" pos="743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091">
          <p15:clr>
            <a:srgbClr val="F26B43"/>
          </p15:clr>
        </p15:guide>
        <p15:guide id="7" pos="231">
          <p15:clr>
            <a:srgbClr val="F26B43"/>
          </p15:clr>
        </p15:guide>
        <p15:guide id="8" pos="5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title="Title slide optio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5" i="1" dirty="0">
                <a:solidFill>
                  <a:prstClr val="white"/>
                </a:solidFill>
                <a:latin typeface="OmnesATT II"/>
                <a:ea typeface="MS PGothic" charset="0"/>
                <a:cs typeface="OmnesATT II"/>
              </a:rPr>
              <a:t>AT&amp;T’s Network Investments for the ‘Big Game’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Presented by Paul L. Weirtz</a:t>
            </a:r>
          </a:p>
          <a:p>
            <a:r>
              <a:rPr lang="en-US" dirty="0"/>
              <a:t>President, AT&amp;T Minnesota</a:t>
            </a:r>
          </a:p>
          <a:p>
            <a:r>
              <a:rPr lang="en-US" dirty="0"/>
              <a:t>February 8,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9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title="Two-column content slide"/>
          <p:cNvSpPr>
            <a:spLocks noGrp="1"/>
          </p:cNvSpPr>
          <p:nvPr>
            <p:ph type="title"/>
          </p:nvPr>
        </p:nvSpPr>
        <p:spPr>
          <a:xfrm>
            <a:off x="368300" y="522288"/>
            <a:ext cx="8408988" cy="342900"/>
          </a:xfrm>
        </p:spPr>
        <p:txBody>
          <a:bodyPr rtlCol="0">
            <a:noAutofit/>
          </a:bodyPr>
          <a:lstStyle/>
          <a:p>
            <a:pPr fontAlgn="auto">
              <a:defRPr/>
            </a:pPr>
            <a:r>
              <a:rPr lang="en-US" sz="2400" b="1" dirty="0"/>
              <a:t>5G Evolution </a:t>
            </a: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7" name="Oval 6" title="Section circle"/>
          <p:cNvSpPr/>
          <p:nvPr/>
        </p:nvSpPr>
        <p:spPr>
          <a:xfrm>
            <a:off x="8688388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 title="Section circle"/>
          <p:cNvSpPr/>
          <p:nvPr/>
        </p:nvSpPr>
        <p:spPr>
          <a:xfrm>
            <a:off x="8572500" y="279400"/>
            <a:ext cx="90488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 title="Section circle"/>
          <p:cNvSpPr/>
          <p:nvPr/>
        </p:nvSpPr>
        <p:spPr>
          <a:xfrm>
            <a:off x="8458200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title="Section circle"/>
          <p:cNvSpPr/>
          <p:nvPr/>
        </p:nvSpPr>
        <p:spPr>
          <a:xfrm>
            <a:off x="8342313" y="279400"/>
            <a:ext cx="90487" cy="88900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 title="Section circle"/>
          <p:cNvSpPr/>
          <p:nvPr/>
        </p:nvSpPr>
        <p:spPr>
          <a:xfrm>
            <a:off x="8228013" y="279400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4229338" cy="287669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200" dirty="0">
                <a:ea typeface="+mn-ea"/>
                <a:cs typeface="+mn-cs"/>
              </a:rPr>
              <a:t>AT&amp;T launches 5G Evolution in Minneapolis in time for Big Game.</a:t>
            </a:r>
          </a:p>
          <a:p>
            <a:pPr marL="0" lvl="1" indent="0" eaLnBrk="1" fontAlgn="auto" hangingPunct="1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AT&amp;T is providing 5G evolution speeds -- its latest network technology -- in some parts of Minneapolis, including areas near the host stadium.</a:t>
            </a:r>
          </a:p>
          <a:p>
            <a:pPr marL="0" lvl="1" indent="0" eaLnBrk="1" fontAlgn="auto" hangingPunct="1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When announced, Minneapolis was just the 3</a:t>
            </a:r>
            <a:r>
              <a:rPr lang="en-US" baseline="30000" dirty="0">
                <a:ea typeface="+mn-ea"/>
              </a:rPr>
              <a:t>rd</a:t>
            </a:r>
            <a:r>
              <a:rPr lang="en-US" dirty="0">
                <a:ea typeface="+mn-ea"/>
              </a:rPr>
              <a:t> announced 5G evolution market for AT&amp;T in the country besides Austin and Indianapolis. </a:t>
            </a:r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ea typeface="+mn-ea"/>
              </a:rPr>
              <a:t>5G Evolution means ultra-fast wireless speeds. </a:t>
            </a:r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+mn-ea"/>
              </a:rPr>
              <a:t>5G Evolution offers customers a </a:t>
            </a:r>
            <a:r>
              <a:rPr lang="en-US" b="1" dirty="0">
                <a:ea typeface="+mn-ea"/>
              </a:rPr>
              <a:t>taste of the future</a:t>
            </a:r>
            <a:r>
              <a:rPr lang="en-US" dirty="0">
                <a:ea typeface="+mn-ea"/>
              </a:rPr>
              <a:t> of entertainment and connectivity on their devices. </a:t>
            </a:r>
          </a:p>
          <a:p>
            <a:pPr marL="285750" lvl="1" indent="-285750" fontAlgn="auto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Truly wireless solution, take faster speeds on the go</a:t>
            </a:r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+mn-ea"/>
              </a:rPr>
              <a:t>Small cells are an important ingredient for both 5G evolution and the path to 5G. </a:t>
            </a:r>
          </a:p>
          <a:p>
            <a:pPr marL="285750" lvl="1" indent="-285750" fontAlgn="auto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This is a major step on our journey to deliver standards based 5G mobile networks as soon as late 2018.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  </a:t>
            </a:r>
          </a:p>
          <a:p>
            <a:pPr lvl="1"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ea typeface="+mn-ea"/>
            </a:endParaRPr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ea typeface="+mn-ea"/>
            </a:endParaRPr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  <a:p>
            <a:r>
              <a:rPr lang="en-US" dirty="0"/>
              <a:t> </a:t>
            </a:r>
            <a:endParaRPr lang="en-US" sz="2800" dirty="0"/>
          </a:p>
          <a:p>
            <a:pPr marL="285750" lvl="1" indent="-285750" eaLnBrk="1" fontAlgn="auto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ea typeface="+mn-ea"/>
            </a:endParaRPr>
          </a:p>
          <a:p>
            <a:pPr lvl="1" fontAlgn="auto">
              <a:spcBef>
                <a:spcPts val="0"/>
              </a:spcBef>
              <a:defRPr/>
            </a:pPr>
            <a:endParaRPr lang="en-US" dirty="0"/>
          </a:p>
          <a:p>
            <a:pPr lvl="1" fontAlgn="auto">
              <a:spcBef>
                <a:spcPts val="0"/>
              </a:spcBef>
              <a:defRPr/>
            </a:pPr>
            <a:endParaRPr lang="en-US" dirty="0"/>
          </a:p>
          <a:p>
            <a:pPr marL="0" lvl="1" indent="0" eaLnBrk="1" fontAlgn="auto" hangingPunct="1">
              <a:spcBef>
                <a:spcPts val="0"/>
              </a:spcBef>
              <a:defRPr/>
            </a:pPr>
            <a:endParaRPr lang="en-US" i="1" dirty="0">
              <a:ea typeface="+mn-ea"/>
            </a:endParaRP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marL="0" indent="0"/>
            <a:endParaRPr lang="en-US" sz="500" dirty="0">
              <a:latin typeface="Calibri" charset="0"/>
            </a:endParaRPr>
          </a:p>
          <a:p>
            <a:pPr marL="0" indent="0"/>
            <a:endParaRPr lang="en-US" sz="1800" dirty="0">
              <a:latin typeface="Calibri" charset="0"/>
            </a:endParaRPr>
          </a:p>
          <a:p>
            <a:pPr marL="0" indent="0"/>
            <a:endParaRPr lang="en-US" sz="1800" dirty="0">
              <a:latin typeface="Calibri" charset="0"/>
            </a:endParaRPr>
          </a:p>
          <a:p>
            <a:pPr marL="0" indent="0"/>
            <a:endParaRPr lang="en-US" sz="1800" dirty="0">
              <a:latin typeface="Calibri" charset="0"/>
            </a:endParaRPr>
          </a:p>
          <a:p>
            <a:pPr marL="0" indent="0"/>
            <a:endParaRPr lang="en-US" sz="500" dirty="0">
              <a:latin typeface="Calibri" charset="0"/>
            </a:endParaRPr>
          </a:p>
          <a:p>
            <a:pPr marL="0" indent="0"/>
            <a:endParaRPr lang="en-US" sz="5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0410"/>
          <a:stretch/>
        </p:blipFill>
        <p:spPr>
          <a:xfrm>
            <a:off x="4889500" y="934451"/>
            <a:ext cx="3657600" cy="1296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9951" y="59851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34" r="3321" b="23623"/>
          <a:stretch/>
        </p:blipFill>
        <p:spPr>
          <a:xfrm>
            <a:off x="4889500" y="2300500"/>
            <a:ext cx="4106454" cy="3804212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47692" y="6329969"/>
            <a:ext cx="220607" cy="2247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66368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 title="Content + quote 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The future of 5G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2200" dirty="0"/>
              <a:t>Next Generation Mobile Network </a:t>
            </a:r>
          </a:p>
          <a:p>
            <a:pPr lvl="1">
              <a:defRPr/>
            </a:pPr>
            <a:r>
              <a:rPr lang="en-US" dirty="0"/>
              <a:t>5G Evolution is laying the foundation for mobile 5G. </a:t>
            </a:r>
          </a:p>
          <a:p>
            <a:pPr lvl="1">
              <a:defRPr/>
            </a:pPr>
            <a:r>
              <a:rPr lang="en-US" dirty="0"/>
              <a:t>5G simply stands for fifth generation and refers to the next and newest mobile wireless standard. </a:t>
            </a:r>
          </a:p>
          <a:p>
            <a:pPr lvl="1">
              <a:defRPr/>
            </a:pPr>
            <a:r>
              <a:rPr lang="en-US" b="1" dirty="0"/>
              <a:t>AT&amp;T expects to be the first U.S company to introduce mobile 5G service in a dozen markets by late 2018.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5G will mean faster speeds and lower latency.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5G will transform the way you work, play and enjoy entertainment.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5G promises to take people places they’ve never been by unlocking new experiences like </a:t>
            </a:r>
            <a:r>
              <a:rPr lang="en-US" b="1" dirty="0"/>
              <a:t>augmented realities, virtual presence, driverless cars, telemedicine, and connected homes</a:t>
            </a:r>
            <a:r>
              <a:rPr lang="en-US" dirty="0"/>
              <a:t>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Customers will see much lower latency on 5G networks.  Lower latency means customers will be able to click a button and see instant action in an online game.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6" name="Text Placeholder 5" title="Quote box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 dirty="0"/>
              <a:t>“5G’s promise of greater speed and overall network performance brings huge opportunities.”</a:t>
            </a:r>
          </a:p>
          <a:p>
            <a:pPr lvl="1"/>
            <a:r>
              <a:rPr lang="en-US" dirty="0"/>
              <a:t>John Donovan, Chief Executive Officer,       AT&amp;T Communications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2" name="Oval 11" title="Section circle"/>
          <p:cNvSpPr/>
          <p:nvPr/>
        </p:nvSpPr>
        <p:spPr>
          <a:xfrm>
            <a:off x="8687829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 title="Section circle"/>
          <p:cNvSpPr/>
          <p:nvPr/>
        </p:nvSpPr>
        <p:spPr>
          <a:xfrm>
            <a:off x="8572736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 title="Section circle"/>
          <p:cNvSpPr/>
          <p:nvPr/>
        </p:nvSpPr>
        <p:spPr>
          <a:xfrm>
            <a:off x="8457642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 title="Section circle"/>
          <p:cNvSpPr/>
          <p:nvPr/>
        </p:nvSpPr>
        <p:spPr>
          <a:xfrm>
            <a:off x="8342548" y="278841"/>
            <a:ext cx="89459" cy="89459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 title="Section circle"/>
          <p:cNvSpPr/>
          <p:nvPr/>
        </p:nvSpPr>
        <p:spPr>
          <a:xfrm>
            <a:off x="8227454" y="278841"/>
            <a:ext cx="89459" cy="8945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36" r="9476" b="5609"/>
          <a:stretch/>
        </p:blipFill>
        <p:spPr>
          <a:xfrm>
            <a:off x="4863618" y="3919569"/>
            <a:ext cx="3804405" cy="23774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52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B907E-C602-C34B-93F7-CA9E4071428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TT Aleck Sans" panose="020B0503020203020204" pitchFamily="34" charset="0"/>
              </a:rPr>
              <a:pPr marL="0" marR="0" lvl="0" indent="0" algn="l" defTabSz="4572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TT Aleck Sans" panose="020B0503020203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TT Aleck Sans" panose="020B0503020203020204" pitchFamily="34" charset="0"/>
            </a:endParaRPr>
          </a:p>
        </p:txBody>
      </p:sp>
      <p:sp>
        <p:nvSpPr>
          <p:cNvPr id="10" name="Title 9" title="Table example slid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Network Investments</a:t>
            </a:r>
          </a:p>
        </p:txBody>
      </p:sp>
      <p:sp>
        <p:nvSpPr>
          <p:cNvPr id="17" name="Oval 16" title="Section circle"/>
          <p:cNvSpPr/>
          <p:nvPr/>
        </p:nvSpPr>
        <p:spPr>
          <a:xfrm>
            <a:off x="8687829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 title="Section circle"/>
          <p:cNvSpPr/>
          <p:nvPr/>
        </p:nvSpPr>
        <p:spPr>
          <a:xfrm>
            <a:off x="8572736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 title="Section circle"/>
          <p:cNvSpPr/>
          <p:nvPr/>
        </p:nvSpPr>
        <p:spPr>
          <a:xfrm>
            <a:off x="8457642" y="278841"/>
            <a:ext cx="89459" cy="89459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 title="Section circle"/>
          <p:cNvSpPr/>
          <p:nvPr/>
        </p:nvSpPr>
        <p:spPr>
          <a:xfrm>
            <a:off x="8342548" y="278841"/>
            <a:ext cx="89459" cy="8945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 title="Section circle"/>
          <p:cNvSpPr/>
          <p:nvPr/>
        </p:nvSpPr>
        <p:spPr>
          <a:xfrm>
            <a:off x="8227454" y="278841"/>
            <a:ext cx="89459" cy="8945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6768" y="1143000"/>
            <a:ext cx="4919335" cy="480060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AT&amp;T invests more than $40 million in wireless network in Minneapolis &amp; Twin Cities for Game Day &amp; Beyond. </a:t>
            </a:r>
          </a:p>
          <a:p>
            <a:pPr lvl="1">
              <a:defRPr/>
            </a:pPr>
            <a:r>
              <a:rPr lang="en-US" dirty="0"/>
              <a:t>To prepare for the Big Game and beyond, AT&amp;T has made significant network investments in and around downtown Minneapolis and the Twin Cities, as well as at the host stadium. </a:t>
            </a:r>
          </a:p>
          <a:p>
            <a:pPr lvl="1">
              <a:defRPr/>
            </a:pPr>
            <a:r>
              <a:rPr lang="en-US" dirty="0"/>
              <a:t>We’ve been working for </a:t>
            </a:r>
            <a:r>
              <a:rPr lang="en-US" b="1" dirty="0"/>
              <a:t>over a year</a:t>
            </a:r>
            <a:r>
              <a:rPr lang="en-US" dirty="0"/>
              <a:t> to boost the network in Minneapolis for the Big Game. We’ve done this through a series of permanent and temporary upgrades across the city.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Over the past year, AT&amp;T has invested over </a:t>
            </a:r>
            <a:r>
              <a:rPr lang="en-US" b="1" dirty="0"/>
              <a:t>$40 million in our network</a:t>
            </a:r>
            <a:r>
              <a:rPr lang="en-US" dirty="0"/>
              <a:t> – including </a:t>
            </a:r>
            <a:r>
              <a:rPr lang="en-US" b="1" dirty="0"/>
              <a:t>122</a:t>
            </a:r>
            <a:r>
              <a:rPr lang="en-US" dirty="0"/>
              <a:t> additional new or enhanced cell sites in Minneapolis, St. Paul and Bloomington areas.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We’ve made significant upgrades to the DAS at the host stadium.  It now provides nearly </a:t>
            </a:r>
            <a:r>
              <a:rPr lang="en-US" b="1" dirty="0"/>
              <a:t>220% more LTE capacity </a:t>
            </a:r>
            <a:r>
              <a:rPr lang="en-US" dirty="0"/>
              <a:t>than fall 2017.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We’ve placed over </a:t>
            </a:r>
            <a:r>
              <a:rPr lang="en-US" b="1" dirty="0"/>
              <a:t>800 antennas </a:t>
            </a:r>
            <a:r>
              <a:rPr lang="en-US" dirty="0"/>
              <a:t>in the stadium.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We deployed </a:t>
            </a:r>
            <a:r>
              <a:rPr lang="en-US" b="1" dirty="0"/>
              <a:t>10 temporary Cell on Wheels </a:t>
            </a:r>
            <a:r>
              <a:rPr lang="en-US" dirty="0"/>
              <a:t>(COWS) throughout Minneapolis.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We’ve also upgraded or installed </a:t>
            </a:r>
            <a:r>
              <a:rPr lang="en-US" b="1" dirty="0"/>
              <a:t>new DAS at 16 locations </a:t>
            </a:r>
            <a:r>
              <a:rPr lang="en-US" dirty="0"/>
              <a:t>throughout Minneapolis area, including hotels, arenas, airports and convention center. </a:t>
            </a:r>
          </a:p>
          <a:p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78" y="1197804"/>
            <a:ext cx="1847346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88" y="1019464"/>
            <a:ext cx="1828800" cy="1001157"/>
          </a:xfrm>
          <a:prstGeom prst="rect">
            <a:avLst/>
          </a:prstGeom>
        </p:spPr>
      </p:pic>
      <p:pic>
        <p:nvPicPr>
          <p:cNvPr id="22" name="Picture 2" descr="Swoosh football icon with swoosh graphic element Stock Vector - 1873325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3" t="68273" r="6573"/>
          <a:stretch/>
        </p:blipFill>
        <p:spPr bwMode="auto">
          <a:xfrm>
            <a:off x="7325289" y="1952398"/>
            <a:ext cx="1342549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B6C1F1-F4B0-41EA-A19E-0BE95E28DD5F}"/>
              </a:ext>
            </a:extLst>
          </p:cNvPr>
          <p:cNvSpPr txBox="1"/>
          <p:nvPr/>
        </p:nvSpPr>
        <p:spPr>
          <a:xfrm>
            <a:off x="5712823" y="3331739"/>
            <a:ext cx="3187337" cy="19172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2400" i="1" dirty="0"/>
              <a:t>These network enhancements in Minneapolis won’t go away after the Big Game. </a:t>
            </a:r>
          </a:p>
          <a:p>
            <a:r>
              <a:rPr lang="en-US" sz="2400" i="1" dirty="0"/>
              <a:t>They’re permanent and will continue to benefits customers beyond February.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B907E-C602-C34B-93F7-CA9E4071428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TT Aleck Sans" panose="020B0503020203020204" pitchFamily="34" charset="0"/>
              </a:rPr>
              <a:pPr marL="0" marR="0" lvl="0" indent="0" algn="l" defTabSz="4572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TT Aleck Sans" panose="020B0503020203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TT Aleck Sans" panose="020B0503020203020204" pitchFamily="34" charset="0"/>
            </a:endParaRPr>
          </a:p>
        </p:txBody>
      </p:sp>
      <p:sp>
        <p:nvSpPr>
          <p:cNvPr id="10" name="Title 9" title="Table example slid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Selfies Soar at the Big Game</a:t>
            </a:r>
          </a:p>
        </p:txBody>
      </p:sp>
      <p:sp>
        <p:nvSpPr>
          <p:cNvPr id="17" name="Oval 16" title="Section circle"/>
          <p:cNvSpPr/>
          <p:nvPr/>
        </p:nvSpPr>
        <p:spPr>
          <a:xfrm>
            <a:off x="8687829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 title="Section circle"/>
          <p:cNvSpPr/>
          <p:nvPr/>
        </p:nvSpPr>
        <p:spPr>
          <a:xfrm>
            <a:off x="8572736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 title="Section circle"/>
          <p:cNvSpPr/>
          <p:nvPr/>
        </p:nvSpPr>
        <p:spPr>
          <a:xfrm>
            <a:off x="8457642" y="278841"/>
            <a:ext cx="89459" cy="89459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 title="Section circle"/>
          <p:cNvSpPr/>
          <p:nvPr/>
        </p:nvSpPr>
        <p:spPr>
          <a:xfrm>
            <a:off x="8342548" y="278841"/>
            <a:ext cx="89459" cy="8945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 title="Section circle"/>
          <p:cNvSpPr/>
          <p:nvPr/>
        </p:nvSpPr>
        <p:spPr>
          <a:xfrm>
            <a:off x="8227454" y="278841"/>
            <a:ext cx="89459" cy="8945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6770" y="1143000"/>
            <a:ext cx="4205230" cy="480060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The Big Game breaks big records on AT&amp;T’s network. </a:t>
            </a:r>
          </a:p>
          <a:p>
            <a:pPr lvl="1">
              <a:defRPr/>
            </a:pPr>
            <a:r>
              <a:rPr lang="en-US" dirty="0"/>
              <a:t>Football fans used </a:t>
            </a:r>
            <a:r>
              <a:rPr lang="en-US" b="1" dirty="0"/>
              <a:t>more than 50 Terabytes (TB) of mobile data </a:t>
            </a:r>
            <a:r>
              <a:rPr lang="en-US" dirty="0"/>
              <a:t>at game-related events between Jan. 27 – Feb. 4 in the Minneapolis area.  </a:t>
            </a:r>
          </a:p>
          <a:p>
            <a:pPr lvl="1">
              <a:defRPr/>
            </a:pPr>
            <a:r>
              <a:rPr lang="en-US" dirty="0"/>
              <a:t>That’s the equivalent of streaming all the halftime show songs on repeat for over 15,000 hours.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From kickoff to the halftime show to the final play, </a:t>
            </a:r>
            <a:r>
              <a:rPr lang="en-US" b="1" dirty="0"/>
              <a:t>fans used over 7.2 TB in and around the stadium</a:t>
            </a:r>
            <a:r>
              <a:rPr lang="en-US" dirty="0"/>
              <a:t>. That’s equal to over </a:t>
            </a:r>
            <a:r>
              <a:rPr lang="en-US" b="1" dirty="0"/>
              <a:t>20.6 million super selfies from the stands</a:t>
            </a:r>
            <a:r>
              <a:rPr lang="en-US" dirty="0"/>
              <a:t>. 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We saw more than </a:t>
            </a:r>
            <a:r>
              <a:rPr lang="en-US" b="1" dirty="0"/>
              <a:t>218 GB</a:t>
            </a:r>
            <a:r>
              <a:rPr lang="en-US" dirty="0"/>
              <a:t> of data traffic cross our mobile network during DIRECTV NOW’s Super Saturday Night concert. That’s equal to streaming a Jennifer Lopez song for more than </a:t>
            </a:r>
            <a:r>
              <a:rPr lang="en-US" b="1" dirty="0"/>
              <a:t>12 days</a:t>
            </a:r>
            <a:r>
              <a:rPr lang="en-US" dirty="0"/>
              <a:t> non-stop.</a:t>
            </a:r>
          </a:p>
          <a:p>
            <a:pPr marL="28575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AND this season, total data usage jumped from 211 TB to 263 TB, </a:t>
            </a:r>
            <a:r>
              <a:rPr lang="en-US" b="1" dirty="0"/>
              <a:t>a 25% increase from last season.         263 TB is enough data to fill 8,200 smartphones. </a:t>
            </a:r>
            <a:r>
              <a:rPr lang="en-US" dirty="0"/>
              <a:t>That many smartphones would stretch across more than 12 football fields.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975338-65FC-400A-8611-FFF39C904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7"/>
          <a:stretch/>
        </p:blipFill>
        <p:spPr>
          <a:xfrm>
            <a:off x="4812030" y="1143000"/>
            <a:ext cx="409953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5328EC-4C6B-4186-96F3-852472B35D7E}"/>
              </a:ext>
            </a:extLst>
          </p:cNvPr>
          <p:cNvSpPr txBox="1"/>
          <p:nvPr/>
        </p:nvSpPr>
        <p:spPr>
          <a:xfrm>
            <a:off x="4812030" y="3636539"/>
            <a:ext cx="4099530" cy="19172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2300" i="1" dirty="0"/>
              <a:t>Football fans used more than 50 Terabytes of mobile data during the week-long events.</a:t>
            </a:r>
          </a:p>
          <a:p>
            <a:endParaRPr lang="en-US" sz="1000" i="1" dirty="0"/>
          </a:p>
          <a:p>
            <a:r>
              <a:rPr lang="en-US" sz="2300" i="1" dirty="0"/>
              <a:t>Fans used over 7.2 TB in and around the stadium during the Big Game. That’s equal to over 20.6 million selfies. </a:t>
            </a:r>
          </a:p>
        </p:txBody>
      </p:sp>
    </p:spTree>
    <p:extLst>
      <p:ext uri="{BB962C8B-B14F-4D97-AF65-F5344CB8AC3E}">
        <p14:creationId xmlns:p14="http://schemas.microsoft.com/office/powerpoint/2010/main" val="391826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itle 3" title="Two-thirds content 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What is coming for 2018</a:t>
            </a:r>
          </a:p>
        </p:txBody>
      </p:sp>
      <p:sp>
        <p:nvSpPr>
          <p:cNvPr id="7" name="Oval 6" title="Section circle"/>
          <p:cNvSpPr/>
          <p:nvPr/>
        </p:nvSpPr>
        <p:spPr>
          <a:xfrm>
            <a:off x="8687829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 title="Section circle"/>
          <p:cNvSpPr/>
          <p:nvPr/>
        </p:nvSpPr>
        <p:spPr>
          <a:xfrm>
            <a:off x="8572736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 title="Section circle"/>
          <p:cNvSpPr/>
          <p:nvPr/>
        </p:nvSpPr>
        <p:spPr>
          <a:xfrm>
            <a:off x="8457642" y="278841"/>
            <a:ext cx="89459" cy="8945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 title="Section circle"/>
          <p:cNvSpPr/>
          <p:nvPr/>
        </p:nvSpPr>
        <p:spPr>
          <a:xfrm>
            <a:off x="8342548" y="278841"/>
            <a:ext cx="89459" cy="89459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 title="Section circle"/>
          <p:cNvSpPr/>
          <p:nvPr/>
        </p:nvSpPr>
        <p:spPr>
          <a:xfrm>
            <a:off x="8227454" y="278841"/>
            <a:ext cx="89459" cy="8945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366768" y="1096376"/>
            <a:ext cx="4092022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Tx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2pPr>
            <a:lvl3pPr marL="228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–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3pPr>
            <a:lvl4pPr marL="457200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4pPr>
            <a:lvl5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5pPr>
            <a:lvl6pPr marL="91757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6pPr>
            <a:lvl7pPr marL="11430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200" dirty="0"/>
              <a:t>AT&amp;T plans to continue its network investments across Minnesota in 2018. </a:t>
            </a:r>
          </a:p>
          <a:p>
            <a:pPr lvl="1" fontAlgn="auto">
              <a:defRPr/>
            </a:pPr>
            <a:r>
              <a:rPr lang="en-US" dirty="0"/>
              <a:t>Thanks to its continued investment, AT&amp;T has the most wireless coverage in Minnesota.</a:t>
            </a:r>
          </a:p>
          <a:p>
            <a:pPr lvl="1" fontAlgn="auto">
              <a:defRPr/>
            </a:pPr>
            <a:r>
              <a:rPr lang="en-US" dirty="0"/>
              <a:t>The company will continue its investments in Minnesota in the following ways in 2018: </a:t>
            </a:r>
          </a:p>
          <a:p>
            <a:pPr marL="285750" lvl="1" indent="-285750" fontAlgn="auto">
              <a:buFont typeface="Wingdings" panose="05000000000000000000" pitchFamily="2" charset="2"/>
              <a:buChar char="Ø"/>
              <a:defRPr/>
            </a:pPr>
            <a:r>
              <a:rPr lang="en-US" b="1" dirty="0"/>
              <a:t>Network investments </a:t>
            </a:r>
            <a:r>
              <a:rPr lang="en-US" dirty="0"/>
              <a:t>focused on expanding capacity and speed at sites throughout Minnesota. </a:t>
            </a:r>
          </a:p>
          <a:p>
            <a:pPr marL="285750" lvl="1" indent="-285750" fontAlgn="auto">
              <a:buFont typeface="Wingdings" panose="05000000000000000000" pitchFamily="2" charset="2"/>
              <a:buChar char="Ø"/>
              <a:defRPr/>
            </a:pPr>
            <a:r>
              <a:rPr lang="en-US" dirty="0"/>
              <a:t>Continuing to expand areas in the Twin Cities with </a:t>
            </a:r>
            <a:r>
              <a:rPr lang="en-US" b="1" dirty="0"/>
              <a:t>5G Evolution speeds</a:t>
            </a:r>
            <a:r>
              <a:rPr lang="en-US" dirty="0"/>
              <a:t>. </a:t>
            </a:r>
          </a:p>
          <a:p>
            <a:pPr marL="285750" lvl="1" indent="-285750" fontAlgn="auto">
              <a:buFont typeface="Wingdings" panose="05000000000000000000" pitchFamily="2" charset="2"/>
              <a:buChar char="Ø"/>
              <a:defRPr/>
            </a:pPr>
            <a:r>
              <a:rPr lang="en-US" dirty="0"/>
              <a:t>Deployment of additional </a:t>
            </a:r>
            <a:r>
              <a:rPr lang="en-US" b="1" dirty="0"/>
              <a:t>small cells</a:t>
            </a:r>
            <a:r>
              <a:rPr lang="en-US" dirty="0"/>
              <a:t> in Minnesota.  AT&amp;T has already installed a number of small cells in Minneapolis, and we plan to add more in the coming months Minneapolis and other communities. </a:t>
            </a:r>
          </a:p>
          <a:p>
            <a:pPr marL="285750" lvl="1" indent="-285750" fontAlgn="auto">
              <a:buFont typeface="Wingdings" panose="05000000000000000000" pitchFamily="2" charset="2"/>
              <a:buChar char="Ø"/>
              <a:defRPr/>
            </a:pPr>
            <a:r>
              <a:rPr lang="en-US" b="1" dirty="0"/>
              <a:t>FirstNet:</a:t>
            </a:r>
            <a:r>
              <a:rPr lang="en-US" dirty="0"/>
              <a:t> AT&amp;T will continue its work to build, operate and maintain a highly secure wireless broadband communications network for MN’s public safety at no cost to the state.  </a:t>
            </a:r>
          </a:p>
          <a:p>
            <a:pPr fontAlgn="auto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7466"/>
          <a:stretch/>
        </p:blipFill>
        <p:spPr>
          <a:xfrm>
            <a:off x="5007252" y="1096376"/>
            <a:ext cx="2196196" cy="2452255"/>
          </a:xfrm>
          <a:prstGeom prst="rect">
            <a:avLst/>
          </a:prstGeom>
        </p:spPr>
      </p:pic>
      <p:pic>
        <p:nvPicPr>
          <p:cNvPr id="1028" name="Picture 4" descr="Texas sheriff’s department experience the power of FirstNet">
            <a:extLst>
              <a:ext uri="{FF2B5EF4-FFF2-40B4-BE49-F238E27FC236}">
                <a16:creationId xmlns:a16="http://schemas.microsoft.com/office/drawing/2014/main" id="{50A15BA6-2687-41CD-9D7E-0F13DB89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76" y="404922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6A539BD6-A6AE-418F-A8B8-5C8913FD5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79" y="4120428"/>
            <a:ext cx="1463040" cy="3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D2AD9-54D0-4221-93DB-EFE39894A3D3}"/>
              </a:ext>
            </a:extLst>
          </p:cNvPr>
          <p:cNvSpPr txBox="1"/>
          <p:nvPr/>
        </p:nvSpPr>
        <p:spPr>
          <a:xfrm>
            <a:off x="7323909" y="1096376"/>
            <a:ext cx="1632667" cy="7750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i="1" dirty="0"/>
              <a:t>First AT&amp;T small cell installed in downtown Minneapolis in October 2017.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B62E9F-3CA8-4045-9494-6D35C458B449}"/>
              </a:ext>
            </a:extLst>
          </p:cNvPr>
          <p:cNvSpPr txBox="1"/>
          <p:nvPr/>
        </p:nvSpPr>
        <p:spPr>
          <a:xfrm>
            <a:off x="5002980" y="4550228"/>
            <a:ext cx="1463040" cy="7750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i="1" dirty="0"/>
              <a:t>High-speed, nationwide wireless broadband network dedicated to public safety. 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79849"/>
      </p:ext>
    </p:extLst>
  </p:cSld>
  <p:clrMapOvr>
    <a:masterClrMapping/>
  </p:clrMapOvr>
</p:sld>
</file>

<file path=ppt/theme/theme1.xml><?xml version="1.0" encoding="utf-8"?>
<a:theme xmlns:a="http://schemas.openxmlformats.org/drawingml/2006/main" name="WI_HiTech Slides_071916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t_std_globe_alone_template_151214" id="{8CA67327-87EF-4B47-85BA-5AB34854F2E9}" vid="{33D8F6E0-4596-4FD4-A674-5972D82C8D53}"/>
    </a:ext>
  </a:extLst>
</a:theme>
</file>

<file path=ppt/theme/theme2.xml><?xml version="1.0" encoding="utf-8"?>
<a:theme xmlns:a="http://schemas.openxmlformats.org/drawingml/2006/main" name="att_option3_021606">
  <a:themeElements>
    <a:clrScheme name="att_option3_021606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6EB91E"/>
      </a:accent2>
      <a:accent3>
        <a:srgbClr val="FFFFFF"/>
      </a:accent3>
      <a:accent4>
        <a:srgbClr val="404040"/>
      </a:accent4>
      <a:accent5>
        <a:srgbClr val="AABED6"/>
      </a:accent5>
      <a:accent6>
        <a:srgbClr val="63A71A"/>
      </a:accent6>
      <a:hlink>
        <a:srgbClr val="001E78"/>
      </a:hlink>
      <a:folHlink>
        <a:srgbClr val="B40A3C"/>
      </a:folHlink>
    </a:clrScheme>
    <a:fontScheme name="att_option3_02160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att_option3_021606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6EB91E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63A71A"/>
        </a:accent6>
        <a:hlink>
          <a:srgbClr val="001E78"/>
        </a:hlink>
        <a:folHlink>
          <a:srgbClr val="B40A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tt_ext_std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oxjh5gg_zymexternal_standard_template [Read-Only]" id="{E1EF5FE1-7734-41FE-9D77-E18DEC98DBCC}" vid="{211E2D46-420C-46FA-B17F-C6DBFBCBE922}"/>
    </a:ext>
  </a:extLst>
</a:theme>
</file>

<file path=ppt/theme/theme4.xml><?xml version="1.0" encoding="utf-8"?>
<a:theme xmlns:a="http://schemas.openxmlformats.org/drawingml/2006/main" name="3_att_ext_std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oxjh5gg_zymexternal_standard_template [Read-Only]" id="{E1EF5FE1-7734-41FE-9D77-E18DEC98DBCC}" vid="{211E2D46-420C-46FA-B17F-C6DBFBCBE922}"/>
    </a:ext>
  </a:extLst>
</a:theme>
</file>

<file path=ppt/theme/theme5.xml><?xml version="1.0" encoding="utf-8"?>
<a:theme xmlns:a="http://schemas.openxmlformats.org/drawingml/2006/main" name="6_att_int_std_globe_alone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t_std_globe_alone_template_151214" id="{8CA67327-87EF-4B47-85BA-5AB34854F2E9}" vid="{33D8F6E0-4596-4FD4-A674-5972D82C8D53}"/>
    </a:ext>
  </a:extLst>
</a:theme>
</file>

<file path=ppt/theme/theme6.xml><?xml version="1.0" encoding="utf-8"?>
<a:theme xmlns:a="http://schemas.openxmlformats.org/drawingml/2006/main" name="1_att_ext_std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oxjh5gg_zymexternal_standard_template [Read-Only]" id="{E1EF5FE1-7734-41FE-9D77-E18DEC98DBCC}" vid="{211E2D46-420C-46FA-B17F-C6DBFBCBE92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0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1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2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3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4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5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16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2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3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4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5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6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7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8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9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73ADE8-A755-4050-9402-D9DB450B7331}"/>
</file>

<file path=customXml/itemProps2.xml><?xml version="1.0" encoding="utf-8"?>
<ds:datastoreItem xmlns:ds="http://schemas.openxmlformats.org/officeDocument/2006/customXml" ds:itemID="{2D8900FD-6CD2-41B1-B5C3-1100DE791A4A}"/>
</file>

<file path=customXml/itemProps3.xml><?xml version="1.0" encoding="utf-8"?>
<ds:datastoreItem xmlns:ds="http://schemas.openxmlformats.org/officeDocument/2006/customXml" ds:itemID="{EE0AAB09-9FBF-4415-B6FB-B527B43C3B5F}"/>
</file>

<file path=docProps/app.xml><?xml version="1.0" encoding="utf-8"?>
<Properties xmlns="http://schemas.openxmlformats.org/officeDocument/2006/extended-properties" xmlns:vt="http://schemas.openxmlformats.org/officeDocument/2006/docPropsVTypes">
  <Template>WI_HiTech Slides_071916.potx</Template>
  <TotalTime>19186</TotalTime>
  <Words>916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ＭＳ Ｐゴシック</vt:lpstr>
      <vt:lpstr>ＭＳ Ｐゴシック</vt:lpstr>
      <vt:lpstr>Arial</vt:lpstr>
      <vt:lpstr>ATT Aleck Sans</vt:lpstr>
      <vt:lpstr>Calibri</vt:lpstr>
      <vt:lpstr>Lucida Grande</vt:lpstr>
      <vt:lpstr>OmnesATT II</vt:lpstr>
      <vt:lpstr>Verdana</vt:lpstr>
      <vt:lpstr>Wingdings</vt:lpstr>
      <vt:lpstr>WI_HiTech Slides_071916</vt:lpstr>
      <vt:lpstr>att_option3_021606</vt:lpstr>
      <vt:lpstr>att_ext_std_globe_att</vt:lpstr>
      <vt:lpstr>3_att_ext_std_globe_att</vt:lpstr>
      <vt:lpstr>6_att_int_std_globe_alone</vt:lpstr>
      <vt:lpstr>1_att_ext_std_globe_att</vt:lpstr>
      <vt:lpstr>AT&amp;T’s Network Investments for the ‘Big Game’ </vt:lpstr>
      <vt:lpstr>5G Evolution </vt:lpstr>
      <vt:lpstr>The future of 5G </vt:lpstr>
      <vt:lpstr>Network Investments</vt:lpstr>
      <vt:lpstr>Selfies Soar at the Big Game</vt:lpstr>
      <vt:lpstr>What is coming for 2018</vt:lpstr>
      <vt:lpstr>PowerPoint Presentation</vt:lpstr>
    </vt:vector>
  </TitlesOfParts>
  <Manager/>
  <Company>IBNY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External Standard Globe Alone Template</dc:title>
  <dc:subject/>
  <dc:creator>Interbrand NY</dc:creator>
  <cp:keywords/>
  <dc:description/>
  <cp:lastModifiedBy>Wells, Diane (COMM)</cp:lastModifiedBy>
  <cp:revision>1008</cp:revision>
  <dcterms:created xsi:type="dcterms:W3CDTF">2014-07-14T16:46:45Z</dcterms:created>
  <dcterms:modified xsi:type="dcterms:W3CDTF">2018-02-08T21:54:39Z</dcterms:modified>
  <cp:category/>
</cp:coreProperties>
</file>