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368" r:id="rId6"/>
    <p:sldId id="371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136909-424D-4F46-9E05-889AA0F64648}">
          <p14:sldIdLst>
            <p14:sldId id="256"/>
            <p14:sldId id="368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Tinati" initials="MT" lastIdx="4" clrIdx="0"/>
  <p:cmAuthor id="2" name="Kim Murphy" initials="KM" lastIdx="4" clrIdx="1"/>
  <p:cmAuthor id="3" name="Michelle McLain" initials="M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F32"/>
    <a:srgbClr val="BD1515"/>
    <a:srgbClr val="46382E"/>
    <a:srgbClr val="522002"/>
    <a:srgbClr val="ECEBE7"/>
    <a:srgbClr val="A2714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13" autoAdjust="0"/>
    <p:restoredTop sz="55035" autoAdjust="0"/>
  </p:normalViewPr>
  <p:slideViewPr>
    <p:cSldViewPr snapToGrid="0">
      <p:cViewPr varScale="1">
        <p:scale>
          <a:sx n="47" d="100"/>
          <a:sy n="47" d="100"/>
        </p:scale>
        <p:origin x="1190" y="4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notesViewPr>
    <p:cSldViewPr snapToGrid="0"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6861-C497-4D89-B140-300FD808C46F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C0CE2-EE6F-4360-A0F4-955D3744A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C0CE2-EE6F-4360-A0F4-955D3744A4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1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C0CE2-EE6F-4360-A0F4-955D3744A4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4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Census Farm Labor </a:t>
            </a:r>
            <a:r>
              <a:rPr lang="en-US"/>
              <a:t>data back to 1935.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C0CE2-EE6F-4360-A0F4-955D3744A4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0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B513903-C86C-435C-B8AA-28BE48A23FB2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"/>
            <a:ext cx="12188825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447800"/>
            <a:ext cx="12188825" cy="449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423448"/>
            <a:ext cx="12188825" cy="2286000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00000">
            <a:off x="5739559" y="3395502"/>
            <a:ext cx="672726" cy="672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1813" y="3881485"/>
            <a:ext cx="11125200" cy="1915999"/>
          </a:xfrm>
        </p:spPr>
        <p:txBody>
          <a:bodyPr anchor="ctr" anchorCtr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1813" y="1574276"/>
            <a:ext cx="11125200" cy="160255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03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447800"/>
            <a:ext cx="12188825" cy="449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5613" y="1600200"/>
            <a:ext cx="11277600" cy="41910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F0F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447800"/>
            <a:ext cx="12188825" cy="449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5613" y="1600200"/>
            <a:ext cx="10055274" cy="4191000"/>
          </a:xfrm>
        </p:spPr>
        <p:txBody>
          <a:bodyPr numCol="2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3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B513903-C86C-435C-B8AA-28BE48A23FB2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0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B513903-C86C-435C-B8AA-28BE48A23FB2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7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B513903-C86C-435C-B8AA-28BE48A23FB2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B513903-C86C-435C-B8AA-28BE48A23FB2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0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9F0F3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172200"/>
            <a:ext cx="3422915" cy="4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eft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99013" y="1447800"/>
            <a:ext cx="7389812" cy="449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7800"/>
            <a:ext cx="4799012" cy="4495800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2700000">
            <a:off x="4481138" y="3378947"/>
            <a:ext cx="672726" cy="672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9F0F3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9413" y="1600201"/>
            <a:ext cx="3810000" cy="419099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1"/>
            <a:ext cx="6781799" cy="4190999"/>
          </a:xfrm>
        </p:spPr>
        <p:txBody>
          <a:bodyPr anchor="ctr" anchorCtr="0"/>
          <a:lstStyle>
            <a:lvl1pPr>
              <a:defRPr sz="2800"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800" b="0" i="0">
                <a:solidFill>
                  <a:srgbClr val="522002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7B513903-C86C-435C-B8AA-28BE48A23FB2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 flipH="1">
            <a:off x="0" y="1447800"/>
            <a:ext cx="12188825" cy="4495800"/>
            <a:chOff x="0" y="1447800"/>
            <a:chExt cx="12188825" cy="44958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4799013" y="1447800"/>
              <a:ext cx="7389812" cy="4495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1447800"/>
              <a:ext cx="4799012" cy="4495800"/>
            </a:xfrm>
            <a:prstGeom prst="rect">
              <a:avLst/>
            </a:prstGeom>
            <a:solidFill>
              <a:srgbClr val="9F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rot="2700000">
              <a:off x="4481138" y="3378947"/>
              <a:ext cx="672726" cy="6727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498" y="1600200"/>
            <a:ext cx="6528514" cy="419100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99412" y="1600200"/>
            <a:ext cx="3886200" cy="419100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3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2412" y="6172200"/>
            <a:ext cx="2844059" cy="365125"/>
          </a:xfrm>
        </p:spPr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75211" y="1447800"/>
            <a:ext cx="7313613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875212" y="2971800"/>
            <a:ext cx="7313613" cy="1447800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83149" y="4495800"/>
            <a:ext cx="7313613" cy="144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4799012" cy="4495800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027613" y="1600200"/>
            <a:ext cx="7010400" cy="12192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027613" y="3048000"/>
            <a:ext cx="7010400" cy="12192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7613" y="4572000"/>
            <a:ext cx="7010400" cy="1295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03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090557" y="1449161"/>
            <a:ext cx="6098268" cy="4470872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2412" y="6172200"/>
            <a:ext cx="2844059" cy="365125"/>
          </a:xfrm>
        </p:spPr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1447800"/>
            <a:ext cx="6025242" cy="4481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59671" y="1681842"/>
            <a:ext cx="5553300" cy="19267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235927" y="1660070"/>
            <a:ext cx="5798230" cy="196487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37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909930" y="1449161"/>
            <a:ext cx="7278895" cy="4470872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2412" y="6172200"/>
            <a:ext cx="2844059" cy="365125"/>
          </a:xfrm>
        </p:spPr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9671" y="1681842"/>
            <a:ext cx="4501172" cy="763184"/>
          </a:xfrm>
        </p:spPr>
        <p:txBody>
          <a:bodyPr>
            <a:noAutofit/>
          </a:bodyPr>
          <a:lstStyle>
            <a:lvl1pPr marL="0" indent="0">
              <a:buNone/>
              <a:defRPr sz="4400">
                <a:latin typeface="Georgia" panose="02040502050405020303" pitchFamily="18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State Name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426765" y="1679713"/>
            <a:ext cx="6370983" cy="884584"/>
          </a:xfrm>
        </p:spPr>
        <p:txBody>
          <a:bodyPr>
            <a:noAutofit/>
          </a:bodyPr>
          <a:lstStyle>
            <a:lvl1pPr marL="0" indent="0">
              <a:buNone/>
              <a:defRPr sz="44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Data Number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58763" y="2614613"/>
            <a:ext cx="4502079" cy="32988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State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446642" y="2663825"/>
            <a:ext cx="6341167" cy="306111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78296" y="2474843"/>
            <a:ext cx="4482547" cy="0"/>
          </a:xfrm>
          <a:prstGeom prst="line">
            <a:avLst/>
          </a:prstGeom>
          <a:ln w="38100">
            <a:solidFill>
              <a:srgbClr val="9F0F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 rot="2700000">
            <a:off x="4566740" y="3263527"/>
            <a:ext cx="672726" cy="672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4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2412" y="6172200"/>
            <a:ext cx="2844059" cy="365125"/>
          </a:xfrm>
        </p:spPr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1447800"/>
            <a:ext cx="6025242" cy="4481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59671" y="1681842"/>
            <a:ext cx="5553300" cy="19267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6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447800"/>
            <a:ext cx="12188825" cy="449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657600"/>
            <a:ext cx="12188825" cy="2286000"/>
          </a:xfrm>
          <a:prstGeom prst="rect">
            <a:avLst/>
          </a:pr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00000">
            <a:off x="5739559" y="3263527"/>
            <a:ext cx="672726" cy="6727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1813" y="1600200"/>
            <a:ext cx="11125200" cy="1828800"/>
          </a:xfrm>
        </p:spPr>
        <p:txBody>
          <a:bodyPr anchor="ctr" anchorCtr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1813" y="4114800"/>
            <a:ext cx="11125200" cy="1676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BA5F-B4D4-466A-A51F-23DAA07F361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6172200"/>
            <a:ext cx="3422915" cy="47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1" r:id="rId6"/>
    <p:sldLayoutId id="2147483665" r:id="rId7"/>
    <p:sldLayoutId id="2147483664" r:id="rId8"/>
    <p:sldLayoutId id="2147483655" r:id="rId9"/>
    <p:sldLayoutId id="2147483662" r:id="rId10"/>
    <p:sldLayoutId id="2147483660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rgbClr val="9F0F3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rgbClr val="522002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rgbClr val="522002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rgbClr val="522002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rgbClr val="522002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rgbClr val="52200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457200"/>
            <a:ext cx="11582400" cy="1209368"/>
          </a:xfrm>
        </p:spPr>
        <p:txBody>
          <a:bodyPr>
            <a:noAutofit/>
          </a:bodyPr>
          <a:lstStyle/>
          <a:p>
            <a:pPr algn="ctr">
              <a:lnSpc>
                <a:spcPts val="8000"/>
              </a:lnSpc>
            </a:pPr>
            <a:r>
              <a:rPr lang="en-US" sz="540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USDA NASS Farm Labor Program</a:t>
            </a:r>
          </a:p>
        </p:txBody>
      </p:sp>
      <p:sp>
        <p:nvSpPr>
          <p:cNvPr id="6" name="Chevron 5"/>
          <p:cNvSpPr/>
          <p:nvPr/>
        </p:nvSpPr>
        <p:spPr>
          <a:xfrm rot="10800000">
            <a:off x="0" y="3047999"/>
            <a:ext cx="5332412" cy="1339275"/>
          </a:xfrm>
          <a:custGeom>
            <a:avLst/>
            <a:gdLst>
              <a:gd name="connsiteX0" fmla="*/ 0 w 3581400"/>
              <a:gd name="connsiteY0" fmla="*/ 0 h 533400"/>
              <a:gd name="connsiteX1" fmla="*/ 3314700 w 3581400"/>
              <a:gd name="connsiteY1" fmla="*/ 0 h 533400"/>
              <a:gd name="connsiteX2" fmla="*/ 3581400 w 3581400"/>
              <a:gd name="connsiteY2" fmla="*/ 266700 h 533400"/>
              <a:gd name="connsiteX3" fmla="*/ 3314700 w 3581400"/>
              <a:gd name="connsiteY3" fmla="*/ 533400 h 533400"/>
              <a:gd name="connsiteX4" fmla="*/ 0 w 3581400"/>
              <a:gd name="connsiteY4" fmla="*/ 533400 h 533400"/>
              <a:gd name="connsiteX5" fmla="*/ 266700 w 3581400"/>
              <a:gd name="connsiteY5" fmla="*/ 266700 h 533400"/>
              <a:gd name="connsiteX6" fmla="*/ 0 w 3581400"/>
              <a:gd name="connsiteY6" fmla="*/ 0 h 533400"/>
              <a:gd name="connsiteX0" fmla="*/ 0 w 3332018"/>
              <a:gd name="connsiteY0" fmla="*/ 0 h 533400"/>
              <a:gd name="connsiteX1" fmla="*/ 3314700 w 3332018"/>
              <a:gd name="connsiteY1" fmla="*/ 0 h 533400"/>
              <a:gd name="connsiteX2" fmla="*/ 3332018 w 3332018"/>
              <a:gd name="connsiteY2" fmla="*/ 238991 h 533400"/>
              <a:gd name="connsiteX3" fmla="*/ 3314700 w 3332018"/>
              <a:gd name="connsiteY3" fmla="*/ 533400 h 533400"/>
              <a:gd name="connsiteX4" fmla="*/ 0 w 3332018"/>
              <a:gd name="connsiteY4" fmla="*/ 533400 h 533400"/>
              <a:gd name="connsiteX5" fmla="*/ 266700 w 3332018"/>
              <a:gd name="connsiteY5" fmla="*/ 266700 h 533400"/>
              <a:gd name="connsiteX6" fmla="*/ 0 w 3332018"/>
              <a:gd name="connsiteY6" fmla="*/ 0 h 533400"/>
              <a:gd name="connsiteX0" fmla="*/ 0 w 3314700"/>
              <a:gd name="connsiteY0" fmla="*/ 0 h 533400"/>
              <a:gd name="connsiteX1" fmla="*/ 3314700 w 3314700"/>
              <a:gd name="connsiteY1" fmla="*/ 0 h 533400"/>
              <a:gd name="connsiteX2" fmla="*/ 3313545 w 3314700"/>
              <a:gd name="connsiteY2" fmla="*/ 174336 h 533400"/>
              <a:gd name="connsiteX3" fmla="*/ 3314700 w 3314700"/>
              <a:gd name="connsiteY3" fmla="*/ 533400 h 533400"/>
              <a:gd name="connsiteX4" fmla="*/ 0 w 3314700"/>
              <a:gd name="connsiteY4" fmla="*/ 533400 h 533400"/>
              <a:gd name="connsiteX5" fmla="*/ 266700 w 3314700"/>
              <a:gd name="connsiteY5" fmla="*/ 266700 h 533400"/>
              <a:gd name="connsiteX6" fmla="*/ 0 w 3314700"/>
              <a:gd name="connsiteY6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4700" h="533400">
                <a:moveTo>
                  <a:pt x="0" y="0"/>
                </a:moveTo>
                <a:lnTo>
                  <a:pt x="3314700" y="0"/>
                </a:lnTo>
                <a:lnTo>
                  <a:pt x="3313545" y="174336"/>
                </a:lnTo>
                <a:lnTo>
                  <a:pt x="3314700" y="533400"/>
                </a:lnTo>
                <a:lnTo>
                  <a:pt x="0" y="533400"/>
                </a:lnTo>
                <a:lnTo>
                  <a:pt x="26670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9F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2" y="1638548"/>
            <a:ext cx="11201400" cy="1168756"/>
          </a:xfrm>
        </p:spPr>
        <p:txBody>
          <a:bodyPr>
            <a:noAutofit/>
          </a:bodyPr>
          <a:lstStyle/>
          <a:p>
            <a:r>
              <a:rPr lang="en-US" dirty="0"/>
              <a:t>Governor's Committee on the Safety, Health, and Wellbeing of Agricultural and Food Processing Workers</a:t>
            </a:r>
            <a:endParaRPr lang="en-US" dirty="0">
              <a:solidFill>
                <a:srgbClr val="46382E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3002280"/>
            <a:ext cx="5146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Providing timely and accurate agricultural data that work for you</a:t>
            </a:r>
          </a:p>
        </p:txBody>
      </p:sp>
    </p:spTree>
    <p:extLst>
      <p:ext uri="{BB962C8B-B14F-4D97-AF65-F5344CB8AC3E}">
        <p14:creationId xmlns:p14="http://schemas.microsoft.com/office/powerpoint/2010/main" val="286673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USDA NASS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3" y="1600201"/>
            <a:ext cx="3810000" cy="4190999"/>
          </a:xfrm>
        </p:spPr>
        <p:txBody>
          <a:bodyPr/>
          <a:lstStyle/>
          <a:p>
            <a:r>
              <a:rPr lang="en-US" sz="4800" dirty="0"/>
              <a:t>Farm Labor Survey </a:t>
            </a:r>
          </a:p>
          <a:p>
            <a:r>
              <a:rPr lang="en-US" sz="3200" dirty="0"/>
              <a:t>Cooperation with U.S. Department of Labor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7613" y="1916082"/>
            <a:ext cx="6781799" cy="4190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and Regional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Estimates – Jan, Apr, Jul, Oct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in May and Nov each year.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38,000 farms and ranches with $1,000 or more in ag sales or potential sales.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a specific reference week-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Workers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Rates – Gross and Base Rates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Worked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livestock worker wages rates.</a:t>
            </a:r>
          </a:p>
          <a:p>
            <a:pPr marL="0" indent="0">
              <a:buNone/>
            </a:pPr>
            <a:endParaRPr lang="en-US" sz="3600" b="1" i="1" baseline="30000" dirty="0">
              <a:solidFill>
                <a:srgbClr val="4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798"/>
          <a:stretch/>
        </p:blipFill>
        <p:spPr>
          <a:xfrm>
            <a:off x="4875212" y="6096000"/>
            <a:ext cx="684016" cy="63945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8"/>
          <a:stretch/>
        </p:blipFill>
        <p:spPr>
          <a:xfrm>
            <a:off x="6708296" y="6096000"/>
            <a:ext cx="681515" cy="639458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47" r="36434"/>
          <a:stretch/>
        </p:blipFill>
        <p:spPr>
          <a:xfrm>
            <a:off x="5777713" y="6096000"/>
            <a:ext cx="712099" cy="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5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USDA NASS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3" y="1600201"/>
            <a:ext cx="3810000" cy="4190999"/>
          </a:xfrm>
        </p:spPr>
        <p:txBody>
          <a:bodyPr/>
          <a:lstStyle/>
          <a:p>
            <a:r>
              <a:rPr lang="en-US" sz="4800" dirty="0"/>
              <a:t>Census of Agriculture</a:t>
            </a: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7613" y="1916082"/>
            <a:ext cx="6781799" cy="419099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US, State and County level data.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every 5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reference years 2017, 2012; next 2022.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known farms are contacted.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is published for farms with $1,000 or more of agricultural sales or gov’t programs.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calendar reference year.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5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Farms and Number of Hired Farm Workers.</a:t>
            </a:r>
            <a:endParaRPr lang="en-US" sz="3200" b="1" i="1" baseline="30000" dirty="0">
              <a:solidFill>
                <a:srgbClr val="4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farms and workers hired 150 days or more that year, number hired less than 150 days.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Farms hiring migrant workers and the number of workers hired.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i="1" baseline="30000" dirty="0">
                <a:solidFill>
                  <a:srgbClr val="4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Unpaid workers.</a:t>
            </a:r>
          </a:p>
          <a:p>
            <a:pPr marL="0" indent="0">
              <a:buNone/>
            </a:pPr>
            <a:endParaRPr lang="en-US" sz="3600" b="1" i="1" baseline="30000" dirty="0">
              <a:solidFill>
                <a:srgbClr val="4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798"/>
          <a:stretch/>
        </p:blipFill>
        <p:spPr>
          <a:xfrm>
            <a:off x="4875212" y="6096000"/>
            <a:ext cx="684016" cy="639458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8"/>
          <a:stretch/>
        </p:blipFill>
        <p:spPr>
          <a:xfrm>
            <a:off x="6708296" y="6096000"/>
            <a:ext cx="681515" cy="639458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47" r="36434"/>
          <a:stretch/>
        </p:blipFill>
        <p:spPr>
          <a:xfrm>
            <a:off x="5777713" y="6096000"/>
            <a:ext cx="712099" cy="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3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7E22C6443A144BFACBBDDB4703B56" ma:contentTypeVersion="14" ma:contentTypeDescription="Create a new document." ma:contentTypeScope="" ma:versionID="34dc40a95345563065bc7e5719bf1538">
  <xsd:schema xmlns:xsd="http://www.w3.org/2001/XMLSchema" xmlns:xs="http://www.w3.org/2001/XMLSchema" xmlns:p="http://schemas.microsoft.com/office/2006/metadata/properties" xmlns:ns1="http://schemas.microsoft.com/sharepoint/v3" xmlns:ns2="f80728c2-af65-4c84-ba1e-db7534c74cf7" targetNamespace="http://schemas.microsoft.com/office/2006/metadata/properties" ma:root="true" ma:fieldsID="10cc301e4c3f664669b54fc3c38b142b" ns1:_="" ns2:_="">
    <xsd:import namespace="http://schemas.microsoft.com/sharepoint/v3"/>
    <xsd:import namespace="f80728c2-af65-4c84-ba1e-db7534c74cf7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8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9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20" nillable="true" ma:displayName="Number of Likes" ma:internalName="LikesCount">
      <xsd:simpleType>
        <xsd:restriction base="dms:Unknown"/>
      </xsd:simpleType>
    </xsd:element>
    <xsd:element name="LikedBy" ma:index="2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728c2-af65-4c84-ba1e-db7534c74cf7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f80728c2-af65-4c84-ba1e-db7534c74cf7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2B5317-8E02-414B-A63E-A2DE6742C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80728c2-af65-4c84-ba1e-db7534c74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74EED1-78BC-4ED6-B599-3267A09A4DD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f80728c2-af65-4c84-ba1e-db7534c74cf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D6E2CC1-7F11-40C5-A835-B19AD87DA2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219</Words>
  <Application>Microsoft Office PowerPoint</Application>
  <PresentationFormat>Custom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Wingdings</vt:lpstr>
      <vt:lpstr>Office Theme</vt:lpstr>
      <vt:lpstr>USDA NASS Farm Labor Program</vt:lpstr>
      <vt:lpstr>USDA NASS</vt:lpstr>
      <vt:lpstr>USDA NASS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Kizita Awuakaye</dc:creator>
  <cp:lastModifiedBy>Zastoupil, Mike (MDH)</cp:lastModifiedBy>
  <cp:revision>176</cp:revision>
  <dcterms:created xsi:type="dcterms:W3CDTF">2018-06-21T13:53:32Z</dcterms:created>
  <dcterms:modified xsi:type="dcterms:W3CDTF">2021-06-18T14:49:39Z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0x01010066A7E22C6443A144BFACBBDDB4703B56</vt:lpwstr>
  </property>
</Properties>
</file>