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648" r:id="rId5"/>
  </p:sldMasterIdLst>
  <p:notesMasterIdLst>
    <p:notesMasterId r:id="rId33"/>
  </p:notesMasterIdLst>
  <p:handoutMasterIdLst>
    <p:handoutMasterId r:id="rId34"/>
  </p:handoutMasterIdLst>
  <p:sldIdLst>
    <p:sldId id="256" r:id="rId6"/>
    <p:sldId id="515" r:id="rId7"/>
    <p:sldId id="525" r:id="rId8"/>
    <p:sldId id="560" r:id="rId9"/>
    <p:sldId id="534" r:id="rId10"/>
    <p:sldId id="535" r:id="rId11"/>
    <p:sldId id="536" r:id="rId12"/>
    <p:sldId id="537" r:id="rId13"/>
    <p:sldId id="538" r:id="rId14"/>
    <p:sldId id="539" r:id="rId15"/>
    <p:sldId id="540" r:id="rId16"/>
    <p:sldId id="541" r:id="rId17"/>
    <p:sldId id="545" r:id="rId18"/>
    <p:sldId id="546" r:id="rId19"/>
    <p:sldId id="547" r:id="rId20"/>
    <p:sldId id="548" r:id="rId21"/>
    <p:sldId id="549" r:id="rId22"/>
    <p:sldId id="550" r:id="rId23"/>
    <p:sldId id="551" r:id="rId24"/>
    <p:sldId id="552" r:id="rId25"/>
    <p:sldId id="553" r:id="rId26"/>
    <p:sldId id="554" r:id="rId27"/>
    <p:sldId id="555" r:id="rId28"/>
    <p:sldId id="556" r:id="rId29"/>
    <p:sldId id="557" r:id="rId30"/>
    <p:sldId id="558" r:id="rId31"/>
    <p:sldId id="55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12" userDrawn="1">
          <p15:clr>
            <a:srgbClr val="A4A3A4"/>
          </p15:clr>
        </p15:guide>
        <p15:guide id="3" pos="3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Donnell, Craig (MPCA)" initials="MC(" lastIdx="1" clrIdx="0">
    <p:extLst>
      <p:ext uri="{19B8F6BF-5375-455C-9EA6-DF929625EA0E}">
        <p15:presenceInfo xmlns:p15="http://schemas.microsoft.com/office/powerpoint/2012/main" userId="S::craig.mcdonnell@state.mn.us::69232264-2596-4aab-ab56-09371ee24ac7" providerId="AD"/>
      </p:ext>
    </p:extLst>
  </p:cmAuthor>
  <p:cmAuthor id="2" name="Schommer, Michael (MDH)" initials="SM(" lastIdx="1" clrIdx="1">
    <p:extLst>
      <p:ext uri="{19B8F6BF-5375-455C-9EA6-DF929625EA0E}">
        <p15:presenceInfo xmlns:p15="http://schemas.microsoft.com/office/powerpoint/2012/main" userId="S-1-5-21-1314793539-288207475-437156019-22634" providerId="AD"/>
      </p:ext>
    </p:extLst>
  </p:cmAuthor>
  <p:cmAuthor id="3" name="Torres, Edwin (MDH)" initials="TE(" lastIdx="1" clrIdx="2">
    <p:extLst>
      <p:ext uri="{19B8F6BF-5375-455C-9EA6-DF929625EA0E}">
        <p15:presenceInfo xmlns:p15="http://schemas.microsoft.com/office/powerpoint/2012/main" userId="S-1-5-21-1314793539-288207475-437156019-53541" providerId="AD"/>
      </p:ext>
    </p:extLst>
  </p:cmAuthor>
  <p:cmAuthor id="4" name="Thao, Kou B (MDH)" initials="TKB(" lastIdx="3" clrIdx="3">
    <p:extLst>
      <p:ext uri="{19B8F6BF-5375-455C-9EA6-DF929625EA0E}">
        <p15:presenceInfo xmlns:p15="http://schemas.microsoft.com/office/powerpoint/2012/main" userId="S-1-5-21-1314793539-288207475-437156019-371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5078"/>
    <a:srgbClr val="E8E8E8"/>
    <a:srgbClr val="003865"/>
    <a:srgbClr val="DCF0F5"/>
    <a:srgbClr val="99232E"/>
    <a:srgbClr val="1B2E4B"/>
    <a:srgbClr val="3F1D42"/>
    <a:srgbClr val="4267B2"/>
    <a:srgbClr val="78BE2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7" autoAdjust="0"/>
    <p:restoredTop sz="86385" autoAdjust="0"/>
  </p:normalViewPr>
  <p:slideViewPr>
    <p:cSldViewPr snapToGrid="0">
      <p:cViewPr varScale="1">
        <p:scale>
          <a:sx n="66" d="100"/>
          <a:sy n="66" d="100"/>
        </p:scale>
        <p:origin x="96" y="708"/>
      </p:cViewPr>
      <p:guideLst>
        <p:guide orient="horz" pos="2160"/>
        <p:guide pos="5712"/>
        <p:guide pos="312"/>
      </p:guideLst>
    </p:cSldViewPr>
  </p:slideViewPr>
  <p:outlineViewPr>
    <p:cViewPr>
      <p:scale>
        <a:sx n="33" d="100"/>
        <a:sy n="33" d="100"/>
      </p:scale>
      <p:origin x="0" y="-681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F8802-D87F-496B-8032-6D4D9454C47C}" type="doc">
      <dgm:prSet loTypeId="urn:microsoft.com/office/officeart/2005/8/layout/hProcess6" loCatId="process" qsTypeId="urn:microsoft.com/office/officeart/2005/8/quickstyle/simple1" qsCatId="simple" csTypeId="urn:microsoft.com/office/officeart/2005/8/colors/accent5_1" csCatId="accent5" phldr="1"/>
      <dgm:spPr/>
      <dgm:t>
        <a:bodyPr/>
        <a:lstStyle/>
        <a:p>
          <a:endParaRPr lang="en-US"/>
        </a:p>
      </dgm:t>
    </dgm:pt>
    <dgm:pt modelId="{55C84BA2-D745-4B02-B0FF-3AF2C188203A}">
      <dgm:prSet phldrT="[Text]"/>
      <dgm:spPr/>
      <dgm:t>
        <a:bodyPr/>
        <a:lstStyle/>
        <a:p>
          <a:r>
            <a:rPr lang="en-US" dirty="0"/>
            <a:t>MARCH	</a:t>
          </a:r>
        </a:p>
      </dgm:t>
    </dgm:pt>
    <dgm:pt modelId="{93FBA44C-3F24-4E24-85EE-A51A8E8096A2}" type="parTrans" cxnId="{6FF1788D-D2ED-492A-8A06-84D0145E0B0E}">
      <dgm:prSet/>
      <dgm:spPr/>
      <dgm:t>
        <a:bodyPr/>
        <a:lstStyle/>
        <a:p>
          <a:endParaRPr lang="en-US"/>
        </a:p>
      </dgm:t>
    </dgm:pt>
    <dgm:pt modelId="{A4B47DDF-6FFC-4EB9-8EB4-6F95FBCEC673}" type="sibTrans" cxnId="{6FF1788D-D2ED-492A-8A06-84D0145E0B0E}">
      <dgm:prSet/>
      <dgm:spPr/>
      <dgm:t>
        <a:bodyPr/>
        <a:lstStyle/>
        <a:p>
          <a:endParaRPr lang="en-US"/>
        </a:p>
      </dgm:t>
    </dgm:pt>
    <dgm:pt modelId="{FC87BCBD-7CF4-46F4-AFD1-0DB5C8CCC038}">
      <dgm:prSet phldrT="[Text]"/>
      <dgm:spPr/>
      <dgm:t>
        <a:bodyPr/>
        <a:lstStyle/>
        <a:p>
          <a:r>
            <a:rPr lang="en-US" dirty="0"/>
            <a:t>High level approval</a:t>
          </a:r>
        </a:p>
      </dgm:t>
    </dgm:pt>
    <dgm:pt modelId="{8B61C0E6-9B27-4672-9F4A-109096D18003}" type="parTrans" cxnId="{652EDE0E-A865-4EE2-B988-A2349A12C90D}">
      <dgm:prSet/>
      <dgm:spPr/>
      <dgm:t>
        <a:bodyPr/>
        <a:lstStyle/>
        <a:p>
          <a:endParaRPr lang="en-US"/>
        </a:p>
      </dgm:t>
    </dgm:pt>
    <dgm:pt modelId="{6E8495D5-8183-4E44-9D16-8208CC6DB6FA}" type="sibTrans" cxnId="{652EDE0E-A865-4EE2-B988-A2349A12C90D}">
      <dgm:prSet/>
      <dgm:spPr/>
      <dgm:t>
        <a:bodyPr/>
        <a:lstStyle/>
        <a:p>
          <a:endParaRPr lang="en-US"/>
        </a:p>
      </dgm:t>
    </dgm:pt>
    <dgm:pt modelId="{701876FC-C116-4831-B990-12EBCB6D981E}">
      <dgm:prSet phldrT="[Text]"/>
      <dgm:spPr/>
      <dgm:t>
        <a:bodyPr/>
        <a:lstStyle/>
        <a:p>
          <a:r>
            <a:rPr lang="en-US" dirty="0"/>
            <a:t>APRIL</a:t>
          </a:r>
        </a:p>
      </dgm:t>
    </dgm:pt>
    <dgm:pt modelId="{8BCB73F8-5A08-4510-BE90-2202A4A27F74}" type="parTrans" cxnId="{A8E6714B-4F82-4E46-8D47-D5F88CADA234}">
      <dgm:prSet/>
      <dgm:spPr/>
      <dgm:t>
        <a:bodyPr/>
        <a:lstStyle/>
        <a:p>
          <a:endParaRPr lang="en-US"/>
        </a:p>
      </dgm:t>
    </dgm:pt>
    <dgm:pt modelId="{82631FBA-D4BF-47E8-82DE-02885C7FA0B5}" type="sibTrans" cxnId="{A8E6714B-4F82-4E46-8D47-D5F88CADA234}">
      <dgm:prSet/>
      <dgm:spPr/>
      <dgm:t>
        <a:bodyPr/>
        <a:lstStyle/>
        <a:p>
          <a:endParaRPr lang="en-US"/>
        </a:p>
      </dgm:t>
    </dgm:pt>
    <dgm:pt modelId="{F43938DB-71D5-42EA-A29E-51284340CC57}">
      <dgm:prSet phldrT="[Text]"/>
      <dgm:spPr/>
      <dgm:t>
        <a:bodyPr/>
        <a:lstStyle/>
        <a:p>
          <a:r>
            <a:rPr lang="en-US" dirty="0" err="1"/>
            <a:t>Wk</a:t>
          </a:r>
          <a:r>
            <a:rPr lang="en-US" dirty="0"/>
            <a:t> of April 12: pilot launch with staff</a:t>
          </a:r>
        </a:p>
      </dgm:t>
    </dgm:pt>
    <dgm:pt modelId="{3CFE8587-35EC-4F6D-90B5-E8582ED670DA}" type="parTrans" cxnId="{DBAC304B-8F81-4676-AFEB-A266E4CF28A3}">
      <dgm:prSet/>
      <dgm:spPr/>
      <dgm:t>
        <a:bodyPr/>
        <a:lstStyle/>
        <a:p>
          <a:endParaRPr lang="en-US"/>
        </a:p>
      </dgm:t>
    </dgm:pt>
    <dgm:pt modelId="{23896A38-64D0-4F09-8EB7-1689607933A3}" type="sibTrans" cxnId="{DBAC304B-8F81-4676-AFEB-A266E4CF28A3}">
      <dgm:prSet/>
      <dgm:spPr/>
      <dgm:t>
        <a:bodyPr/>
        <a:lstStyle/>
        <a:p>
          <a:endParaRPr lang="en-US"/>
        </a:p>
      </dgm:t>
    </dgm:pt>
    <dgm:pt modelId="{79821BE9-FD25-4ABB-BD86-64F6847FE3D5}">
      <dgm:prSet phldrT="[Text]"/>
      <dgm:spPr/>
      <dgm:t>
        <a:bodyPr/>
        <a:lstStyle/>
        <a:p>
          <a:r>
            <a:rPr lang="en-US" dirty="0"/>
            <a:t>MAY</a:t>
          </a:r>
        </a:p>
      </dgm:t>
    </dgm:pt>
    <dgm:pt modelId="{E7139366-5016-4141-99DE-FAC43686D795}" type="parTrans" cxnId="{8013E4CB-09F9-4637-9B45-B09233046DAC}">
      <dgm:prSet/>
      <dgm:spPr/>
      <dgm:t>
        <a:bodyPr/>
        <a:lstStyle/>
        <a:p>
          <a:endParaRPr lang="en-US"/>
        </a:p>
      </dgm:t>
    </dgm:pt>
    <dgm:pt modelId="{63E85FEF-A611-41D0-BC7F-6239079B6613}" type="sibTrans" cxnId="{8013E4CB-09F9-4637-9B45-B09233046DAC}">
      <dgm:prSet/>
      <dgm:spPr/>
      <dgm:t>
        <a:bodyPr/>
        <a:lstStyle/>
        <a:p>
          <a:endParaRPr lang="en-US"/>
        </a:p>
      </dgm:t>
    </dgm:pt>
    <dgm:pt modelId="{A37BDA3D-690D-43DA-97BE-7C1804F1951A}">
      <dgm:prSet phldrT="[Text]"/>
      <dgm:spPr/>
      <dgm:t>
        <a:bodyPr/>
        <a:lstStyle/>
        <a:p>
          <a:pPr rtl="0"/>
          <a:r>
            <a:rPr lang="en-US" dirty="0"/>
            <a:t>JUNE</a:t>
          </a:r>
          <a:r>
            <a:rPr lang="en-US" dirty="0">
              <a:latin typeface="Calibri"/>
            </a:rPr>
            <a:t> - AUGUST</a:t>
          </a:r>
          <a:endParaRPr lang="en-US" dirty="0"/>
        </a:p>
      </dgm:t>
    </dgm:pt>
    <dgm:pt modelId="{B076A467-EEE4-40C5-A3EF-8EE9B5FC3575}" type="parTrans" cxnId="{0EEED820-9609-4A1F-B734-C02DF9F2A31B}">
      <dgm:prSet/>
      <dgm:spPr/>
      <dgm:t>
        <a:bodyPr/>
        <a:lstStyle/>
        <a:p>
          <a:endParaRPr lang="en-US"/>
        </a:p>
      </dgm:t>
    </dgm:pt>
    <dgm:pt modelId="{FE5A8443-C591-4A54-815D-5D4A710692D5}" type="sibTrans" cxnId="{0EEED820-9609-4A1F-B734-C02DF9F2A31B}">
      <dgm:prSet/>
      <dgm:spPr/>
      <dgm:t>
        <a:bodyPr/>
        <a:lstStyle/>
        <a:p>
          <a:endParaRPr lang="en-US"/>
        </a:p>
      </dgm:t>
    </dgm:pt>
    <dgm:pt modelId="{CDEB7B3B-D7F7-4FAA-8B88-1F7BE576C63E}">
      <dgm:prSet phldrT="[Text]"/>
      <dgm:spPr/>
      <dgm:t>
        <a:bodyPr/>
        <a:lstStyle/>
        <a:p>
          <a:r>
            <a:rPr lang="en-US" dirty="0"/>
            <a:t>Bus retrofit starts</a:t>
          </a:r>
        </a:p>
      </dgm:t>
    </dgm:pt>
    <dgm:pt modelId="{35CE1D31-E8EA-4ACC-8046-89EEF4689CDF}" type="parTrans" cxnId="{EAB8D93B-E8AD-4AD4-9C64-6F67D489E278}">
      <dgm:prSet/>
      <dgm:spPr/>
      <dgm:t>
        <a:bodyPr/>
        <a:lstStyle/>
        <a:p>
          <a:endParaRPr lang="en-US"/>
        </a:p>
      </dgm:t>
    </dgm:pt>
    <dgm:pt modelId="{7EE6151C-51A1-4E09-8315-5BBCC5E42747}" type="sibTrans" cxnId="{EAB8D93B-E8AD-4AD4-9C64-6F67D489E278}">
      <dgm:prSet/>
      <dgm:spPr/>
      <dgm:t>
        <a:bodyPr/>
        <a:lstStyle/>
        <a:p>
          <a:endParaRPr lang="en-US"/>
        </a:p>
      </dgm:t>
    </dgm:pt>
    <dgm:pt modelId="{81A62C17-F8CA-47E4-9A19-74955CB7584D}">
      <dgm:prSet phldrT="[Text]"/>
      <dgm:spPr/>
      <dgm:t>
        <a:bodyPr/>
        <a:lstStyle/>
        <a:p>
          <a:r>
            <a:rPr lang="en-US" dirty="0"/>
            <a:t>Logistics planning</a:t>
          </a:r>
        </a:p>
      </dgm:t>
    </dgm:pt>
    <dgm:pt modelId="{E6DBB870-0837-4984-B1CD-1E916FEEB1A6}" type="parTrans" cxnId="{6D8CF0E8-973F-44B5-8597-8508C260FEE7}">
      <dgm:prSet/>
      <dgm:spPr/>
      <dgm:t>
        <a:bodyPr/>
        <a:lstStyle/>
        <a:p>
          <a:endParaRPr lang="en-US"/>
        </a:p>
      </dgm:t>
    </dgm:pt>
    <dgm:pt modelId="{252CF249-36C5-400E-883D-ED62BC93B40D}" type="sibTrans" cxnId="{6D8CF0E8-973F-44B5-8597-8508C260FEE7}">
      <dgm:prSet/>
      <dgm:spPr/>
      <dgm:t>
        <a:bodyPr/>
        <a:lstStyle/>
        <a:p>
          <a:endParaRPr lang="en-US"/>
        </a:p>
      </dgm:t>
    </dgm:pt>
    <dgm:pt modelId="{4046CBC9-683B-4C90-9B14-73F2A4BCFA84}">
      <dgm:prSet phldrT="[Text]"/>
      <dgm:spPr/>
      <dgm:t>
        <a:bodyPr/>
        <a:lstStyle/>
        <a:p>
          <a:r>
            <a:rPr lang="en-US" dirty="0"/>
            <a:t>Staffing – vax, training, scheduling, etc.</a:t>
          </a:r>
        </a:p>
      </dgm:t>
    </dgm:pt>
    <dgm:pt modelId="{DB8D60B3-80BF-415D-924D-4B899250132E}" type="parTrans" cxnId="{067E2408-2282-485E-AC79-F71A47000DDC}">
      <dgm:prSet/>
      <dgm:spPr/>
      <dgm:t>
        <a:bodyPr/>
        <a:lstStyle/>
        <a:p>
          <a:endParaRPr lang="en-US"/>
        </a:p>
      </dgm:t>
    </dgm:pt>
    <dgm:pt modelId="{56DE16BF-2E2A-4AEF-8429-DE7019C86ADF}" type="sibTrans" cxnId="{067E2408-2282-485E-AC79-F71A47000DDC}">
      <dgm:prSet/>
      <dgm:spPr/>
      <dgm:t>
        <a:bodyPr/>
        <a:lstStyle/>
        <a:p>
          <a:endParaRPr lang="en-US"/>
        </a:p>
      </dgm:t>
    </dgm:pt>
    <dgm:pt modelId="{B85F09D7-5D81-4362-848A-5E34619C7BAC}">
      <dgm:prSet phldrT="[Text]"/>
      <dgm:spPr/>
      <dgm:t>
        <a:bodyPr/>
        <a:lstStyle/>
        <a:p>
          <a:r>
            <a:rPr lang="en-US" dirty="0" err="1"/>
            <a:t>Wk</a:t>
          </a:r>
          <a:r>
            <a:rPr lang="en-US" dirty="0"/>
            <a:t> of April 19: community launch</a:t>
          </a:r>
        </a:p>
      </dgm:t>
    </dgm:pt>
    <dgm:pt modelId="{556BEA63-F0C0-480F-8C5C-C396D1354601}" type="parTrans" cxnId="{A5DDEEA9-3413-4E16-898C-640039DDABA5}">
      <dgm:prSet/>
      <dgm:spPr/>
      <dgm:t>
        <a:bodyPr/>
        <a:lstStyle/>
        <a:p>
          <a:endParaRPr lang="en-US"/>
        </a:p>
      </dgm:t>
    </dgm:pt>
    <dgm:pt modelId="{13C7E2E7-EFEC-4512-A499-D8B83C1EE0B4}" type="sibTrans" cxnId="{A5DDEEA9-3413-4E16-898C-640039DDABA5}">
      <dgm:prSet/>
      <dgm:spPr/>
      <dgm:t>
        <a:bodyPr/>
        <a:lstStyle/>
        <a:p>
          <a:endParaRPr lang="en-US"/>
        </a:p>
      </dgm:t>
    </dgm:pt>
    <dgm:pt modelId="{3D56812F-F1AE-4183-A984-AEBD889A99F7}">
      <dgm:prSet phldrT="[Text]"/>
      <dgm:spPr/>
      <dgm:t>
        <a:bodyPr/>
        <a:lstStyle/>
        <a:p>
          <a:pPr rtl="0"/>
          <a:r>
            <a:rPr lang="en-US" dirty="0"/>
            <a:t>Build out fleet to 6 buses for full scale deployment</a:t>
          </a:r>
          <a:r>
            <a:rPr lang="en-US" dirty="0">
              <a:latin typeface="Calibri"/>
            </a:rPr>
            <a:t> </a:t>
          </a:r>
          <a:endParaRPr lang="en-US" dirty="0"/>
        </a:p>
      </dgm:t>
    </dgm:pt>
    <dgm:pt modelId="{4AFDC3DA-0F81-4C8F-A9E6-643E0CCE54F2}" type="parTrans" cxnId="{12A18A16-0C71-47B1-9842-8936FA4949C5}">
      <dgm:prSet/>
      <dgm:spPr/>
      <dgm:t>
        <a:bodyPr/>
        <a:lstStyle/>
        <a:p>
          <a:endParaRPr lang="en-US"/>
        </a:p>
      </dgm:t>
    </dgm:pt>
    <dgm:pt modelId="{5B38723A-9C44-4622-9982-6D50CE47FAAF}" type="sibTrans" cxnId="{12A18A16-0C71-47B1-9842-8936FA4949C5}">
      <dgm:prSet/>
      <dgm:spPr/>
      <dgm:t>
        <a:bodyPr/>
        <a:lstStyle/>
        <a:p>
          <a:endParaRPr lang="en-US"/>
        </a:p>
      </dgm:t>
    </dgm:pt>
    <dgm:pt modelId="{2EA1798E-0BA7-42B2-AC88-032269E08BF4}">
      <dgm:prSet phldrT="[Text]"/>
      <dgm:spPr/>
      <dgm:t>
        <a:bodyPr/>
        <a:lstStyle/>
        <a:p>
          <a:r>
            <a:rPr lang="en-US" dirty="0"/>
            <a:t>Full scale deployment</a:t>
          </a:r>
        </a:p>
      </dgm:t>
    </dgm:pt>
    <dgm:pt modelId="{32D323B8-28E8-479C-9940-1ED48FAB9EF9}" type="parTrans" cxnId="{88B19EDF-08C4-40B7-8501-FCFF720CB42D}">
      <dgm:prSet/>
      <dgm:spPr/>
      <dgm:t>
        <a:bodyPr/>
        <a:lstStyle/>
        <a:p>
          <a:endParaRPr lang="en-US"/>
        </a:p>
      </dgm:t>
    </dgm:pt>
    <dgm:pt modelId="{EED12E0C-C5B9-4539-AA81-3CBDC8179496}" type="sibTrans" cxnId="{88B19EDF-08C4-40B7-8501-FCFF720CB42D}">
      <dgm:prSet/>
      <dgm:spPr/>
      <dgm:t>
        <a:bodyPr/>
        <a:lstStyle/>
        <a:p>
          <a:endParaRPr lang="en-US"/>
        </a:p>
      </dgm:t>
    </dgm:pt>
    <dgm:pt modelId="{AB8B3679-DF98-459F-8CF0-7CFFA4117C4E}">
      <dgm:prSet phldrT="[Text]"/>
      <dgm:spPr/>
      <dgm:t>
        <a:bodyPr/>
        <a:lstStyle/>
        <a:p>
          <a:r>
            <a:rPr lang="en-US" dirty="0"/>
            <a:t>Discuss needs</a:t>
          </a:r>
        </a:p>
      </dgm:t>
    </dgm:pt>
    <dgm:pt modelId="{168B88A8-546A-41CD-82BF-3823ACDC600F}" type="parTrans" cxnId="{4B2DB654-3C9B-464E-AAC0-6B0B4F0ECD27}">
      <dgm:prSet/>
      <dgm:spPr/>
      <dgm:t>
        <a:bodyPr/>
        <a:lstStyle/>
        <a:p>
          <a:endParaRPr lang="en-US"/>
        </a:p>
      </dgm:t>
    </dgm:pt>
    <dgm:pt modelId="{6264A0F4-0717-4935-9761-52DD01165B86}" type="sibTrans" cxnId="{4B2DB654-3C9B-464E-AAC0-6B0B4F0ECD27}">
      <dgm:prSet/>
      <dgm:spPr/>
      <dgm:t>
        <a:bodyPr/>
        <a:lstStyle/>
        <a:p>
          <a:endParaRPr lang="en-US"/>
        </a:p>
      </dgm:t>
    </dgm:pt>
    <dgm:pt modelId="{9A768F0A-F6BA-4FE1-8AD6-BED81B348028}">
      <dgm:prSet phldrT="[Text]"/>
      <dgm:spPr/>
      <dgm:t>
        <a:bodyPr/>
        <a:lstStyle/>
        <a:p>
          <a:r>
            <a:rPr lang="en-US" dirty="0"/>
            <a:t>Identify gaps</a:t>
          </a:r>
        </a:p>
      </dgm:t>
    </dgm:pt>
    <dgm:pt modelId="{AEAC386D-69AD-4950-A0BA-B4528B7ED5A2}" type="parTrans" cxnId="{1A9DB11C-26F2-435E-914A-AAE0FBEFE803}">
      <dgm:prSet/>
      <dgm:spPr/>
      <dgm:t>
        <a:bodyPr/>
        <a:lstStyle/>
        <a:p>
          <a:endParaRPr lang="en-US"/>
        </a:p>
      </dgm:t>
    </dgm:pt>
    <dgm:pt modelId="{25EC6BE1-B490-44F0-928F-42122D50A9C7}" type="sibTrans" cxnId="{1A9DB11C-26F2-435E-914A-AAE0FBEFE803}">
      <dgm:prSet/>
      <dgm:spPr/>
      <dgm:t>
        <a:bodyPr/>
        <a:lstStyle/>
        <a:p>
          <a:endParaRPr lang="en-US"/>
        </a:p>
      </dgm:t>
    </dgm:pt>
    <dgm:pt modelId="{1DA7034F-CE0D-4EE2-8AB4-8CDC71552567}">
      <dgm:prSet phldrT="[Text]"/>
      <dgm:spPr/>
      <dgm:t>
        <a:bodyPr/>
        <a:lstStyle/>
        <a:p>
          <a:r>
            <a:rPr lang="en-US" dirty="0"/>
            <a:t>Bus retrofit continues</a:t>
          </a:r>
        </a:p>
      </dgm:t>
    </dgm:pt>
    <dgm:pt modelId="{F01EB595-23BC-4656-A7CC-EDE3D947977F}" type="parTrans" cxnId="{2095CFFD-7765-4E35-B9DC-B0315A95001E}">
      <dgm:prSet/>
      <dgm:spPr/>
      <dgm:t>
        <a:bodyPr/>
        <a:lstStyle/>
        <a:p>
          <a:endParaRPr lang="en-US"/>
        </a:p>
      </dgm:t>
    </dgm:pt>
    <dgm:pt modelId="{32F05AF6-7D92-4085-BD37-F597B3BD125B}" type="sibTrans" cxnId="{2095CFFD-7765-4E35-B9DC-B0315A95001E}">
      <dgm:prSet/>
      <dgm:spPr/>
      <dgm:t>
        <a:bodyPr/>
        <a:lstStyle/>
        <a:p>
          <a:endParaRPr lang="en-US"/>
        </a:p>
      </dgm:t>
    </dgm:pt>
    <dgm:pt modelId="{594A9906-9167-4740-B489-0C444EF402B4}">
      <dgm:prSet phldrT="[Text]"/>
      <dgm:spPr/>
      <dgm:t>
        <a:bodyPr/>
        <a:lstStyle/>
        <a:p>
          <a:r>
            <a:rPr lang="en-US" dirty="0"/>
            <a:t>Discuss needs</a:t>
          </a:r>
        </a:p>
      </dgm:t>
    </dgm:pt>
    <dgm:pt modelId="{61D0586B-69A1-4BB3-848F-7952371160F8}" type="parTrans" cxnId="{4F7D2860-D80D-49A1-BDE9-09F7A5E0FD4A}">
      <dgm:prSet/>
      <dgm:spPr/>
      <dgm:t>
        <a:bodyPr/>
        <a:lstStyle/>
        <a:p>
          <a:endParaRPr lang="en-US"/>
        </a:p>
      </dgm:t>
    </dgm:pt>
    <dgm:pt modelId="{B46E19C7-1A37-4EF1-AD6C-C42F075A7D38}" type="sibTrans" cxnId="{4F7D2860-D80D-49A1-BDE9-09F7A5E0FD4A}">
      <dgm:prSet/>
      <dgm:spPr/>
      <dgm:t>
        <a:bodyPr/>
        <a:lstStyle/>
        <a:p>
          <a:endParaRPr lang="en-US"/>
        </a:p>
      </dgm:t>
    </dgm:pt>
    <dgm:pt modelId="{AD6DDB2C-F9D7-4B75-95B6-7E0E87BACE8B}">
      <dgm:prSet phldrT="[Text]"/>
      <dgm:spPr/>
      <dgm:t>
        <a:bodyPr/>
        <a:lstStyle/>
        <a:p>
          <a:r>
            <a:rPr lang="en-US" dirty="0"/>
            <a:t>Identify gaps</a:t>
          </a:r>
        </a:p>
      </dgm:t>
    </dgm:pt>
    <dgm:pt modelId="{9DE1AB77-1D50-4475-86B4-0E592A685D89}" type="parTrans" cxnId="{5C5A467D-FAAA-4EA0-BC0C-F6BBD568CEDA}">
      <dgm:prSet/>
      <dgm:spPr/>
      <dgm:t>
        <a:bodyPr/>
        <a:lstStyle/>
        <a:p>
          <a:endParaRPr lang="en-US"/>
        </a:p>
      </dgm:t>
    </dgm:pt>
    <dgm:pt modelId="{6ADF505E-396A-4D9B-B957-A0F1BF5C079B}" type="sibTrans" cxnId="{5C5A467D-FAAA-4EA0-BC0C-F6BBD568CEDA}">
      <dgm:prSet/>
      <dgm:spPr/>
      <dgm:t>
        <a:bodyPr/>
        <a:lstStyle/>
        <a:p>
          <a:endParaRPr lang="en-US"/>
        </a:p>
      </dgm:t>
    </dgm:pt>
    <dgm:pt modelId="{73D80ACD-4AB7-4B84-A6A6-8274280A5F66}">
      <dgm:prSet phldrT="[Text]"/>
      <dgm:spPr/>
      <dgm:t>
        <a:bodyPr/>
        <a:lstStyle/>
        <a:p>
          <a:r>
            <a:rPr lang="en-US" dirty="0"/>
            <a:t>Site ID + scheduling begins</a:t>
          </a:r>
        </a:p>
      </dgm:t>
    </dgm:pt>
    <dgm:pt modelId="{E376E96C-0F67-40DF-8FF3-9BCFE5F279DF}" type="parTrans" cxnId="{8DCAF017-6563-4D53-9C3A-AC2AF4E1CC13}">
      <dgm:prSet/>
      <dgm:spPr/>
      <dgm:t>
        <a:bodyPr/>
        <a:lstStyle/>
        <a:p>
          <a:endParaRPr lang="en-US"/>
        </a:p>
      </dgm:t>
    </dgm:pt>
    <dgm:pt modelId="{1BE75C48-F94B-4568-9F5E-1E9B2AE24865}" type="sibTrans" cxnId="{8DCAF017-6563-4D53-9C3A-AC2AF4E1CC13}">
      <dgm:prSet/>
      <dgm:spPr/>
      <dgm:t>
        <a:bodyPr/>
        <a:lstStyle/>
        <a:p>
          <a:endParaRPr lang="en-US"/>
        </a:p>
      </dgm:t>
    </dgm:pt>
    <dgm:pt modelId="{6178C23B-0BBE-4EC9-B6CD-289E5CAE474F}">
      <dgm:prSet phldrT="[Text]"/>
      <dgm:spPr/>
      <dgm:t>
        <a:bodyPr/>
        <a:lstStyle/>
        <a:p>
          <a:r>
            <a:rPr lang="en-US" dirty="0"/>
            <a:t>Site ID + scheduling</a:t>
          </a:r>
        </a:p>
      </dgm:t>
    </dgm:pt>
    <dgm:pt modelId="{88782D01-3631-4E11-9C69-253D2174AD01}" type="parTrans" cxnId="{F06D83B6-F77B-4F21-A4D7-A3F420736A32}">
      <dgm:prSet/>
      <dgm:spPr/>
      <dgm:t>
        <a:bodyPr/>
        <a:lstStyle/>
        <a:p>
          <a:endParaRPr lang="en-US"/>
        </a:p>
      </dgm:t>
    </dgm:pt>
    <dgm:pt modelId="{90660682-7E83-4EF9-8BFB-9278600F9E35}" type="sibTrans" cxnId="{F06D83B6-F77B-4F21-A4D7-A3F420736A32}">
      <dgm:prSet/>
      <dgm:spPr/>
      <dgm:t>
        <a:bodyPr/>
        <a:lstStyle/>
        <a:p>
          <a:endParaRPr lang="en-US"/>
        </a:p>
      </dgm:t>
    </dgm:pt>
    <dgm:pt modelId="{2043C851-2B63-439A-9318-0ED3602A6725}">
      <dgm:prSet phldrT="[Text]"/>
      <dgm:spPr/>
      <dgm:t>
        <a:bodyPr/>
        <a:lstStyle/>
        <a:p>
          <a:r>
            <a:rPr lang="en-US" dirty="0"/>
            <a:t>Site ID + scheduling</a:t>
          </a:r>
        </a:p>
      </dgm:t>
    </dgm:pt>
    <dgm:pt modelId="{B9262416-9495-4743-8916-725117486B3E}" type="parTrans" cxnId="{B21A6A24-049A-4152-9209-D6624E60817A}">
      <dgm:prSet/>
      <dgm:spPr/>
      <dgm:t>
        <a:bodyPr/>
        <a:lstStyle/>
        <a:p>
          <a:endParaRPr lang="en-US"/>
        </a:p>
      </dgm:t>
    </dgm:pt>
    <dgm:pt modelId="{367379BA-0DEC-41F9-8094-6F2963532A85}" type="sibTrans" cxnId="{B21A6A24-049A-4152-9209-D6624E60817A}">
      <dgm:prSet/>
      <dgm:spPr/>
      <dgm:t>
        <a:bodyPr/>
        <a:lstStyle/>
        <a:p>
          <a:endParaRPr lang="en-US"/>
        </a:p>
      </dgm:t>
    </dgm:pt>
    <dgm:pt modelId="{A458FAC8-BEDB-4D76-A414-AF538F6E8FDD}">
      <dgm:prSet phldrT="[Text]"/>
      <dgm:spPr/>
      <dgm:t>
        <a:bodyPr/>
        <a:lstStyle/>
        <a:p>
          <a:r>
            <a:rPr lang="en-US" dirty="0"/>
            <a:t>Site ID + scheduling</a:t>
          </a:r>
        </a:p>
      </dgm:t>
    </dgm:pt>
    <dgm:pt modelId="{F5EDBFCF-AC49-409E-BF39-081BBE96FF0E}" type="parTrans" cxnId="{938D1960-2092-4246-9CAC-A55B8A310D5D}">
      <dgm:prSet/>
      <dgm:spPr/>
      <dgm:t>
        <a:bodyPr/>
        <a:lstStyle/>
        <a:p>
          <a:endParaRPr lang="en-US"/>
        </a:p>
      </dgm:t>
    </dgm:pt>
    <dgm:pt modelId="{594D029A-2347-45E9-B31C-7BC51CD22D58}" type="sibTrans" cxnId="{938D1960-2092-4246-9CAC-A55B8A310D5D}">
      <dgm:prSet/>
      <dgm:spPr/>
      <dgm:t>
        <a:bodyPr/>
        <a:lstStyle/>
        <a:p>
          <a:endParaRPr lang="en-US"/>
        </a:p>
      </dgm:t>
    </dgm:pt>
    <dgm:pt modelId="{1B8841E3-68CF-4657-AF1E-EAEB5BD53E4D}">
      <dgm:prSet phldr="0"/>
      <dgm:spPr/>
      <dgm:t>
        <a:bodyPr/>
        <a:lstStyle/>
        <a:p>
          <a:pPr rtl="0"/>
          <a:r>
            <a:rPr lang="en-US" dirty="0">
              <a:latin typeface="Calibri"/>
            </a:rPr>
            <a:t>Community Intake form goes live</a:t>
          </a:r>
        </a:p>
      </dgm:t>
    </dgm:pt>
    <dgm:pt modelId="{9A181172-1DEC-47E2-8D60-776AAE5D2858}" type="parTrans" cxnId="{C0661B31-68A2-42CD-8AD1-FFCA9BC53D2F}">
      <dgm:prSet/>
      <dgm:spPr/>
      <dgm:t>
        <a:bodyPr/>
        <a:lstStyle/>
        <a:p>
          <a:endParaRPr lang="en-US"/>
        </a:p>
      </dgm:t>
    </dgm:pt>
    <dgm:pt modelId="{884F4E4A-39EF-40D2-80D1-E2F73584CE68}" type="sibTrans" cxnId="{C0661B31-68A2-42CD-8AD1-FFCA9BC53D2F}">
      <dgm:prSet/>
      <dgm:spPr/>
      <dgm:t>
        <a:bodyPr/>
        <a:lstStyle/>
        <a:p>
          <a:endParaRPr lang="en-US"/>
        </a:p>
      </dgm:t>
    </dgm:pt>
    <dgm:pt modelId="{2FBFACCD-5010-47D0-913D-08E3AA92A19A}" type="pres">
      <dgm:prSet presAssocID="{E2CF8802-D87F-496B-8032-6D4D9454C47C}" presName="theList" presStyleCnt="0">
        <dgm:presLayoutVars>
          <dgm:dir/>
          <dgm:animLvl val="lvl"/>
          <dgm:resizeHandles val="exact"/>
        </dgm:presLayoutVars>
      </dgm:prSet>
      <dgm:spPr/>
    </dgm:pt>
    <dgm:pt modelId="{DF15523A-FA93-4436-A063-E96EA9AEE54F}" type="pres">
      <dgm:prSet presAssocID="{55C84BA2-D745-4B02-B0FF-3AF2C188203A}" presName="compNode" presStyleCnt="0"/>
      <dgm:spPr/>
    </dgm:pt>
    <dgm:pt modelId="{52E2AB43-71C6-4BE6-9BE2-3F9A2513FC26}" type="pres">
      <dgm:prSet presAssocID="{55C84BA2-D745-4B02-B0FF-3AF2C188203A}" presName="noGeometry" presStyleCnt="0"/>
      <dgm:spPr/>
    </dgm:pt>
    <dgm:pt modelId="{571F9A03-EF85-4A85-B574-927E121A244F}" type="pres">
      <dgm:prSet presAssocID="{55C84BA2-D745-4B02-B0FF-3AF2C188203A}" presName="childTextVisible" presStyleLbl="bgAccFollowNode1" presStyleIdx="0" presStyleCnt="4">
        <dgm:presLayoutVars>
          <dgm:bulletEnabled val="1"/>
        </dgm:presLayoutVars>
      </dgm:prSet>
      <dgm:spPr/>
    </dgm:pt>
    <dgm:pt modelId="{B9EFF814-8171-4DD3-BE43-B1A67025D3B0}" type="pres">
      <dgm:prSet presAssocID="{55C84BA2-D745-4B02-B0FF-3AF2C188203A}" presName="childTextHidden" presStyleLbl="bgAccFollowNode1" presStyleIdx="0" presStyleCnt="4"/>
      <dgm:spPr/>
    </dgm:pt>
    <dgm:pt modelId="{11E1A30A-2930-4169-AE1F-400472F07E0A}" type="pres">
      <dgm:prSet presAssocID="{55C84BA2-D745-4B02-B0FF-3AF2C188203A}" presName="parentText" presStyleLbl="node1" presStyleIdx="0" presStyleCnt="4">
        <dgm:presLayoutVars>
          <dgm:chMax val="1"/>
          <dgm:bulletEnabled val="1"/>
        </dgm:presLayoutVars>
      </dgm:prSet>
      <dgm:spPr/>
    </dgm:pt>
    <dgm:pt modelId="{9BE5EE42-160B-4F6C-B2AA-4352DB8AB72E}" type="pres">
      <dgm:prSet presAssocID="{55C84BA2-D745-4B02-B0FF-3AF2C188203A}" presName="aSpace" presStyleCnt="0"/>
      <dgm:spPr/>
    </dgm:pt>
    <dgm:pt modelId="{AF2AB198-A794-4CC5-B459-189B0205C25A}" type="pres">
      <dgm:prSet presAssocID="{701876FC-C116-4831-B990-12EBCB6D981E}" presName="compNode" presStyleCnt="0"/>
      <dgm:spPr/>
    </dgm:pt>
    <dgm:pt modelId="{91B2F137-3299-428B-A1F3-9BAE748555C5}" type="pres">
      <dgm:prSet presAssocID="{701876FC-C116-4831-B990-12EBCB6D981E}" presName="noGeometry" presStyleCnt="0"/>
      <dgm:spPr/>
    </dgm:pt>
    <dgm:pt modelId="{25110D64-B656-4B6D-9119-8AF8FDEFF6C5}" type="pres">
      <dgm:prSet presAssocID="{701876FC-C116-4831-B990-12EBCB6D981E}" presName="childTextVisible" presStyleLbl="bgAccFollowNode1" presStyleIdx="1" presStyleCnt="4">
        <dgm:presLayoutVars>
          <dgm:bulletEnabled val="1"/>
        </dgm:presLayoutVars>
      </dgm:prSet>
      <dgm:spPr/>
    </dgm:pt>
    <dgm:pt modelId="{3F5975B0-4424-4E60-85C8-51F10CD1259E}" type="pres">
      <dgm:prSet presAssocID="{701876FC-C116-4831-B990-12EBCB6D981E}" presName="childTextHidden" presStyleLbl="bgAccFollowNode1" presStyleIdx="1" presStyleCnt="4"/>
      <dgm:spPr/>
    </dgm:pt>
    <dgm:pt modelId="{A1EF1A33-AE3C-40EF-BB2F-811444F5EDA4}" type="pres">
      <dgm:prSet presAssocID="{701876FC-C116-4831-B990-12EBCB6D981E}" presName="parentText" presStyleLbl="node1" presStyleIdx="1" presStyleCnt="4">
        <dgm:presLayoutVars>
          <dgm:chMax val="1"/>
          <dgm:bulletEnabled val="1"/>
        </dgm:presLayoutVars>
      </dgm:prSet>
      <dgm:spPr/>
    </dgm:pt>
    <dgm:pt modelId="{18AE698C-5199-4C88-8246-B1CA6D08C94D}" type="pres">
      <dgm:prSet presAssocID="{701876FC-C116-4831-B990-12EBCB6D981E}" presName="aSpace" presStyleCnt="0"/>
      <dgm:spPr/>
    </dgm:pt>
    <dgm:pt modelId="{196E21EF-95FD-4C87-8377-F2A1E6F7F76D}" type="pres">
      <dgm:prSet presAssocID="{79821BE9-FD25-4ABB-BD86-64F6847FE3D5}" presName="compNode" presStyleCnt="0"/>
      <dgm:spPr/>
    </dgm:pt>
    <dgm:pt modelId="{6BA63478-8E64-422B-8C40-315400FAB628}" type="pres">
      <dgm:prSet presAssocID="{79821BE9-FD25-4ABB-BD86-64F6847FE3D5}" presName="noGeometry" presStyleCnt="0"/>
      <dgm:spPr/>
    </dgm:pt>
    <dgm:pt modelId="{0E7F2B5E-4786-45C4-BA91-B147C4B68875}" type="pres">
      <dgm:prSet presAssocID="{79821BE9-FD25-4ABB-BD86-64F6847FE3D5}" presName="childTextVisible" presStyleLbl="bgAccFollowNode1" presStyleIdx="2" presStyleCnt="4">
        <dgm:presLayoutVars>
          <dgm:bulletEnabled val="1"/>
        </dgm:presLayoutVars>
      </dgm:prSet>
      <dgm:spPr/>
    </dgm:pt>
    <dgm:pt modelId="{9ACD77E5-5CB9-4260-A1CD-ACD15682D7EE}" type="pres">
      <dgm:prSet presAssocID="{79821BE9-FD25-4ABB-BD86-64F6847FE3D5}" presName="childTextHidden" presStyleLbl="bgAccFollowNode1" presStyleIdx="2" presStyleCnt="4"/>
      <dgm:spPr/>
    </dgm:pt>
    <dgm:pt modelId="{821985FA-6F83-42D6-8758-20278FDC4091}" type="pres">
      <dgm:prSet presAssocID="{79821BE9-FD25-4ABB-BD86-64F6847FE3D5}" presName="parentText" presStyleLbl="node1" presStyleIdx="2" presStyleCnt="4">
        <dgm:presLayoutVars>
          <dgm:chMax val="1"/>
          <dgm:bulletEnabled val="1"/>
        </dgm:presLayoutVars>
      </dgm:prSet>
      <dgm:spPr/>
    </dgm:pt>
    <dgm:pt modelId="{1A436110-3301-4CA0-8805-4DE17D890082}" type="pres">
      <dgm:prSet presAssocID="{79821BE9-FD25-4ABB-BD86-64F6847FE3D5}" presName="aSpace" presStyleCnt="0"/>
      <dgm:spPr/>
    </dgm:pt>
    <dgm:pt modelId="{3706F399-3770-4B5F-B002-484F0517FC3D}" type="pres">
      <dgm:prSet presAssocID="{A37BDA3D-690D-43DA-97BE-7C1804F1951A}" presName="compNode" presStyleCnt="0"/>
      <dgm:spPr/>
    </dgm:pt>
    <dgm:pt modelId="{FC6EAEA8-6E65-41B8-BD3B-7F5EB38F0125}" type="pres">
      <dgm:prSet presAssocID="{A37BDA3D-690D-43DA-97BE-7C1804F1951A}" presName="noGeometry" presStyleCnt="0"/>
      <dgm:spPr/>
    </dgm:pt>
    <dgm:pt modelId="{EDC12572-0BEC-4775-9608-203D9EF6E0D8}" type="pres">
      <dgm:prSet presAssocID="{A37BDA3D-690D-43DA-97BE-7C1804F1951A}" presName="childTextVisible" presStyleLbl="bgAccFollowNode1" presStyleIdx="3" presStyleCnt="4">
        <dgm:presLayoutVars>
          <dgm:bulletEnabled val="1"/>
        </dgm:presLayoutVars>
      </dgm:prSet>
      <dgm:spPr/>
    </dgm:pt>
    <dgm:pt modelId="{DB16FE15-628F-40A1-8927-D8255A214961}" type="pres">
      <dgm:prSet presAssocID="{A37BDA3D-690D-43DA-97BE-7C1804F1951A}" presName="childTextHidden" presStyleLbl="bgAccFollowNode1" presStyleIdx="3" presStyleCnt="4"/>
      <dgm:spPr/>
    </dgm:pt>
    <dgm:pt modelId="{2F119E30-37DC-4DA6-96DB-918AAF3AE4C5}" type="pres">
      <dgm:prSet presAssocID="{A37BDA3D-690D-43DA-97BE-7C1804F1951A}" presName="parentText" presStyleLbl="node1" presStyleIdx="3" presStyleCnt="4">
        <dgm:presLayoutVars>
          <dgm:chMax val="1"/>
          <dgm:bulletEnabled val="1"/>
        </dgm:presLayoutVars>
      </dgm:prSet>
      <dgm:spPr/>
    </dgm:pt>
  </dgm:ptLst>
  <dgm:cxnLst>
    <dgm:cxn modelId="{AEFD5E00-4734-466C-81EE-781FF34EF196}" type="presOf" srcId="{2EA1798E-0BA7-42B2-AC88-032269E08BF4}" destId="{DB16FE15-628F-40A1-8927-D8255A214961}" srcOrd="1" destOrd="0" presId="urn:microsoft.com/office/officeart/2005/8/layout/hProcess6"/>
    <dgm:cxn modelId="{50491C01-B79E-4C46-9C09-0F4229696FFA}" type="presOf" srcId="{9A768F0A-F6BA-4FE1-8AD6-BED81B348028}" destId="{DB16FE15-628F-40A1-8927-D8255A214961}" srcOrd="1" destOrd="3" presId="urn:microsoft.com/office/officeart/2005/8/layout/hProcess6"/>
    <dgm:cxn modelId="{92486F01-F4C9-4F77-A669-961CF0A6F84F}" type="presOf" srcId="{CDEB7B3B-D7F7-4FAA-8B88-1F7BE576C63E}" destId="{B9EFF814-8171-4DD3-BE43-B1A67025D3B0}" srcOrd="1" destOrd="1" presId="urn:microsoft.com/office/officeart/2005/8/layout/hProcess6"/>
    <dgm:cxn modelId="{3B475A03-C584-43CB-9DFD-C61D154BE3F1}" type="presOf" srcId="{1DA7034F-CE0D-4EE2-8AB4-8CDC71552567}" destId="{3F5975B0-4424-4E60-85C8-51F10CD1259E}" srcOrd="1" destOrd="0" presId="urn:microsoft.com/office/officeart/2005/8/layout/hProcess6"/>
    <dgm:cxn modelId="{34241B04-9306-40DA-A1C9-D54D274F91B9}" type="presOf" srcId="{6178C23B-0BBE-4EC9-B6CD-289E5CAE474F}" destId="{3F5975B0-4424-4E60-85C8-51F10CD1259E}" srcOrd="1" destOrd="2" presId="urn:microsoft.com/office/officeart/2005/8/layout/hProcess6"/>
    <dgm:cxn modelId="{3FBEB404-2B5C-41F9-A7DE-50DD5C08D7D2}" type="presOf" srcId="{AB8B3679-DF98-459F-8CF0-7CFFA4117C4E}" destId="{DB16FE15-628F-40A1-8927-D8255A214961}" srcOrd="1" destOrd="2" presId="urn:microsoft.com/office/officeart/2005/8/layout/hProcess6"/>
    <dgm:cxn modelId="{067E2408-2282-485E-AC79-F71A47000DDC}" srcId="{55C84BA2-D745-4B02-B0FF-3AF2C188203A}" destId="{4046CBC9-683B-4C90-9B14-73F2A4BCFA84}" srcOrd="3" destOrd="0" parTransId="{DB8D60B3-80BF-415D-924D-4B899250132E}" sibTransId="{56DE16BF-2E2A-4AEF-8429-DE7019C86ADF}"/>
    <dgm:cxn modelId="{DC42750A-7340-4805-BD4D-DCC057BDAAF0}" type="presOf" srcId="{4046CBC9-683B-4C90-9B14-73F2A4BCFA84}" destId="{B9EFF814-8171-4DD3-BE43-B1A67025D3B0}" srcOrd="1" destOrd="3" presId="urn:microsoft.com/office/officeart/2005/8/layout/hProcess6"/>
    <dgm:cxn modelId="{EE800E0B-0ACA-4263-998A-E8ACEBA8E530}" type="presOf" srcId="{1DA7034F-CE0D-4EE2-8AB4-8CDC71552567}" destId="{25110D64-B656-4B6D-9119-8AF8FDEFF6C5}" srcOrd="0" destOrd="0" presId="urn:microsoft.com/office/officeart/2005/8/layout/hProcess6"/>
    <dgm:cxn modelId="{BAB5140B-DC35-44DA-89AA-A1121B7E1FDE}" type="presOf" srcId="{73D80ACD-4AB7-4B84-A6A6-8274280A5F66}" destId="{571F9A03-EF85-4A85-B574-927E121A244F}" srcOrd="0" destOrd="4" presId="urn:microsoft.com/office/officeart/2005/8/layout/hProcess6"/>
    <dgm:cxn modelId="{652EDE0E-A865-4EE2-B988-A2349A12C90D}" srcId="{55C84BA2-D745-4B02-B0FF-3AF2C188203A}" destId="{FC87BCBD-7CF4-46F4-AFD1-0DB5C8CCC038}" srcOrd="0" destOrd="0" parTransId="{8B61C0E6-9B27-4672-9F4A-109096D18003}" sibTransId="{6E8495D5-8183-4E44-9D16-8208CC6DB6FA}"/>
    <dgm:cxn modelId="{F8A25813-5FA2-4034-8D0B-B8B27001FDA7}" type="presOf" srcId="{73D80ACD-4AB7-4B84-A6A6-8274280A5F66}" destId="{B9EFF814-8171-4DD3-BE43-B1A67025D3B0}" srcOrd="1" destOrd="4" presId="urn:microsoft.com/office/officeart/2005/8/layout/hProcess6"/>
    <dgm:cxn modelId="{12A18A16-0C71-47B1-9842-8936FA4949C5}" srcId="{79821BE9-FD25-4ABB-BD86-64F6847FE3D5}" destId="{3D56812F-F1AE-4183-A984-AEBD889A99F7}" srcOrd="0" destOrd="0" parTransId="{4AFDC3DA-0F81-4C8F-A9E6-643E0CCE54F2}" sibTransId="{5B38723A-9C44-4622-9982-6D50CE47FAAF}"/>
    <dgm:cxn modelId="{8DCAF017-6563-4D53-9C3A-AC2AF4E1CC13}" srcId="{55C84BA2-D745-4B02-B0FF-3AF2C188203A}" destId="{73D80ACD-4AB7-4B84-A6A6-8274280A5F66}" srcOrd="4" destOrd="0" parTransId="{E376E96C-0F67-40DF-8FF3-9BCFE5F279DF}" sibTransId="{1BE75C48-F94B-4568-9F5E-1E9B2AE24865}"/>
    <dgm:cxn modelId="{1A9DB11C-26F2-435E-914A-AAE0FBEFE803}" srcId="{A37BDA3D-690D-43DA-97BE-7C1804F1951A}" destId="{9A768F0A-F6BA-4FE1-8AD6-BED81B348028}" srcOrd="3" destOrd="0" parTransId="{AEAC386D-69AD-4950-A0BA-B4528B7ED5A2}" sibTransId="{25EC6BE1-B490-44F0-928F-42122D50A9C7}"/>
    <dgm:cxn modelId="{9895041D-974B-4ABC-B310-F3C4E5FCAD43}" type="presOf" srcId="{F43938DB-71D5-42EA-A29E-51284340CC57}" destId="{25110D64-B656-4B6D-9119-8AF8FDEFF6C5}" srcOrd="0" destOrd="3" presId="urn:microsoft.com/office/officeart/2005/8/layout/hProcess6"/>
    <dgm:cxn modelId="{52461C20-12AD-4862-B346-A6D901A6168D}" type="presOf" srcId="{AB8B3679-DF98-459F-8CF0-7CFFA4117C4E}" destId="{EDC12572-0BEC-4775-9608-203D9EF6E0D8}" srcOrd="0" destOrd="2" presId="urn:microsoft.com/office/officeart/2005/8/layout/hProcess6"/>
    <dgm:cxn modelId="{0EEED820-9609-4A1F-B734-C02DF9F2A31B}" srcId="{E2CF8802-D87F-496B-8032-6D4D9454C47C}" destId="{A37BDA3D-690D-43DA-97BE-7C1804F1951A}" srcOrd="3" destOrd="0" parTransId="{B076A467-EEE4-40C5-A3EF-8EE9B5FC3575}" sibTransId="{FE5A8443-C591-4A54-815D-5D4A710692D5}"/>
    <dgm:cxn modelId="{B21A6A24-049A-4152-9209-D6624E60817A}" srcId="{79821BE9-FD25-4ABB-BD86-64F6847FE3D5}" destId="{2043C851-2B63-439A-9318-0ED3602A6725}" srcOrd="1" destOrd="0" parTransId="{B9262416-9495-4743-8916-725117486B3E}" sibTransId="{367379BA-0DEC-41F9-8094-6F2963532A85}"/>
    <dgm:cxn modelId="{E202DD24-B940-4A0E-82E4-960A3B58E674}" type="presOf" srcId="{A458FAC8-BEDB-4D76-A414-AF538F6E8FDD}" destId="{EDC12572-0BEC-4775-9608-203D9EF6E0D8}" srcOrd="0" destOrd="1" presId="urn:microsoft.com/office/officeart/2005/8/layout/hProcess6"/>
    <dgm:cxn modelId="{AB57D52C-0DE7-47C0-A999-61B1C28FCE37}" type="presOf" srcId="{55C84BA2-D745-4B02-B0FF-3AF2C188203A}" destId="{11E1A30A-2930-4169-AE1F-400472F07E0A}" srcOrd="0" destOrd="0" presId="urn:microsoft.com/office/officeart/2005/8/layout/hProcess6"/>
    <dgm:cxn modelId="{B4084F2D-D53A-4743-A59F-27D8C2F9B622}" type="presOf" srcId="{81A62C17-F8CA-47E4-9A19-74955CB7584D}" destId="{571F9A03-EF85-4A85-B574-927E121A244F}" srcOrd="0" destOrd="2" presId="urn:microsoft.com/office/officeart/2005/8/layout/hProcess6"/>
    <dgm:cxn modelId="{79A31F2E-BB36-45D4-B8B1-204551C2AEFB}" type="presOf" srcId="{701876FC-C116-4831-B990-12EBCB6D981E}" destId="{A1EF1A33-AE3C-40EF-BB2F-811444F5EDA4}" srcOrd="0" destOrd="0" presId="urn:microsoft.com/office/officeart/2005/8/layout/hProcess6"/>
    <dgm:cxn modelId="{C0661B31-68A2-42CD-8AD1-FFCA9BC53D2F}" srcId="{701876FC-C116-4831-B990-12EBCB6D981E}" destId="{1B8841E3-68CF-4657-AF1E-EAEB5BD53E4D}" srcOrd="1" destOrd="0" parTransId="{9A181172-1DEC-47E2-8D60-776AAE5D2858}" sibTransId="{884F4E4A-39EF-40D2-80D1-E2F73584CE68}"/>
    <dgm:cxn modelId="{EAB8D93B-E8AD-4AD4-9C64-6F67D489E278}" srcId="{55C84BA2-D745-4B02-B0FF-3AF2C188203A}" destId="{CDEB7B3B-D7F7-4FAA-8B88-1F7BE576C63E}" srcOrd="1" destOrd="0" parTransId="{35CE1D31-E8EA-4ACC-8046-89EEF4689CDF}" sibTransId="{7EE6151C-51A1-4E09-8315-5BBCC5E42747}"/>
    <dgm:cxn modelId="{EB67593D-4B6A-473E-A5AC-2278A73886FB}" type="presOf" srcId="{FC87BCBD-7CF4-46F4-AFD1-0DB5C8CCC038}" destId="{571F9A03-EF85-4A85-B574-927E121A244F}" srcOrd="0" destOrd="0" presId="urn:microsoft.com/office/officeart/2005/8/layout/hProcess6"/>
    <dgm:cxn modelId="{938D1960-2092-4246-9CAC-A55B8A310D5D}" srcId="{A37BDA3D-690D-43DA-97BE-7C1804F1951A}" destId="{A458FAC8-BEDB-4D76-A414-AF538F6E8FDD}" srcOrd="1" destOrd="0" parTransId="{F5EDBFCF-AC49-409E-BF39-081BBE96FF0E}" sibTransId="{594D029A-2347-45E9-B31C-7BC51CD22D58}"/>
    <dgm:cxn modelId="{4F7D2860-D80D-49A1-BDE9-09F7A5E0FD4A}" srcId="{79821BE9-FD25-4ABB-BD86-64F6847FE3D5}" destId="{594A9906-9167-4740-B489-0C444EF402B4}" srcOrd="2" destOrd="0" parTransId="{61D0586B-69A1-4BB3-848F-7952371160F8}" sibTransId="{B46E19C7-1A37-4EF1-AD6C-C42F075A7D38}"/>
    <dgm:cxn modelId="{35260665-4DED-4D44-A816-718636DF44F5}" type="presOf" srcId="{A458FAC8-BEDB-4D76-A414-AF538F6E8FDD}" destId="{DB16FE15-628F-40A1-8927-D8255A214961}" srcOrd="1" destOrd="1" presId="urn:microsoft.com/office/officeart/2005/8/layout/hProcess6"/>
    <dgm:cxn modelId="{407F5765-5288-44D2-87ED-463A362B4865}" type="presOf" srcId="{E2CF8802-D87F-496B-8032-6D4D9454C47C}" destId="{2FBFACCD-5010-47D0-913D-08E3AA92A19A}" srcOrd="0" destOrd="0" presId="urn:microsoft.com/office/officeart/2005/8/layout/hProcess6"/>
    <dgm:cxn modelId="{896A3166-2E07-44B2-B82C-7A6B5443EA46}" type="presOf" srcId="{2043C851-2B63-439A-9318-0ED3602A6725}" destId="{9ACD77E5-5CB9-4260-A1CD-ACD15682D7EE}" srcOrd="1" destOrd="1" presId="urn:microsoft.com/office/officeart/2005/8/layout/hProcess6"/>
    <dgm:cxn modelId="{8086B167-524D-4331-969E-1007C383EE6C}" type="presOf" srcId="{3D56812F-F1AE-4183-A984-AEBD889A99F7}" destId="{9ACD77E5-5CB9-4260-A1CD-ACD15682D7EE}" srcOrd="1" destOrd="0" presId="urn:microsoft.com/office/officeart/2005/8/layout/hProcess6"/>
    <dgm:cxn modelId="{DBAC304B-8F81-4676-AFEB-A266E4CF28A3}" srcId="{701876FC-C116-4831-B990-12EBCB6D981E}" destId="{F43938DB-71D5-42EA-A29E-51284340CC57}" srcOrd="3" destOrd="0" parTransId="{3CFE8587-35EC-4F6D-90B5-E8582ED670DA}" sibTransId="{23896A38-64D0-4F09-8EB7-1689607933A3}"/>
    <dgm:cxn modelId="{A8E6714B-4F82-4E46-8D47-D5F88CADA234}" srcId="{E2CF8802-D87F-496B-8032-6D4D9454C47C}" destId="{701876FC-C116-4831-B990-12EBCB6D981E}" srcOrd="1" destOrd="0" parTransId="{8BCB73F8-5A08-4510-BE90-2202A4A27F74}" sibTransId="{82631FBA-D4BF-47E8-82DE-02885C7FA0B5}"/>
    <dgm:cxn modelId="{DC8C964C-0F56-4C90-92C2-3BF4738EB4F5}" type="presOf" srcId="{79821BE9-FD25-4ABB-BD86-64F6847FE3D5}" destId="{821985FA-6F83-42D6-8758-20278FDC4091}" srcOrd="0" destOrd="0" presId="urn:microsoft.com/office/officeart/2005/8/layout/hProcess6"/>
    <dgm:cxn modelId="{4B2DB654-3C9B-464E-AAC0-6B0B4F0ECD27}" srcId="{A37BDA3D-690D-43DA-97BE-7C1804F1951A}" destId="{AB8B3679-DF98-459F-8CF0-7CFFA4117C4E}" srcOrd="2" destOrd="0" parTransId="{168B88A8-546A-41CD-82BF-3823ACDC600F}" sibTransId="{6264A0F4-0717-4935-9761-52DD01165B86}"/>
    <dgm:cxn modelId="{B289CE5A-C391-4C5D-9DD1-AFC1C54A0781}" type="presOf" srcId="{1B8841E3-68CF-4657-AF1E-EAEB5BD53E4D}" destId="{25110D64-B656-4B6D-9119-8AF8FDEFF6C5}" srcOrd="0" destOrd="1" presId="urn:microsoft.com/office/officeart/2005/8/layout/hProcess6"/>
    <dgm:cxn modelId="{5C5A467D-FAAA-4EA0-BC0C-F6BBD568CEDA}" srcId="{79821BE9-FD25-4ABB-BD86-64F6847FE3D5}" destId="{AD6DDB2C-F9D7-4B75-95B6-7E0E87BACE8B}" srcOrd="3" destOrd="0" parTransId="{9DE1AB77-1D50-4475-86B4-0E592A685D89}" sibTransId="{6ADF505E-396A-4D9B-B957-A0F1BF5C079B}"/>
    <dgm:cxn modelId="{B8AB377F-0E8D-49E9-B8FA-E28F81F8BA6A}" type="presOf" srcId="{CDEB7B3B-D7F7-4FAA-8B88-1F7BE576C63E}" destId="{571F9A03-EF85-4A85-B574-927E121A244F}" srcOrd="0" destOrd="1" presId="urn:microsoft.com/office/officeart/2005/8/layout/hProcess6"/>
    <dgm:cxn modelId="{924D987F-8306-4612-B1FD-75FB0AB0F986}" type="presOf" srcId="{3D56812F-F1AE-4183-A984-AEBD889A99F7}" destId="{0E7F2B5E-4786-45C4-BA91-B147C4B68875}" srcOrd="0" destOrd="0" presId="urn:microsoft.com/office/officeart/2005/8/layout/hProcess6"/>
    <dgm:cxn modelId="{A26B9886-7F6D-4BCA-8FE1-80CD33C185A1}" type="presOf" srcId="{9A768F0A-F6BA-4FE1-8AD6-BED81B348028}" destId="{EDC12572-0BEC-4775-9608-203D9EF6E0D8}" srcOrd="0" destOrd="3" presId="urn:microsoft.com/office/officeart/2005/8/layout/hProcess6"/>
    <dgm:cxn modelId="{B5629C88-F737-4CC4-82CE-A54DB919746A}" type="presOf" srcId="{1B8841E3-68CF-4657-AF1E-EAEB5BD53E4D}" destId="{3F5975B0-4424-4E60-85C8-51F10CD1259E}" srcOrd="1" destOrd="1" presId="urn:microsoft.com/office/officeart/2005/8/layout/hProcess6"/>
    <dgm:cxn modelId="{E0388789-7D45-486C-884F-49FB27E4DE72}" type="presOf" srcId="{2043C851-2B63-439A-9318-0ED3602A6725}" destId="{0E7F2B5E-4786-45C4-BA91-B147C4B68875}" srcOrd="0" destOrd="1" presId="urn:microsoft.com/office/officeart/2005/8/layout/hProcess6"/>
    <dgm:cxn modelId="{6FF1788D-D2ED-492A-8A06-84D0145E0B0E}" srcId="{E2CF8802-D87F-496B-8032-6D4D9454C47C}" destId="{55C84BA2-D745-4B02-B0FF-3AF2C188203A}" srcOrd="0" destOrd="0" parTransId="{93FBA44C-3F24-4E24-85EE-A51A8E8096A2}" sibTransId="{A4B47DDF-6FFC-4EB9-8EB4-6F95FBCEC673}"/>
    <dgm:cxn modelId="{E71D6A93-DA29-4EFD-AB89-53C48FD917FC}" type="presOf" srcId="{594A9906-9167-4740-B489-0C444EF402B4}" destId="{0E7F2B5E-4786-45C4-BA91-B147C4B68875}" srcOrd="0" destOrd="2" presId="urn:microsoft.com/office/officeart/2005/8/layout/hProcess6"/>
    <dgm:cxn modelId="{BE30E89C-5F25-4468-9301-DA18EA8851E5}" type="presOf" srcId="{FC87BCBD-7CF4-46F4-AFD1-0DB5C8CCC038}" destId="{B9EFF814-8171-4DD3-BE43-B1A67025D3B0}" srcOrd="1" destOrd="0" presId="urn:microsoft.com/office/officeart/2005/8/layout/hProcess6"/>
    <dgm:cxn modelId="{43C6339E-4BDD-455A-93C8-5E305820BF9D}" type="presOf" srcId="{2EA1798E-0BA7-42B2-AC88-032269E08BF4}" destId="{EDC12572-0BEC-4775-9608-203D9EF6E0D8}" srcOrd="0" destOrd="0" presId="urn:microsoft.com/office/officeart/2005/8/layout/hProcess6"/>
    <dgm:cxn modelId="{B5E3F79E-0173-4376-B63D-42F5AD81CED5}" type="presOf" srcId="{4046CBC9-683B-4C90-9B14-73F2A4BCFA84}" destId="{571F9A03-EF85-4A85-B574-927E121A244F}" srcOrd="0" destOrd="3" presId="urn:microsoft.com/office/officeart/2005/8/layout/hProcess6"/>
    <dgm:cxn modelId="{A5DDEEA9-3413-4E16-898C-640039DDABA5}" srcId="{701876FC-C116-4831-B990-12EBCB6D981E}" destId="{B85F09D7-5D81-4362-848A-5E34619C7BAC}" srcOrd="4" destOrd="0" parTransId="{556BEA63-F0C0-480F-8C5C-C396D1354601}" sibTransId="{13C7E2E7-EFEC-4512-A499-D8B83C1EE0B4}"/>
    <dgm:cxn modelId="{86A506B0-5BB3-4B68-8D71-37CD5762EF28}" type="presOf" srcId="{6178C23B-0BBE-4EC9-B6CD-289E5CAE474F}" destId="{25110D64-B656-4B6D-9119-8AF8FDEFF6C5}" srcOrd="0" destOrd="2" presId="urn:microsoft.com/office/officeart/2005/8/layout/hProcess6"/>
    <dgm:cxn modelId="{2B9D28B2-87C7-4506-891F-9F97F4C46FAA}" type="presOf" srcId="{AD6DDB2C-F9D7-4B75-95B6-7E0E87BACE8B}" destId="{0E7F2B5E-4786-45C4-BA91-B147C4B68875}" srcOrd="0" destOrd="3" presId="urn:microsoft.com/office/officeart/2005/8/layout/hProcess6"/>
    <dgm:cxn modelId="{F06D83B6-F77B-4F21-A4D7-A3F420736A32}" srcId="{701876FC-C116-4831-B990-12EBCB6D981E}" destId="{6178C23B-0BBE-4EC9-B6CD-289E5CAE474F}" srcOrd="2" destOrd="0" parTransId="{88782D01-3631-4E11-9C69-253D2174AD01}" sibTransId="{90660682-7E83-4EF9-8BFB-9278600F9E35}"/>
    <dgm:cxn modelId="{D263F8C0-F1F3-4B24-94B7-1CCC7464D539}" type="presOf" srcId="{A37BDA3D-690D-43DA-97BE-7C1804F1951A}" destId="{2F119E30-37DC-4DA6-96DB-918AAF3AE4C5}" srcOrd="0" destOrd="0" presId="urn:microsoft.com/office/officeart/2005/8/layout/hProcess6"/>
    <dgm:cxn modelId="{8013E4CB-09F9-4637-9B45-B09233046DAC}" srcId="{E2CF8802-D87F-496B-8032-6D4D9454C47C}" destId="{79821BE9-FD25-4ABB-BD86-64F6847FE3D5}" srcOrd="2" destOrd="0" parTransId="{E7139366-5016-4141-99DE-FAC43686D795}" sibTransId="{63E85FEF-A611-41D0-BC7F-6239079B6613}"/>
    <dgm:cxn modelId="{01599ED7-9BEE-44D3-8530-3EAAB4EFE792}" type="presOf" srcId="{594A9906-9167-4740-B489-0C444EF402B4}" destId="{9ACD77E5-5CB9-4260-A1CD-ACD15682D7EE}" srcOrd="1" destOrd="2" presId="urn:microsoft.com/office/officeart/2005/8/layout/hProcess6"/>
    <dgm:cxn modelId="{88B19EDF-08C4-40B7-8501-FCFF720CB42D}" srcId="{A37BDA3D-690D-43DA-97BE-7C1804F1951A}" destId="{2EA1798E-0BA7-42B2-AC88-032269E08BF4}" srcOrd="0" destOrd="0" parTransId="{32D323B8-28E8-479C-9940-1ED48FAB9EF9}" sibTransId="{EED12E0C-C5B9-4539-AA81-3CBDC8179496}"/>
    <dgm:cxn modelId="{7CFC16E2-E8B8-42E2-992A-737150153075}" type="presOf" srcId="{B85F09D7-5D81-4362-848A-5E34619C7BAC}" destId="{3F5975B0-4424-4E60-85C8-51F10CD1259E}" srcOrd="1" destOrd="4" presId="urn:microsoft.com/office/officeart/2005/8/layout/hProcess6"/>
    <dgm:cxn modelId="{832AA9E2-1F34-4417-806E-94D52DD9262F}" type="presOf" srcId="{81A62C17-F8CA-47E4-9A19-74955CB7584D}" destId="{B9EFF814-8171-4DD3-BE43-B1A67025D3B0}" srcOrd="1" destOrd="2" presId="urn:microsoft.com/office/officeart/2005/8/layout/hProcess6"/>
    <dgm:cxn modelId="{6D8CF0E8-973F-44B5-8597-8508C260FEE7}" srcId="{55C84BA2-D745-4B02-B0FF-3AF2C188203A}" destId="{81A62C17-F8CA-47E4-9A19-74955CB7584D}" srcOrd="2" destOrd="0" parTransId="{E6DBB870-0837-4984-B1CD-1E916FEEB1A6}" sibTransId="{252CF249-36C5-400E-883D-ED62BC93B40D}"/>
    <dgm:cxn modelId="{662CB4EB-EA1E-4757-8180-E45BB0AE416B}" type="presOf" srcId="{F43938DB-71D5-42EA-A29E-51284340CC57}" destId="{3F5975B0-4424-4E60-85C8-51F10CD1259E}" srcOrd="1" destOrd="3" presId="urn:microsoft.com/office/officeart/2005/8/layout/hProcess6"/>
    <dgm:cxn modelId="{77375CEF-9886-4B51-920B-84B4A29D3354}" type="presOf" srcId="{B85F09D7-5D81-4362-848A-5E34619C7BAC}" destId="{25110D64-B656-4B6D-9119-8AF8FDEFF6C5}" srcOrd="0" destOrd="4" presId="urn:microsoft.com/office/officeart/2005/8/layout/hProcess6"/>
    <dgm:cxn modelId="{2469E7FB-9C6E-464C-B007-6672940A095A}" type="presOf" srcId="{AD6DDB2C-F9D7-4B75-95B6-7E0E87BACE8B}" destId="{9ACD77E5-5CB9-4260-A1CD-ACD15682D7EE}" srcOrd="1" destOrd="3" presId="urn:microsoft.com/office/officeart/2005/8/layout/hProcess6"/>
    <dgm:cxn modelId="{2095CFFD-7765-4E35-B9DC-B0315A95001E}" srcId="{701876FC-C116-4831-B990-12EBCB6D981E}" destId="{1DA7034F-CE0D-4EE2-8AB4-8CDC71552567}" srcOrd="0" destOrd="0" parTransId="{F01EB595-23BC-4656-A7CC-EDE3D947977F}" sibTransId="{32F05AF6-7D92-4085-BD37-F597B3BD125B}"/>
    <dgm:cxn modelId="{16359A09-1B33-470F-907E-10B12C147EA0}" type="presParOf" srcId="{2FBFACCD-5010-47D0-913D-08E3AA92A19A}" destId="{DF15523A-FA93-4436-A063-E96EA9AEE54F}" srcOrd="0" destOrd="0" presId="urn:microsoft.com/office/officeart/2005/8/layout/hProcess6"/>
    <dgm:cxn modelId="{2E775397-ECEC-4AC5-8E58-AD9DDC14EE2C}" type="presParOf" srcId="{DF15523A-FA93-4436-A063-E96EA9AEE54F}" destId="{52E2AB43-71C6-4BE6-9BE2-3F9A2513FC26}" srcOrd="0" destOrd="0" presId="urn:microsoft.com/office/officeart/2005/8/layout/hProcess6"/>
    <dgm:cxn modelId="{D858F06E-9D36-4212-849C-F4614A2AD1A5}" type="presParOf" srcId="{DF15523A-FA93-4436-A063-E96EA9AEE54F}" destId="{571F9A03-EF85-4A85-B574-927E121A244F}" srcOrd="1" destOrd="0" presId="urn:microsoft.com/office/officeart/2005/8/layout/hProcess6"/>
    <dgm:cxn modelId="{8542D8CD-90FE-408F-9733-50B53996BBB9}" type="presParOf" srcId="{DF15523A-FA93-4436-A063-E96EA9AEE54F}" destId="{B9EFF814-8171-4DD3-BE43-B1A67025D3B0}" srcOrd="2" destOrd="0" presId="urn:microsoft.com/office/officeart/2005/8/layout/hProcess6"/>
    <dgm:cxn modelId="{6B06152C-CBB5-4590-9075-888A14F32A7A}" type="presParOf" srcId="{DF15523A-FA93-4436-A063-E96EA9AEE54F}" destId="{11E1A30A-2930-4169-AE1F-400472F07E0A}" srcOrd="3" destOrd="0" presId="urn:microsoft.com/office/officeart/2005/8/layout/hProcess6"/>
    <dgm:cxn modelId="{A42902A0-0E87-4068-91F3-DA8CA4DE0FB8}" type="presParOf" srcId="{2FBFACCD-5010-47D0-913D-08E3AA92A19A}" destId="{9BE5EE42-160B-4F6C-B2AA-4352DB8AB72E}" srcOrd="1" destOrd="0" presId="urn:microsoft.com/office/officeart/2005/8/layout/hProcess6"/>
    <dgm:cxn modelId="{1442D35C-F023-43F7-A1EB-D21343299EDB}" type="presParOf" srcId="{2FBFACCD-5010-47D0-913D-08E3AA92A19A}" destId="{AF2AB198-A794-4CC5-B459-189B0205C25A}" srcOrd="2" destOrd="0" presId="urn:microsoft.com/office/officeart/2005/8/layout/hProcess6"/>
    <dgm:cxn modelId="{2C9DF611-7EF6-4085-BF08-2B64013E5FCE}" type="presParOf" srcId="{AF2AB198-A794-4CC5-B459-189B0205C25A}" destId="{91B2F137-3299-428B-A1F3-9BAE748555C5}" srcOrd="0" destOrd="0" presId="urn:microsoft.com/office/officeart/2005/8/layout/hProcess6"/>
    <dgm:cxn modelId="{1BCD54A1-DE09-44AF-AC2E-FD0F43A6C9D5}" type="presParOf" srcId="{AF2AB198-A794-4CC5-B459-189B0205C25A}" destId="{25110D64-B656-4B6D-9119-8AF8FDEFF6C5}" srcOrd="1" destOrd="0" presId="urn:microsoft.com/office/officeart/2005/8/layout/hProcess6"/>
    <dgm:cxn modelId="{5F09C9CD-1F92-4482-B8AF-723BE8DAA9B3}" type="presParOf" srcId="{AF2AB198-A794-4CC5-B459-189B0205C25A}" destId="{3F5975B0-4424-4E60-85C8-51F10CD1259E}" srcOrd="2" destOrd="0" presId="urn:microsoft.com/office/officeart/2005/8/layout/hProcess6"/>
    <dgm:cxn modelId="{6B4A1E15-59C8-4C68-8D4E-0D00B540E4DB}" type="presParOf" srcId="{AF2AB198-A794-4CC5-B459-189B0205C25A}" destId="{A1EF1A33-AE3C-40EF-BB2F-811444F5EDA4}" srcOrd="3" destOrd="0" presId="urn:microsoft.com/office/officeart/2005/8/layout/hProcess6"/>
    <dgm:cxn modelId="{94505AC1-3AF0-4E11-BCA3-C9A1C7D00807}" type="presParOf" srcId="{2FBFACCD-5010-47D0-913D-08E3AA92A19A}" destId="{18AE698C-5199-4C88-8246-B1CA6D08C94D}" srcOrd="3" destOrd="0" presId="urn:microsoft.com/office/officeart/2005/8/layout/hProcess6"/>
    <dgm:cxn modelId="{823A189E-5560-4A43-85CA-F3BBCD47A559}" type="presParOf" srcId="{2FBFACCD-5010-47D0-913D-08E3AA92A19A}" destId="{196E21EF-95FD-4C87-8377-F2A1E6F7F76D}" srcOrd="4" destOrd="0" presId="urn:microsoft.com/office/officeart/2005/8/layout/hProcess6"/>
    <dgm:cxn modelId="{E882C469-8337-43BD-8C47-4924D524C9F5}" type="presParOf" srcId="{196E21EF-95FD-4C87-8377-F2A1E6F7F76D}" destId="{6BA63478-8E64-422B-8C40-315400FAB628}" srcOrd="0" destOrd="0" presId="urn:microsoft.com/office/officeart/2005/8/layout/hProcess6"/>
    <dgm:cxn modelId="{88CE80CF-E1DB-414F-8786-1518DE1D4BF8}" type="presParOf" srcId="{196E21EF-95FD-4C87-8377-F2A1E6F7F76D}" destId="{0E7F2B5E-4786-45C4-BA91-B147C4B68875}" srcOrd="1" destOrd="0" presId="urn:microsoft.com/office/officeart/2005/8/layout/hProcess6"/>
    <dgm:cxn modelId="{DBEC88D0-5DBF-4DFF-BBBF-8AEA0D9074A8}" type="presParOf" srcId="{196E21EF-95FD-4C87-8377-F2A1E6F7F76D}" destId="{9ACD77E5-5CB9-4260-A1CD-ACD15682D7EE}" srcOrd="2" destOrd="0" presId="urn:microsoft.com/office/officeart/2005/8/layout/hProcess6"/>
    <dgm:cxn modelId="{43394249-5449-4772-BFF2-53BD008092E1}" type="presParOf" srcId="{196E21EF-95FD-4C87-8377-F2A1E6F7F76D}" destId="{821985FA-6F83-42D6-8758-20278FDC4091}" srcOrd="3" destOrd="0" presId="urn:microsoft.com/office/officeart/2005/8/layout/hProcess6"/>
    <dgm:cxn modelId="{A99B7181-F4B4-463E-A365-FF0CC0DD4BBA}" type="presParOf" srcId="{2FBFACCD-5010-47D0-913D-08E3AA92A19A}" destId="{1A436110-3301-4CA0-8805-4DE17D890082}" srcOrd="5" destOrd="0" presId="urn:microsoft.com/office/officeart/2005/8/layout/hProcess6"/>
    <dgm:cxn modelId="{DCBEDE85-0CE7-4DFE-B475-E0B0AD5FFB6D}" type="presParOf" srcId="{2FBFACCD-5010-47D0-913D-08E3AA92A19A}" destId="{3706F399-3770-4B5F-B002-484F0517FC3D}" srcOrd="6" destOrd="0" presId="urn:microsoft.com/office/officeart/2005/8/layout/hProcess6"/>
    <dgm:cxn modelId="{40191097-E192-48B6-A106-4F41AFC6F1AD}" type="presParOf" srcId="{3706F399-3770-4B5F-B002-484F0517FC3D}" destId="{FC6EAEA8-6E65-41B8-BD3B-7F5EB38F0125}" srcOrd="0" destOrd="0" presId="urn:microsoft.com/office/officeart/2005/8/layout/hProcess6"/>
    <dgm:cxn modelId="{6D5577A0-AAF5-4437-917C-03128A27FB47}" type="presParOf" srcId="{3706F399-3770-4B5F-B002-484F0517FC3D}" destId="{EDC12572-0BEC-4775-9608-203D9EF6E0D8}" srcOrd="1" destOrd="0" presId="urn:microsoft.com/office/officeart/2005/8/layout/hProcess6"/>
    <dgm:cxn modelId="{626D3EFC-7CDB-4CAB-9117-CCECC7F41BB3}" type="presParOf" srcId="{3706F399-3770-4B5F-B002-484F0517FC3D}" destId="{DB16FE15-628F-40A1-8927-D8255A214961}" srcOrd="2" destOrd="0" presId="urn:microsoft.com/office/officeart/2005/8/layout/hProcess6"/>
    <dgm:cxn modelId="{B84DE253-B78B-4AB1-A0D6-609A708B5091}" type="presParOf" srcId="{3706F399-3770-4B5F-B002-484F0517FC3D}" destId="{2F119E30-37DC-4DA6-96DB-918AAF3AE4C5}"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4C4CE-9AE9-4B94-83F6-0B5592D6C6A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F63201B-BEB3-45A0-AC84-DBDC47728ACC}">
      <dgm:prSet phldrT="[Text]" phldr="0"/>
      <dgm:spPr/>
      <dgm:t>
        <a:bodyPr/>
        <a:lstStyle/>
        <a:p>
          <a:pPr rtl="0">
            <a:lnSpc>
              <a:spcPct val="100000"/>
            </a:lnSpc>
          </a:pPr>
          <a:r>
            <a:rPr lang="en-US" dirty="0">
              <a:latin typeface="Calibri"/>
            </a:rPr>
            <a:t>April 12 – Pilot week (1 bus)</a:t>
          </a:r>
          <a:endParaRPr lang="en-US" dirty="0"/>
        </a:p>
      </dgm:t>
    </dgm:pt>
    <dgm:pt modelId="{AA7C375E-A94C-4A0C-A012-995A5E4A973A}" type="parTrans" cxnId="{9A88E373-A041-48DF-A924-5ACA761FDDAA}">
      <dgm:prSet/>
      <dgm:spPr/>
      <dgm:t>
        <a:bodyPr/>
        <a:lstStyle/>
        <a:p>
          <a:endParaRPr lang="en-US"/>
        </a:p>
      </dgm:t>
    </dgm:pt>
    <dgm:pt modelId="{AF93C7BB-2B65-408F-BEAD-3C21B869D7A4}" type="sibTrans" cxnId="{9A88E373-A041-48DF-A924-5ACA761FDDAA}">
      <dgm:prSet/>
      <dgm:spPr/>
      <dgm:t>
        <a:bodyPr/>
        <a:lstStyle/>
        <a:p>
          <a:endParaRPr lang="en-US"/>
        </a:p>
      </dgm:t>
    </dgm:pt>
    <dgm:pt modelId="{34F5EB56-E503-41D5-B389-0331FE877AAD}">
      <dgm:prSet phldrT="[Text]"/>
      <dgm:spPr/>
      <dgm:t>
        <a:bodyPr/>
        <a:lstStyle/>
        <a:p>
          <a:pPr rtl="0"/>
          <a:r>
            <a:rPr lang="en-US" dirty="0">
              <a:latin typeface="Calibri"/>
            </a:rPr>
            <a:t>April 19 – Community clinics (2 buses)</a:t>
          </a:r>
          <a:endParaRPr lang="en-US" dirty="0"/>
        </a:p>
      </dgm:t>
    </dgm:pt>
    <dgm:pt modelId="{46678644-3478-41DD-95EF-FC1801380666}" type="parTrans" cxnId="{97632F87-F5C5-4DD9-8FC6-237A77760308}">
      <dgm:prSet/>
      <dgm:spPr/>
      <dgm:t>
        <a:bodyPr/>
        <a:lstStyle/>
        <a:p>
          <a:endParaRPr lang="en-US"/>
        </a:p>
      </dgm:t>
    </dgm:pt>
    <dgm:pt modelId="{210BB2F7-B99A-465E-BCEE-4AAB14CE5908}" type="sibTrans" cxnId="{97632F87-F5C5-4DD9-8FC6-237A77760308}">
      <dgm:prSet/>
      <dgm:spPr/>
      <dgm:t>
        <a:bodyPr/>
        <a:lstStyle/>
        <a:p>
          <a:endParaRPr lang="en-US"/>
        </a:p>
      </dgm:t>
    </dgm:pt>
    <dgm:pt modelId="{27594162-9311-4427-97E4-1B9675A564AD}">
      <dgm:prSet phldrT="[Text]"/>
      <dgm:spPr/>
      <dgm:t>
        <a:bodyPr/>
        <a:lstStyle/>
        <a:p>
          <a:pPr rtl="0"/>
          <a:r>
            <a:rPr lang="en-US" dirty="0">
              <a:latin typeface="Calibri"/>
            </a:rPr>
            <a:t>May 3 – community clinics (+3rd bus)</a:t>
          </a:r>
          <a:endParaRPr lang="en-US" dirty="0"/>
        </a:p>
      </dgm:t>
    </dgm:pt>
    <dgm:pt modelId="{1FE57DC0-7261-41BE-8D97-A59395B5A246}" type="parTrans" cxnId="{30A33CF9-8F8B-4462-9C69-156FE9736DBF}">
      <dgm:prSet/>
      <dgm:spPr/>
      <dgm:t>
        <a:bodyPr/>
        <a:lstStyle/>
        <a:p>
          <a:endParaRPr lang="en-US"/>
        </a:p>
      </dgm:t>
    </dgm:pt>
    <dgm:pt modelId="{83398BC8-C539-48CF-99EB-987C4E4D50D7}" type="sibTrans" cxnId="{30A33CF9-8F8B-4462-9C69-156FE9736DBF}">
      <dgm:prSet/>
      <dgm:spPr/>
      <dgm:t>
        <a:bodyPr/>
        <a:lstStyle/>
        <a:p>
          <a:endParaRPr lang="en-US"/>
        </a:p>
      </dgm:t>
    </dgm:pt>
    <dgm:pt modelId="{34A35BBD-71C8-4F67-B2B9-8DD77E0AC7E1}">
      <dgm:prSet phldrT="[Text]"/>
      <dgm:spPr/>
      <dgm:t>
        <a:bodyPr/>
        <a:lstStyle/>
        <a:p>
          <a:pPr rtl="0"/>
          <a:r>
            <a:rPr lang="en-US" dirty="0">
              <a:latin typeface="Calibri"/>
            </a:rPr>
            <a:t>Low income, multifamily housing sites in Little Canada and Maplewood</a:t>
          </a:r>
          <a:endParaRPr lang="en-US" dirty="0"/>
        </a:p>
      </dgm:t>
    </dgm:pt>
    <dgm:pt modelId="{CA8BE1BB-CE10-4B28-881E-ECB7902754C4}" type="parTrans" cxnId="{839B3C1E-7B42-47F6-834E-CD736D85B96E}">
      <dgm:prSet/>
      <dgm:spPr/>
      <dgm:t>
        <a:bodyPr/>
        <a:lstStyle/>
        <a:p>
          <a:endParaRPr lang="en-US"/>
        </a:p>
      </dgm:t>
    </dgm:pt>
    <dgm:pt modelId="{FCBCC55B-DD9A-43B4-B7AD-C4E12A989671}" type="sibTrans" cxnId="{839B3C1E-7B42-47F6-834E-CD736D85B96E}">
      <dgm:prSet/>
      <dgm:spPr/>
      <dgm:t>
        <a:bodyPr/>
        <a:lstStyle/>
        <a:p>
          <a:endParaRPr lang="en-US"/>
        </a:p>
      </dgm:t>
    </dgm:pt>
    <dgm:pt modelId="{094E18CC-D9A8-4828-AB2B-8DFD964DAFCD}">
      <dgm:prSet phldrT="[Text]" phldr="0"/>
      <dgm:spPr/>
      <dgm:t>
        <a:bodyPr/>
        <a:lstStyle/>
        <a:p>
          <a:pPr rtl="0"/>
          <a:r>
            <a:rPr lang="en-US" dirty="0" err="1">
              <a:latin typeface="Calibri"/>
            </a:rPr>
            <a:t>Hmongtown</a:t>
          </a:r>
          <a:r>
            <a:rPr lang="en-US" dirty="0">
              <a:latin typeface="Calibri"/>
            </a:rPr>
            <a:t> Market in St. Paul </a:t>
          </a:r>
          <a:endParaRPr lang="en-US" dirty="0"/>
        </a:p>
      </dgm:t>
    </dgm:pt>
    <dgm:pt modelId="{72DE2248-0581-4F89-9CF4-B707731E782F}" type="parTrans" cxnId="{0909DA53-A6AD-41DE-A3B0-2AFFB8443B4D}">
      <dgm:prSet/>
      <dgm:spPr/>
      <dgm:t>
        <a:bodyPr/>
        <a:lstStyle/>
        <a:p>
          <a:endParaRPr lang="en-US"/>
        </a:p>
      </dgm:t>
    </dgm:pt>
    <dgm:pt modelId="{F2136F7B-B75F-4C32-85BA-62E9645D0AF7}" type="sibTrans" cxnId="{0909DA53-A6AD-41DE-A3B0-2AFFB8443B4D}">
      <dgm:prSet/>
      <dgm:spPr/>
      <dgm:t>
        <a:bodyPr/>
        <a:lstStyle/>
        <a:p>
          <a:endParaRPr lang="en-US"/>
        </a:p>
      </dgm:t>
    </dgm:pt>
    <dgm:pt modelId="{18A0B1B9-6B16-4541-AB62-89DF57D00234}">
      <dgm:prSet phldrT="[Text]" phldr="0"/>
      <dgm:spPr/>
      <dgm:t>
        <a:bodyPr/>
        <a:lstStyle/>
        <a:p>
          <a:pPr rtl="0"/>
          <a:r>
            <a:rPr lang="en-US" dirty="0">
              <a:latin typeface="Calibri"/>
            </a:rPr>
            <a:t>EMERGE Community Development in North MPLS</a:t>
          </a:r>
        </a:p>
      </dgm:t>
    </dgm:pt>
    <dgm:pt modelId="{3FC12769-B3FC-4AD4-A115-A956665D0426}" type="parTrans" cxnId="{60664703-5CA3-4C70-8246-E6BBAD96BE45}">
      <dgm:prSet/>
      <dgm:spPr/>
      <dgm:t>
        <a:bodyPr/>
        <a:lstStyle/>
        <a:p>
          <a:endParaRPr lang="en-US"/>
        </a:p>
      </dgm:t>
    </dgm:pt>
    <dgm:pt modelId="{F3623653-76B7-4F85-A96A-07861044B595}" type="sibTrans" cxnId="{60664703-5CA3-4C70-8246-E6BBAD96BE45}">
      <dgm:prSet/>
      <dgm:spPr/>
      <dgm:t>
        <a:bodyPr/>
        <a:lstStyle/>
        <a:p>
          <a:endParaRPr lang="en-US"/>
        </a:p>
      </dgm:t>
    </dgm:pt>
    <dgm:pt modelId="{812B25BD-1E12-4063-9371-38D24F2B853C}">
      <dgm:prSet phldr="0"/>
      <dgm:spPr/>
      <dgm:t>
        <a:bodyPr/>
        <a:lstStyle/>
        <a:p>
          <a:pPr rtl="0">
            <a:lnSpc>
              <a:spcPct val="100000"/>
            </a:lnSpc>
          </a:pPr>
          <a:r>
            <a:rPr lang="en-US" dirty="0">
              <a:latin typeface="Calibri"/>
            </a:rPr>
            <a:t>Pilot week at BCBS to vaccinate our staff and volunteers</a:t>
          </a:r>
          <a:endParaRPr lang="en-US" dirty="0"/>
        </a:p>
      </dgm:t>
    </dgm:pt>
    <dgm:pt modelId="{5E55A4C4-57E4-4F19-8373-7DA72F5B3238}" type="parTrans" cxnId="{1C41B9DB-ECA4-4A64-90E2-0DC8BD8C2850}">
      <dgm:prSet/>
      <dgm:spPr/>
      <dgm:t>
        <a:bodyPr/>
        <a:lstStyle/>
        <a:p>
          <a:endParaRPr lang="en-US"/>
        </a:p>
      </dgm:t>
    </dgm:pt>
    <dgm:pt modelId="{1A8590F0-549E-4209-A313-F36CA7C05C8F}" type="sibTrans" cxnId="{1C41B9DB-ECA4-4A64-90E2-0DC8BD8C2850}">
      <dgm:prSet/>
      <dgm:spPr/>
      <dgm:t>
        <a:bodyPr/>
        <a:lstStyle/>
        <a:p>
          <a:endParaRPr lang="en-US"/>
        </a:p>
      </dgm:t>
    </dgm:pt>
    <dgm:pt modelId="{EB0A09CF-4D7E-4409-9EB9-8BEAF3C4663E}">
      <dgm:prSet phldr="0"/>
      <dgm:spPr/>
      <dgm:t>
        <a:bodyPr/>
        <a:lstStyle/>
        <a:p>
          <a:pPr rtl="0"/>
          <a:r>
            <a:rPr lang="en-US" dirty="0">
              <a:latin typeface="Calibri"/>
            </a:rPr>
            <a:t>Project for Pride in Living – North MPLS</a:t>
          </a:r>
          <a:endParaRPr lang="en-US" dirty="0"/>
        </a:p>
      </dgm:t>
    </dgm:pt>
    <dgm:pt modelId="{BA1BB513-0986-465E-A3F4-F0E71D99BCE9}" type="parTrans" cxnId="{A016C389-D7FA-4862-8AB7-1DD6CF3F5548}">
      <dgm:prSet/>
      <dgm:spPr/>
      <dgm:t>
        <a:bodyPr/>
        <a:lstStyle/>
        <a:p>
          <a:endParaRPr lang="en-US"/>
        </a:p>
      </dgm:t>
    </dgm:pt>
    <dgm:pt modelId="{5F37DBE2-0EB4-4784-84E2-E79337E164D8}" type="sibTrans" cxnId="{A016C389-D7FA-4862-8AB7-1DD6CF3F5548}">
      <dgm:prSet/>
      <dgm:spPr/>
      <dgm:t>
        <a:bodyPr/>
        <a:lstStyle/>
        <a:p>
          <a:endParaRPr lang="en-US"/>
        </a:p>
      </dgm:t>
    </dgm:pt>
    <dgm:pt modelId="{CCDA7EBE-414C-4840-A407-8C1275AAA820}">
      <dgm:prSet phldr="0"/>
      <dgm:spPr/>
      <dgm:t>
        <a:bodyPr/>
        <a:lstStyle/>
        <a:p>
          <a:pPr rtl="0"/>
          <a:r>
            <a:rPr lang="en-US" dirty="0">
              <a:latin typeface="Calibri"/>
            </a:rPr>
            <a:t>April 26 – Community clinics (2 buses)</a:t>
          </a:r>
          <a:endParaRPr lang="en-US" dirty="0"/>
        </a:p>
      </dgm:t>
    </dgm:pt>
    <dgm:pt modelId="{8324CCE2-549A-40A5-B111-390BDC331E60}" type="parTrans" cxnId="{DA2B0E2D-0C41-445B-A34A-C7553BF38406}">
      <dgm:prSet/>
      <dgm:spPr/>
      <dgm:t>
        <a:bodyPr/>
        <a:lstStyle/>
        <a:p>
          <a:endParaRPr lang="en-US"/>
        </a:p>
      </dgm:t>
    </dgm:pt>
    <dgm:pt modelId="{E86B46B4-11E1-4A44-82DC-F39260964734}" type="sibTrans" cxnId="{DA2B0E2D-0C41-445B-A34A-C7553BF38406}">
      <dgm:prSet/>
      <dgm:spPr/>
      <dgm:t>
        <a:bodyPr/>
        <a:lstStyle/>
        <a:p>
          <a:endParaRPr lang="en-US"/>
        </a:p>
      </dgm:t>
    </dgm:pt>
    <dgm:pt modelId="{82809642-C56A-4C64-AB65-D9AB0F2F9342}">
      <dgm:prSet phldr="0"/>
      <dgm:spPr/>
      <dgm:t>
        <a:bodyPr/>
        <a:lstStyle/>
        <a:p>
          <a:pPr rtl="0"/>
          <a:r>
            <a:rPr lang="en-US" dirty="0">
              <a:latin typeface="Calibri"/>
            </a:rPr>
            <a:t>Vail Place – MPLS &amp; Hopkins</a:t>
          </a:r>
        </a:p>
      </dgm:t>
    </dgm:pt>
    <dgm:pt modelId="{69664333-A7AD-417F-A958-6426165A93C5}" type="parTrans" cxnId="{50173E3B-8842-4F16-BDA1-B1C681FDE397}">
      <dgm:prSet/>
      <dgm:spPr/>
      <dgm:t>
        <a:bodyPr/>
        <a:lstStyle/>
        <a:p>
          <a:endParaRPr lang="en-US"/>
        </a:p>
      </dgm:t>
    </dgm:pt>
    <dgm:pt modelId="{AB57B612-9674-4FC9-81E9-9D7989C61653}" type="sibTrans" cxnId="{50173E3B-8842-4F16-BDA1-B1C681FDE397}">
      <dgm:prSet/>
      <dgm:spPr/>
      <dgm:t>
        <a:bodyPr/>
        <a:lstStyle/>
        <a:p>
          <a:endParaRPr lang="en-US"/>
        </a:p>
      </dgm:t>
    </dgm:pt>
    <dgm:pt modelId="{62FCCE82-538F-4EC8-A0DC-425DC96CD4BE}">
      <dgm:prSet phldr="0"/>
      <dgm:spPr/>
      <dgm:t>
        <a:bodyPr/>
        <a:lstStyle/>
        <a:p>
          <a:pPr rtl="0"/>
          <a:r>
            <a:rPr lang="en-US" dirty="0">
              <a:latin typeface="Calibri"/>
            </a:rPr>
            <a:t>Hallie Q. Brown Center in Rondo neighborhood in St. Paul</a:t>
          </a:r>
        </a:p>
      </dgm:t>
    </dgm:pt>
    <dgm:pt modelId="{AA3B4943-B44A-444D-8F40-6B8E1F00DC67}" type="parTrans" cxnId="{C7C3AC62-3D09-434E-8625-A8B13303C9F6}">
      <dgm:prSet/>
      <dgm:spPr/>
      <dgm:t>
        <a:bodyPr/>
        <a:lstStyle/>
        <a:p>
          <a:endParaRPr lang="en-US"/>
        </a:p>
      </dgm:t>
    </dgm:pt>
    <dgm:pt modelId="{9606570E-7BD5-415B-8C67-83C44C75EF3A}" type="sibTrans" cxnId="{C7C3AC62-3D09-434E-8625-A8B13303C9F6}">
      <dgm:prSet/>
      <dgm:spPr/>
      <dgm:t>
        <a:bodyPr/>
        <a:lstStyle/>
        <a:p>
          <a:endParaRPr lang="en-US"/>
        </a:p>
      </dgm:t>
    </dgm:pt>
    <dgm:pt modelId="{9B9DD0F2-90F5-4496-888C-686E120CA063}">
      <dgm:prSet phldr="0"/>
      <dgm:spPr/>
      <dgm:t>
        <a:bodyPr/>
        <a:lstStyle/>
        <a:p>
          <a:pPr rtl="0"/>
          <a:r>
            <a:rPr lang="en-US" dirty="0">
              <a:latin typeface="Calibri"/>
            </a:rPr>
            <a:t>Senior Support Services in Brooklyn Center</a:t>
          </a:r>
        </a:p>
      </dgm:t>
    </dgm:pt>
    <dgm:pt modelId="{2037B157-7674-4432-89F1-21F9C1670A49}" type="parTrans" cxnId="{00F349F4-E320-4B06-A6DD-986D8287B279}">
      <dgm:prSet/>
      <dgm:spPr/>
      <dgm:t>
        <a:bodyPr/>
        <a:lstStyle/>
        <a:p>
          <a:endParaRPr lang="en-US"/>
        </a:p>
      </dgm:t>
    </dgm:pt>
    <dgm:pt modelId="{AC5D37F8-9183-4D89-A3A4-E80B161A72AC}" type="sibTrans" cxnId="{00F349F4-E320-4B06-A6DD-986D8287B279}">
      <dgm:prSet/>
      <dgm:spPr/>
      <dgm:t>
        <a:bodyPr/>
        <a:lstStyle/>
        <a:p>
          <a:endParaRPr lang="en-US"/>
        </a:p>
      </dgm:t>
    </dgm:pt>
    <dgm:pt modelId="{AB664893-3AE7-4442-8455-9CA47CB92FFB}">
      <dgm:prSet phldr="0"/>
      <dgm:spPr/>
      <dgm:t>
        <a:bodyPr/>
        <a:lstStyle/>
        <a:p>
          <a:pPr rtl="0"/>
          <a:r>
            <a:rPr lang="en-US" dirty="0">
              <a:latin typeface="Calibri"/>
            </a:rPr>
            <a:t>Hennepin Healthcare for the Homeless – </a:t>
          </a:r>
          <a:r>
            <a:rPr lang="en-US" dirty="0" err="1">
              <a:latin typeface="Calibri"/>
            </a:rPr>
            <a:t>Avivo</a:t>
          </a:r>
          <a:r>
            <a:rPr lang="en-US" dirty="0">
              <a:latin typeface="Calibri"/>
            </a:rPr>
            <a:t> shelter</a:t>
          </a:r>
        </a:p>
      </dgm:t>
    </dgm:pt>
    <dgm:pt modelId="{496669FE-7C4B-4237-9CB7-251DD400685C}" type="parTrans" cxnId="{857243AD-ECFF-4611-8ADB-C1F1256BF85B}">
      <dgm:prSet/>
      <dgm:spPr/>
      <dgm:t>
        <a:bodyPr/>
        <a:lstStyle/>
        <a:p>
          <a:endParaRPr lang="en-US"/>
        </a:p>
      </dgm:t>
    </dgm:pt>
    <dgm:pt modelId="{84F9E585-2471-4AFD-A98B-FB6246C06EF9}" type="sibTrans" cxnId="{857243AD-ECFF-4611-8ADB-C1F1256BF85B}">
      <dgm:prSet/>
      <dgm:spPr/>
      <dgm:t>
        <a:bodyPr/>
        <a:lstStyle/>
        <a:p>
          <a:endParaRPr lang="en-US"/>
        </a:p>
      </dgm:t>
    </dgm:pt>
    <dgm:pt modelId="{BA1D0A01-8468-487A-95C0-1DE7718A4FC5}">
      <dgm:prSet phldr="0"/>
      <dgm:spPr/>
      <dgm:t>
        <a:bodyPr/>
        <a:lstStyle/>
        <a:p>
          <a:pPr rtl="0"/>
          <a:r>
            <a:rPr lang="en-US" dirty="0">
              <a:latin typeface="Calibri"/>
            </a:rPr>
            <a:t>Low income, multifamily housing complex in Richfield </a:t>
          </a:r>
        </a:p>
      </dgm:t>
    </dgm:pt>
    <dgm:pt modelId="{35689AD3-793C-4918-B6CD-6D426B56AF40}" type="parTrans" cxnId="{92A5E103-7697-4193-B470-E909C4555DD8}">
      <dgm:prSet/>
      <dgm:spPr/>
      <dgm:t>
        <a:bodyPr/>
        <a:lstStyle/>
        <a:p>
          <a:endParaRPr lang="en-US"/>
        </a:p>
      </dgm:t>
    </dgm:pt>
    <dgm:pt modelId="{034703B6-AEB8-4B98-93A9-898F03C73F3D}" type="sibTrans" cxnId="{92A5E103-7697-4193-B470-E909C4555DD8}">
      <dgm:prSet/>
      <dgm:spPr/>
      <dgm:t>
        <a:bodyPr/>
        <a:lstStyle/>
        <a:p>
          <a:endParaRPr lang="en-US"/>
        </a:p>
      </dgm:t>
    </dgm:pt>
    <dgm:pt modelId="{F6F6C1F2-B002-49A8-A53B-A85ECBEF5009}">
      <dgm:prSet phldr="0"/>
      <dgm:spPr/>
      <dgm:t>
        <a:bodyPr/>
        <a:lstStyle/>
        <a:p>
          <a:pPr rtl="0"/>
          <a:r>
            <a:rPr lang="en-US" dirty="0" err="1">
              <a:latin typeface="Calibri"/>
            </a:rPr>
            <a:t>Hmongtown</a:t>
          </a:r>
          <a:r>
            <a:rPr lang="en-US" dirty="0">
              <a:latin typeface="Calibri"/>
            </a:rPr>
            <a:t> Market in St. Paul</a:t>
          </a:r>
        </a:p>
      </dgm:t>
    </dgm:pt>
    <dgm:pt modelId="{F4D560F5-EE2C-4CB7-A2EE-D42E026D62A3}" type="parTrans" cxnId="{FD3BA0D9-97FD-49AE-B521-FE228A96EDF4}">
      <dgm:prSet/>
      <dgm:spPr/>
      <dgm:t>
        <a:bodyPr/>
        <a:lstStyle/>
        <a:p>
          <a:endParaRPr lang="en-US"/>
        </a:p>
      </dgm:t>
    </dgm:pt>
    <dgm:pt modelId="{70467396-3AF6-4508-A5F2-9363DF56DB35}" type="sibTrans" cxnId="{FD3BA0D9-97FD-49AE-B521-FE228A96EDF4}">
      <dgm:prSet/>
      <dgm:spPr/>
      <dgm:t>
        <a:bodyPr/>
        <a:lstStyle/>
        <a:p>
          <a:endParaRPr lang="en-US"/>
        </a:p>
      </dgm:t>
    </dgm:pt>
    <dgm:pt modelId="{AFC7DEC0-7071-4438-AD91-81DD30D25FAB}">
      <dgm:prSet phldr="0"/>
      <dgm:spPr/>
      <dgm:t>
        <a:bodyPr/>
        <a:lstStyle/>
        <a:p>
          <a:pPr rtl="0"/>
          <a:r>
            <a:rPr lang="en-US" dirty="0">
              <a:latin typeface="Calibri"/>
            </a:rPr>
            <a:t>Low income, multi-family housing in </a:t>
          </a:r>
          <a:r>
            <a:rPr lang="en-US" dirty="0" err="1">
              <a:latin typeface="Calibri"/>
            </a:rPr>
            <a:t>Moundsview</a:t>
          </a:r>
          <a:r>
            <a:rPr lang="en-US" dirty="0">
              <a:latin typeface="Calibri"/>
            </a:rPr>
            <a:t>, St. Paul, Richfield, Robbinsdale, and Landfall</a:t>
          </a:r>
          <a:endParaRPr lang="en-US" dirty="0"/>
        </a:p>
      </dgm:t>
    </dgm:pt>
    <dgm:pt modelId="{0460261E-43BD-4DEB-B157-5C86FB74EC72}" type="parTrans" cxnId="{88F8D81C-A343-4953-A6BE-970D8D33440C}">
      <dgm:prSet/>
      <dgm:spPr/>
      <dgm:t>
        <a:bodyPr/>
        <a:lstStyle/>
        <a:p>
          <a:endParaRPr lang="en-US"/>
        </a:p>
      </dgm:t>
    </dgm:pt>
    <dgm:pt modelId="{17C137C6-0BC8-4598-940D-2A009C0CB811}" type="sibTrans" cxnId="{88F8D81C-A343-4953-A6BE-970D8D33440C}">
      <dgm:prSet/>
      <dgm:spPr/>
      <dgm:t>
        <a:bodyPr/>
        <a:lstStyle/>
        <a:p>
          <a:endParaRPr lang="en-US"/>
        </a:p>
      </dgm:t>
    </dgm:pt>
    <dgm:pt modelId="{CCA4DAE2-EE0F-4276-B65B-A52596B98AE8}">
      <dgm:prSet phldr="0"/>
      <dgm:spPr/>
      <dgm:t>
        <a:bodyPr/>
        <a:lstStyle/>
        <a:p>
          <a:pPr rtl="0"/>
          <a:r>
            <a:rPr lang="en-US" dirty="0">
              <a:latin typeface="Calibri"/>
            </a:rPr>
            <a:t>Sacred Heart Church St. Paul</a:t>
          </a:r>
        </a:p>
      </dgm:t>
    </dgm:pt>
    <dgm:pt modelId="{CC6EA98A-7B47-4BA7-B2DE-050C7CF0BBF2}" type="parTrans" cxnId="{3926D24D-4E64-4337-AF1D-D1E1BB3A52A8}">
      <dgm:prSet/>
      <dgm:spPr/>
      <dgm:t>
        <a:bodyPr/>
        <a:lstStyle/>
        <a:p>
          <a:endParaRPr lang="en-US"/>
        </a:p>
      </dgm:t>
    </dgm:pt>
    <dgm:pt modelId="{CD011A3A-063E-4FD9-AD28-C7B130F448AA}" type="sibTrans" cxnId="{3926D24D-4E64-4337-AF1D-D1E1BB3A52A8}">
      <dgm:prSet/>
      <dgm:spPr/>
      <dgm:t>
        <a:bodyPr/>
        <a:lstStyle/>
        <a:p>
          <a:endParaRPr lang="en-US"/>
        </a:p>
      </dgm:t>
    </dgm:pt>
    <dgm:pt modelId="{4A3F9714-A51B-485B-9138-A53B526390F7}">
      <dgm:prSet phldr="0"/>
      <dgm:spPr/>
      <dgm:t>
        <a:bodyPr/>
        <a:lstStyle/>
        <a:p>
          <a:pPr rtl="0"/>
          <a:r>
            <a:rPr lang="en-US" dirty="0">
              <a:latin typeface="Calibri"/>
            </a:rPr>
            <a:t>Maple Grove Hindu Temple</a:t>
          </a:r>
        </a:p>
      </dgm:t>
    </dgm:pt>
    <dgm:pt modelId="{7D7D0E35-3BF4-4847-8B7C-771A423A5094}" type="parTrans" cxnId="{DE518A30-68B8-4679-899D-CF71A58ECC0C}">
      <dgm:prSet/>
      <dgm:spPr/>
      <dgm:t>
        <a:bodyPr/>
        <a:lstStyle/>
        <a:p>
          <a:endParaRPr lang="en-US"/>
        </a:p>
      </dgm:t>
    </dgm:pt>
    <dgm:pt modelId="{B57853B8-08E7-469A-849D-B8D6475417CE}" type="sibTrans" cxnId="{DE518A30-68B8-4679-899D-CF71A58ECC0C}">
      <dgm:prSet/>
      <dgm:spPr/>
      <dgm:t>
        <a:bodyPr/>
        <a:lstStyle/>
        <a:p>
          <a:endParaRPr lang="en-US"/>
        </a:p>
      </dgm:t>
    </dgm:pt>
    <dgm:pt modelId="{A9C3A6BB-F636-4FA4-86F3-3C2EC6B1C550}">
      <dgm:prSet phldr="0"/>
      <dgm:spPr/>
      <dgm:t>
        <a:bodyPr/>
        <a:lstStyle/>
        <a:p>
          <a:pPr rtl="0"/>
          <a:r>
            <a:rPr lang="en-US" dirty="0">
              <a:latin typeface="Calibri"/>
            </a:rPr>
            <a:t>Emergency food shelf in Oakdale</a:t>
          </a:r>
        </a:p>
      </dgm:t>
    </dgm:pt>
    <dgm:pt modelId="{A776A0DE-29B2-4B11-ADBA-3CE4F2A22A6C}" type="parTrans" cxnId="{081555DC-1EA9-45FC-BF09-ED08F82D6CA4}">
      <dgm:prSet/>
      <dgm:spPr/>
      <dgm:t>
        <a:bodyPr/>
        <a:lstStyle/>
        <a:p>
          <a:endParaRPr lang="en-US"/>
        </a:p>
      </dgm:t>
    </dgm:pt>
    <dgm:pt modelId="{976B4765-F17F-4122-8451-A27DF745E01D}" type="sibTrans" cxnId="{081555DC-1EA9-45FC-BF09-ED08F82D6CA4}">
      <dgm:prSet/>
      <dgm:spPr/>
      <dgm:t>
        <a:bodyPr/>
        <a:lstStyle/>
        <a:p>
          <a:endParaRPr lang="en-US"/>
        </a:p>
      </dgm:t>
    </dgm:pt>
    <dgm:pt modelId="{DBE00B10-AE47-422A-93A5-2DE144DA53FB}" type="pres">
      <dgm:prSet presAssocID="{9CC4C4CE-9AE9-4B94-83F6-0B5592D6C6A2}" presName="linear" presStyleCnt="0">
        <dgm:presLayoutVars>
          <dgm:dir/>
          <dgm:animLvl val="lvl"/>
          <dgm:resizeHandles val="exact"/>
        </dgm:presLayoutVars>
      </dgm:prSet>
      <dgm:spPr/>
    </dgm:pt>
    <dgm:pt modelId="{A47A44DD-2384-4599-BDB3-8D3E466740B8}" type="pres">
      <dgm:prSet presAssocID="{DF63201B-BEB3-45A0-AC84-DBDC47728ACC}" presName="parentLin" presStyleCnt="0"/>
      <dgm:spPr/>
    </dgm:pt>
    <dgm:pt modelId="{2B0A17FA-2A71-49A7-9F43-B2EBC9AB98B6}" type="pres">
      <dgm:prSet presAssocID="{DF63201B-BEB3-45A0-AC84-DBDC47728ACC}" presName="parentLeftMargin" presStyleLbl="node1" presStyleIdx="0" presStyleCnt="4"/>
      <dgm:spPr/>
    </dgm:pt>
    <dgm:pt modelId="{DAFD180B-C19C-46C8-950C-80E9F9EE15A3}" type="pres">
      <dgm:prSet presAssocID="{DF63201B-BEB3-45A0-AC84-DBDC47728ACC}" presName="parentText" presStyleLbl="node1" presStyleIdx="0" presStyleCnt="4">
        <dgm:presLayoutVars>
          <dgm:chMax val="0"/>
          <dgm:bulletEnabled val="1"/>
        </dgm:presLayoutVars>
      </dgm:prSet>
      <dgm:spPr/>
    </dgm:pt>
    <dgm:pt modelId="{11004857-F0E2-477A-A075-6C721DD4267C}" type="pres">
      <dgm:prSet presAssocID="{DF63201B-BEB3-45A0-AC84-DBDC47728ACC}" presName="negativeSpace" presStyleCnt="0"/>
      <dgm:spPr/>
    </dgm:pt>
    <dgm:pt modelId="{7D82344E-8862-43D7-A235-DEAF59FA70B5}" type="pres">
      <dgm:prSet presAssocID="{DF63201B-BEB3-45A0-AC84-DBDC47728ACC}" presName="childText" presStyleLbl="conFgAcc1" presStyleIdx="0" presStyleCnt="4">
        <dgm:presLayoutVars>
          <dgm:bulletEnabled val="1"/>
        </dgm:presLayoutVars>
      </dgm:prSet>
      <dgm:spPr/>
    </dgm:pt>
    <dgm:pt modelId="{E3E8B631-15E5-4431-8245-65826CDDAC75}" type="pres">
      <dgm:prSet presAssocID="{AF93C7BB-2B65-408F-BEAD-3C21B869D7A4}" presName="spaceBetweenRectangles" presStyleCnt="0"/>
      <dgm:spPr/>
    </dgm:pt>
    <dgm:pt modelId="{2764A163-4EC8-4023-94A9-DF8056B836D5}" type="pres">
      <dgm:prSet presAssocID="{34F5EB56-E503-41D5-B389-0331FE877AAD}" presName="parentLin" presStyleCnt="0"/>
      <dgm:spPr/>
    </dgm:pt>
    <dgm:pt modelId="{20BD24AE-D7AA-4926-AC16-C1904F25AD08}" type="pres">
      <dgm:prSet presAssocID="{34F5EB56-E503-41D5-B389-0331FE877AAD}" presName="parentLeftMargin" presStyleLbl="node1" presStyleIdx="0" presStyleCnt="4"/>
      <dgm:spPr/>
    </dgm:pt>
    <dgm:pt modelId="{F6661B6F-9DEF-473C-BB06-2FD58CE68D5F}" type="pres">
      <dgm:prSet presAssocID="{34F5EB56-E503-41D5-B389-0331FE877AAD}" presName="parentText" presStyleLbl="node1" presStyleIdx="1" presStyleCnt="4">
        <dgm:presLayoutVars>
          <dgm:chMax val="0"/>
          <dgm:bulletEnabled val="1"/>
        </dgm:presLayoutVars>
      </dgm:prSet>
      <dgm:spPr/>
    </dgm:pt>
    <dgm:pt modelId="{11517748-41B5-4C29-ADF4-FFB76240B983}" type="pres">
      <dgm:prSet presAssocID="{34F5EB56-E503-41D5-B389-0331FE877AAD}" presName="negativeSpace" presStyleCnt="0"/>
      <dgm:spPr/>
    </dgm:pt>
    <dgm:pt modelId="{96702A30-0DFC-4414-B1F3-D5C77C1E7E96}" type="pres">
      <dgm:prSet presAssocID="{34F5EB56-E503-41D5-B389-0331FE877AAD}" presName="childText" presStyleLbl="conFgAcc1" presStyleIdx="1" presStyleCnt="4">
        <dgm:presLayoutVars>
          <dgm:bulletEnabled val="1"/>
        </dgm:presLayoutVars>
      </dgm:prSet>
      <dgm:spPr/>
    </dgm:pt>
    <dgm:pt modelId="{CC15E91B-9B2B-4F6F-80FA-173B7AA14709}" type="pres">
      <dgm:prSet presAssocID="{210BB2F7-B99A-465E-BCEE-4AAB14CE5908}" presName="spaceBetweenRectangles" presStyleCnt="0"/>
      <dgm:spPr/>
    </dgm:pt>
    <dgm:pt modelId="{B981EEDF-1F5E-4131-BF93-68488D615DEB}" type="pres">
      <dgm:prSet presAssocID="{CCDA7EBE-414C-4840-A407-8C1275AAA820}" presName="parentLin" presStyleCnt="0"/>
      <dgm:spPr/>
    </dgm:pt>
    <dgm:pt modelId="{5EC2C4BA-2AD9-4255-9E5F-9CBDA2140D29}" type="pres">
      <dgm:prSet presAssocID="{CCDA7EBE-414C-4840-A407-8C1275AAA820}" presName="parentLeftMargin" presStyleLbl="node1" presStyleIdx="1" presStyleCnt="4"/>
      <dgm:spPr/>
    </dgm:pt>
    <dgm:pt modelId="{78B08798-6A5F-4263-B52C-C92A1B36AAC4}" type="pres">
      <dgm:prSet presAssocID="{CCDA7EBE-414C-4840-A407-8C1275AAA820}" presName="parentText" presStyleLbl="node1" presStyleIdx="2" presStyleCnt="4">
        <dgm:presLayoutVars>
          <dgm:chMax val="0"/>
          <dgm:bulletEnabled val="1"/>
        </dgm:presLayoutVars>
      </dgm:prSet>
      <dgm:spPr/>
    </dgm:pt>
    <dgm:pt modelId="{31A025F4-11E5-46D2-9F31-19DD53E3D208}" type="pres">
      <dgm:prSet presAssocID="{CCDA7EBE-414C-4840-A407-8C1275AAA820}" presName="negativeSpace" presStyleCnt="0"/>
      <dgm:spPr/>
    </dgm:pt>
    <dgm:pt modelId="{C8CFF7CB-03F9-4CCA-8A2B-597383D4901D}" type="pres">
      <dgm:prSet presAssocID="{CCDA7EBE-414C-4840-A407-8C1275AAA820}" presName="childText" presStyleLbl="conFgAcc1" presStyleIdx="2" presStyleCnt="4">
        <dgm:presLayoutVars>
          <dgm:bulletEnabled val="1"/>
        </dgm:presLayoutVars>
      </dgm:prSet>
      <dgm:spPr/>
    </dgm:pt>
    <dgm:pt modelId="{5A6E5812-00CD-4ABD-9D2E-B83A79F9B39D}" type="pres">
      <dgm:prSet presAssocID="{E86B46B4-11E1-4A44-82DC-F39260964734}" presName="spaceBetweenRectangles" presStyleCnt="0"/>
      <dgm:spPr/>
    </dgm:pt>
    <dgm:pt modelId="{CCD5A644-86D8-484F-8C0F-8BD0562551F1}" type="pres">
      <dgm:prSet presAssocID="{27594162-9311-4427-97E4-1B9675A564AD}" presName="parentLin" presStyleCnt="0"/>
      <dgm:spPr/>
    </dgm:pt>
    <dgm:pt modelId="{30CA5917-D297-4595-B613-E636E67F187B}" type="pres">
      <dgm:prSet presAssocID="{27594162-9311-4427-97E4-1B9675A564AD}" presName="parentLeftMargin" presStyleLbl="node1" presStyleIdx="2" presStyleCnt="4"/>
      <dgm:spPr/>
    </dgm:pt>
    <dgm:pt modelId="{0BAD4301-AE1F-43CF-BB4C-AEB9492E4D9B}" type="pres">
      <dgm:prSet presAssocID="{27594162-9311-4427-97E4-1B9675A564AD}" presName="parentText" presStyleLbl="node1" presStyleIdx="3" presStyleCnt="4">
        <dgm:presLayoutVars>
          <dgm:chMax val="0"/>
          <dgm:bulletEnabled val="1"/>
        </dgm:presLayoutVars>
      </dgm:prSet>
      <dgm:spPr/>
    </dgm:pt>
    <dgm:pt modelId="{D81E3297-616B-417E-B5E3-CE91CC597406}" type="pres">
      <dgm:prSet presAssocID="{27594162-9311-4427-97E4-1B9675A564AD}" presName="negativeSpace" presStyleCnt="0"/>
      <dgm:spPr/>
    </dgm:pt>
    <dgm:pt modelId="{4CBE93DC-5A15-433A-92CC-95D3E3A88E8B}" type="pres">
      <dgm:prSet presAssocID="{27594162-9311-4427-97E4-1B9675A564AD}" presName="childText" presStyleLbl="conFgAcc1" presStyleIdx="3" presStyleCnt="4">
        <dgm:presLayoutVars>
          <dgm:bulletEnabled val="1"/>
        </dgm:presLayoutVars>
      </dgm:prSet>
      <dgm:spPr/>
    </dgm:pt>
  </dgm:ptLst>
  <dgm:cxnLst>
    <dgm:cxn modelId="{60664703-5CA3-4C70-8246-E6BBAD96BE45}" srcId="{27594162-9311-4427-97E4-1B9675A564AD}" destId="{18A0B1B9-6B16-4541-AB62-89DF57D00234}" srcOrd="0" destOrd="0" parTransId="{3FC12769-B3FC-4AD4-A115-A956665D0426}" sibTransId="{F3623653-76B7-4F85-A96A-07861044B595}"/>
    <dgm:cxn modelId="{92A5E103-7697-4193-B470-E909C4555DD8}" srcId="{CCDA7EBE-414C-4840-A407-8C1275AAA820}" destId="{BA1D0A01-8468-487A-95C0-1DE7718A4FC5}" srcOrd="3" destOrd="0" parTransId="{35689AD3-793C-4918-B6CD-6D426B56AF40}" sibTransId="{034703B6-AEB8-4B98-93A9-898F03C73F3D}"/>
    <dgm:cxn modelId="{3158B104-4779-4B45-9956-9CF248AF5048}" type="presOf" srcId="{AFC7DEC0-7071-4438-AD91-81DD30D25FAB}" destId="{4CBE93DC-5A15-433A-92CC-95D3E3A88E8B}" srcOrd="0" destOrd="1" presId="urn:microsoft.com/office/officeart/2005/8/layout/list1"/>
    <dgm:cxn modelId="{95B57216-FEE7-4EAF-8D06-2BBD845CC17F}" type="presOf" srcId="{CCDA7EBE-414C-4840-A407-8C1275AAA820}" destId="{5EC2C4BA-2AD9-4255-9E5F-9CBDA2140D29}" srcOrd="0" destOrd="0" presId="urn:microsoft.com/office/officeart/2005/8/layout/list1"/>
    <dgm:cxn modelId="{88F8D81C-A343-4953-A6BE-970D8D33440C}" srcId="{27594162-9311-4427-97E4-1B9675A564AD}" destId="{AFC7DEC0-7071-4438-AD91-81DD30D25FAB}" srcOrd="1" destOrd="0" parTransId="{0460261E-43BD-4DEB-B157-5C86FB74EC72}" sibTransId="{17C137C6-0BC8-4598-940D-2A009C0CB811}"/>
    <dgm:cxn modelId="{839B3C1E-7B42-47F6-834E-CD736D85B96E}" srcId="{34F5EB56-E503-41D5-B389-0331FE877AAD}" destId="{34A35BBD-71C8-4F67-B2B9-8DD77E0AC7E1}" srcOrd="0" destOrd="0" parTransId="{CA8BE1BB-CE10-4B28-881E-ECB7902754C4}" sibTransId="{FCBCC55B-DD9A-43B4-B7AD-C4E12A989671}"/>
    <dgm:cxn modelId="{285AC021-FE06-48EB-8C95-95968CB147BE}" type="presOf" srcId="{AB664893-3AE7-4442-8455-9CA47CB92FFB}" destId="{C8CFF7CB-03F9-4CCA-8A2B-597383D4901D}" srcOrd="0" destOrd="2" presId="urn:microsoft.com/office/officeart/2005/8/layout/list1"/>
    <dgm:cxn modelId="{A5E03628-4AF7-47C5-B697-6675DCA1829B}" type="presOf" srcId="{27594162-9311-4427-97E4-1B9675A564AD}" destId="{0BAD4301-AE1F-43CF-BB4C-AEB9492E4D9B}" srcOrd="1" destOrd="0" presId="urn:microsoft.com/office/officeart/2005/8/layout/list1"/>
    <dgm:cxn modelId="{DA2B0E2D-0C41-445B-A34A-C7553BF38406}" srcId="{9CC4C4CE-9AE9-4B94-83F6-0B5592D6C6A2}" destId="{CCDA7EBE-414C-4840-A407-8C1275AAA820}" srcOrd="2" destOrd="0" parTransId="{8324CCE2-549A-40A5-B111-390BDC331E60}" sibTransId="{E86B46B4-11E1-4A44-82DC-F39260964734}"/>
    <dgm:cxn modelId="{DE518A30-68B8-4679-899D-CF71A58ECC0C}" srcId="{27594162-9311-4427-97E4-1B9675A564AD}" destId="{4A3F9714-A51B-485B-9138-A53B526390F7}" srcOrd="3" destOrd="0" parTransId="{7D7D0E35-3BF4-4847-8B7C-771A423A5094}" sibTransId="{B57853B8-08E7-469A-849D-B8D6475417CE}"/>
    <dgm:cxn modelId="{50173E3B-8842-4F16-BDA1-B1C681FDE397}" srcId="{CCDA7EBE-414C-4840-A407-8C1275AAA820}" destId="{82809642-C56A-4C64-AB65-D9AB0F2F9342}" srcOrd="0" destOrd="0" parTransId="{69664333-A7AD-417F-A958-6426165A93C5}" sibTransId="{AB57B612-9674-4FC9-81E9-9D7989C61653}"/>
    <dgm:cxn modelId="{2C3BEF40-B727-40CD-9A20-F90AD7D6F0CE}" type="presOf" srcId="{9B9DD0F2-90F5-4496-888C-686E120CA063}" destId="{96702A30-0DFC-4414-B1F3-D5C77C1E7E96}" srcOrd="0" destOrd="2" presId="urn:microsoft.com/office/officeart/2005/8/layout/list1"/>
    <dgm:cxn modelId="{C7C3AC62-3D09-434E-8625-A8B13303C9F6}" srcId="{34F5EB56-E503-41D5-B389-0331FE877AAD}" destId="{62FCCE82-538F-4EC8-A0DC-425DC96CD4BE}" srcOrd="1" destOrd="0" parTransId="{AA3B4943-B44A-444D-8F40-6B8E1F00DC67}" sibTransId="{9606570E-7BD5-415B-8C67-83C44C75EF3A}"/>
    <dgm:cxn modelId="{9E90F143-1568-446B-8112-AE62579003A9}" type="presOf" srcId="{34A35BBD-71C8-4F67-B2B9-8DD77E0AC7E1}" destId="{96702A30-0DFC-4414-B1F3-D5C77C1E7E96}" srcOrd="0" destOrd="0" presId="urn:microsoft.com/office/officeart/2005/8/layout/list1"/>
    <dgm:cxn modelId="{3171A945-5676-4416-8B83-3FB7EE44E32D}" type="presOf" srcId="{9CC4C4CE-9AE9-4B94-83F6-0B5592D6C6A2}" destId="{DBE00B10-AE47-422A-93A5-2DE144DA53FB}" srcOrd="0" destOrd="0" presId="urn:microsoft.com/office/officeart/2005/8/layout/list1"/>
    <dgm:cxn modelId="{5A8CA146-4E5B-4656-BD25-F06CB28293E8}" type="presOf" srcId="{82809642-C56A-4C64-AB65-D9AB0F2F9342}" destId="{C8CFF7CB-03F9-4CCA-8A2B-597383D4901D}" srcOrd="0" destOrd="0" presId="urn:microsoft.com/office/officeart/2005/8/layout/list1"/>
    <dgm:cxn modelId="{3926D24D-4E64-4337-AF1D-D1E1BB3A52A8}" srcId="{27594162-9311-4427-97E4-1B9675A564AD}" destId="{CCA4DAE2-EE0F-4276-B65B-A52596B98AE8}" srcOrd="2" destOrd="0" parTransId="{CC6EA98A-7B47-4BA7-B2DE-050C7CF0BBF2}" sibTransId="{CD011A3A-063E-4FD9-AD28-C7B130F448AA}"/>
    <dgm:cxn modelId="{6F27AA4E-C433-4A87-91AB-DA40048DA9D4}" type="presOf" srcId="{34F5EB56-E503-41D5-B389-0331FE877AAD}" destId="{F6661B6F-9DEF-473C-BB06-2FD58CE68D5F}" srcOrd="1" destOrd="0" presId="urn:microsoft.com/office/officeart/2005/8/layout/list1"/>
    <dgm:cxn modelId="{0909DA53-A6AD-41DE-A3B0-2AFFB8443B4D}" srcId="{34F5EB56-E503-41D5-B389-0331FE877AAD}" destId="{094E18CC-D9A8-4828-AB2B-8DFD964DAFCD}" srcOrd="3" destOrd="0" parTransId="{72DE2248-0581-4F89-9CF4-B707731E782F}" sibTransId="{F2136F7B-B75F-4C32-85BA-62E9645D0AF7}"/>
    <dgm:cxn modelId="{9A88E373-A041-48DF-A924-5ACA761FDDAA}" srcId="{9CC4C4CE-9AE9-4B94-83F6-0B5592D6C6A2}" destId="{DF63201B-BEB3-45A0-AC84-DBDC47728ACC}" srcOrd="0" destOrd="0" parTransId="{AA7C375E-A94C-4A0C-A012-995A5E4A973A}" sibTransId="{AF93C7BB-2B65-408F-BEAD-3C21B869D7A4}"/>
    <dgm:cxn modelId="{57C92654-23B1-46AE-B5D8-3682098107C1}" type="presOf" srcId="{CCDA7EBE-414C-4840-A407-8C1275AAA820}" destId="{78B08798-6A5F-4263-B52C-C92A1B36AAC4}" srcOrd="1" destOrd="0" presId="urn:microsoft.com/office/officeart/2005/8/layout/list1"/>
    <dgm:cxn modelId="{5CC4F283-DE91-44B6-B79E-1B84C852B2C2}" type="presOf" srcId="{34F5EB56-E503-41D5-B389-0331FE877AAD}" destId="{20BD24AE-D7AA-4926-AC16-C1904F25AD08}" srcOrd="0" destOrd="0" presId="urn:microsoft.com/office/officeart/2005/8/layout/list1"/>
    <dgm:cxn modelId="{97632F87-F5C5-4DD9-8FC6-237A77760308}" srcId="{9CC4C4CE-9AE9-4B94-83F6-0B5592D6C6A2}" destId="{34F5EB56-E503-41D5-B389-0331FE877AAD}" srcOrd="1" destOrd="0" parTransId="{46678644-3478-41DD-95EF-FC1801380666}" sibTransId="{210BB2F7-B99A-465E-BCEE-4AAB14CE5908}"/>
    <dgm:cxn modelId="{A016C389-D7FA-4862-8AB7-1DD6CF3F5548}" srcId="{CCDA7EBE-414C-4840-A407-8C1275AAA820}" destId="{EB0A09CF-4D7E-4409-9EB9-8BEAF3C4663E}" srcOrd="1" destOrd="0" parTransId="{BA1BB513-0986-465E-A3F4-F0E71D99BCE9}" sibTransId="{5F37DBE2-0EB4-4784-84E2-E79337E164D8}"/>
    <dgm:cxn modelId="{6E36B190-2D73-43E4-B037-8A4214822576}" type="presOf" srcId="{4A3F9714-A51B-485B-9138-A53B526390F7}" destId="{4CBE93DC-5A15-433A-92CC-95D3E3A88E8B}" srcOrd="0" destOrd="3" presId="urn:microsoft.com/office/officeart/2005/8/layout/list1"/>
    <dgm:cxn modelId="{CCF12D9B-3B77-4120-B6B5-CCA6878A82DA}" type="presOf" srcId="{094E18CC-D9A8-4828-AB2B-8DFD964DAFCD}" destId="{96702A30-0DFC-4414-B1F3-D5C77C1E7E96}" srcOrd="0" destOrd="3" presId="urn:microsoft.com/office/officeart/2005/8/layout/list1"/>
    <dgm:cxn modelId="{82097F9C-842B-4B7A-ABA0-3EC17354DE06}" type="presOf" srcId="{DF63201B-BEB3-45A0-AC84-DBDC47728ACC}" destId="{DAFD180B-C19C-46C8-950C-80E9F9EE15A3}" srcOrd="1" destOrd="0" presId="urn:microsoft.com/office/officeart/2005/8/layout/list1"/>
    <dgm:cxn modelId="{857243AD-ECFF-4611-8ADB-C1F1256BF85B}" srcId="{CCDA7EBE-414C-4840-A407-8C1275AAA820}" destId="{AB664893-3AE7-4442-8455-9CA47CB92FFB}" srcOrd="2" destOrd="0" parTransId="{496669FE-7C4B-4237-9CB7-251DD400685C}" sibTransId="{84F9E585-2471-4AFD-A98B-FB6246C06EF9}"/>
    <dgm:cxn modelId="{91DD55C1-A7B0-4868-9EE4-1B685B57971D}" type="presOf" srcId="{A9C3A6BB-F636-4FA4-86F3-3C2EC6B1C550}" destId="{4CBE93DC-5A15-433A-92CC-95D3E3A88E8B}" srcOrd="0" destOrd="4" presId="urn:microsoft.com/office/officeart/2005/8/layout/list1"/>
    <dgm:cxn modelId="{A876ABC5-9AF4-4769-9FD3-8274A2B333E2}" type="presOf" srcId="{EB0A09CF-4D7E-4409-9EB9-8BEAF3C4663E}" destId="{C8CFF7CB-03F9-4CCA-8A2B-597383D4901D}" srcOrd="0" destOrd="1" presId="urn:microsoft.com/office/officeart/2005/8/layout/list1"/>
    <dgm:cxn modelId="{F10197C8-3EDB-42EC-80EB-8539F402DE88}" type="presOf" srcId="{DF63201B-BEB3-45A0-AC84-DBDC47728ACC}" destId="{2B0A17FA-2A71-49A7-9F43-B2EBC9AB98B6}" srcOrd="0" destOrd="0" presId="urn:microsoft.com/office/officeart/2005/8/layout/list1"/>
    <dgm:cxn modelId="{882B09CB-6F53-4D91-B670-89A85B4D8C28}" type="presOf" srcId="{62FCCE82-538F-4EC8-A0DC-425DC96CD4BE}" destId="{96702A30-0DFC-4414-B1F3-D5C77C1E7E96}" srcOrd="0" destOrd="1" presId="urn:microsoft.com/office/officeart/2005/8/layout/list1"/>
    <dgm:cxn modelId="{FD3BA0D9-97FD-49AE-B521-FE228A96EDF4}" srcId="{CCDA7EBE-414C-4840-A407-8C1275AAA820}" destId="{F6F6C1F2-B002-49A8-A53B-A85ECBEF5009}" srcOrd="4" destOrd="0" parTransId="{F4D560F5-EE2C-4CB7-A2EE-D42E026D62A3}" sibTransId="{70467396-3AF6-4508-A5F2-9363DF56DB35}"/>
    <dgm:cxn modelId="{303248DB-C8F5-4095-B25E-B3AC3EBE5C47}" type="presOf" srcId="{F6F6C1F2-B002-49A8-A53B-A85ECBEF5009}" destId="{C8CFF7CB-03F9-4CCA-8A2B-597383D4901D}" srcOrd="0" destOrd="4" presId="urn:microsoft.com/office/officeart/2005/8/layout/list1"/>
    <dgm:cxn modelId="{1C41B9DB-ECA4-4A64-90E2-0DC8BD8C2850}" srcId="{DF63201B-BEB3-45A0-AC84-DBDC47728ACC}" destId="{812B25BD-1E12-4063-9371-38D24F2B853C}" srcOrd="0" destOrd="0" parTransId="{5E55A4C4-57E4-4F19-8373-7DA72F5B3238}" sibTransId="{1A8590F0-549E-4209-A313-F36CA7C05C8F}"/>
    <dgm:cxn modelId="{081555DC-1EA9-45FC-BF09-ED08F82D6CA4}" srcId="{27594162-9311-4427-97E4-1B9675A564AD}" destId="{A9C3A6BB-F636-4FA4-86F3-3C2EC6B1C550}" srcOrd="4" destOrd="0" parTransId="{A776A0DE-29B2-4B11-ADBA-3CE4F2A22A6C}" sibTransId="{976B4765-F17F-4122-8451-A27DF745E01D}"/>
    <dgm:cxn modelId="{5E946ADD-B53B-4188-B8E6-F5522380D422}" type="presOf" srcId="{18A0B1B9-6B16-4541-AB62-89DF57D00234}" destId="{4CBE93DC-5A15-433A-92CC-95D3E3A88E8B}" srcOrd="0" destOrd="0" presId="urn:microsoft.com/office/officeart/2005/8/layout/list1"/>
    <dgm:cxn modelId="{DB5450DD-FA1F-4201-8661-1E88BA45DEDA}" type="presOf" srcId="{27594162-9311-4427-97E4-1B9675A564AD}" destId="{30CA5917-D297-4595-B613-E636E67F187B}" srcOrd="0" destOrd="0" presId="urn:microsoft.com/office/officeart/2005/8/layout/list1"/>
    <dgm:cxn modelId="{C73906DE-40CD-4533-8755-F6C688161C65}" type="presOf" srcId="{812B25BD-1E12-4063-9371-38D24F2B853C}" destId="{7D82344E-8862-43D7-A235-DEAF59FA70B5}" srcOrd="0" destOrd="0" presId="urn:microsoft.com/office/officeart/2005/8/layout/list1"/>
    <dgm:cxn modelId="{A49127E3-EC3A-4FFE-8026-52B6D2A9F101}" type="presOf" srcId="{BA1D0A01-8468-487A-95C0-1DE7718A4FC5}" destId="{C8CFF7CB-03F9-4CCA-8A2B-597383D4901D}" srcOrd="0" destOrd="3" presId="urn:microsoft.com/office/officeart/2005/8/layout/list1"/>
    <dgm:cxn modelId="{00F349F4-E320-4B06-A6DD-986D8287B279}" srcId="{34F5EB56-E503-41D5-B389-0331FE877AAD}" destId="{9B9DD0F2-90F5-4496-888C-686E120CA063}" srcOrd="2" destOrd="0" parTransId="{2037B157-7674-4432-89F1-21F9C1670A49}" sibTransId="{AC5D37F8-9183-4D89-A3A4-E80B161A72AC}"/>
    <dgm:cxn modelId="{21D5ACF4-EB83-4C1E-918D-80CA65CA0CC3}" type="presOf" srcId="{CCA4DAE2-EE0F-4276-B65B-A52596B98AE8}" destId="{4CBE93DC-5A15-433A-92CC-95D3E3A88E8B}" srcOrd="0" destOrd="2" presId="urn:microsoft.com/office/officeart/2005/8/layout/list1"/>
    <dgm:cxn modelId="{30A33CF9-8F8B-4462-9C69-156FE9736DBF}" srcId="{9CC4C4CE-9AE9-4B94-83F6-0B5592D6C6A2}" destId="{27594162-9311-4427-97E4-1B9675A564AD}" srcOrd="3" destOrd="0" parTransId="{1FE57DC0-7261-41BE-8D97-A59395B5A246}" sibTransId="{83398BC8-C539-48CF-99EB-987C4E4D50D7}"/>
    <dgm:cxn modelId="{DCCBED25-90F0-496A-AE63-FE5695D8E0B7}" type="presParOf" srcId="{DBE00B10-AE47-422A-93A5-2DE144DA53FB}" destId="{A47A44DD-2384-4599-BDB3-8D3E466740B8}" srcOrd="0" destOrd="0" presId="urn:microsoft.com/office/officeart/2005/8/layout/list1"/>
    <dgm:cxn modelId="{3AAE1AF9-9738-4F8E-99DE-9A5AE6251EC3}" type="presParOf" srcId="{A47A44DD-2384-4599-BDB3-8D3E466740B8}" destId="{2B0A17FA-2A71-49A7-9F43-B2EBC9AB98B6}" srcOrd="0" destOrd="0" presId="urn:microsoft.com/office/officeart/2005/8/layout/list1"/>
    <dgm:cxn modelId="{4DBF49C5-435B-4D24-8D49-9B338BDE638A}" type="presParOf" srcId="{A47A44DD-2384-4599-BDB3-8D3E466740B8}" destId="{DAFD180B-C19C-46C8-950C-80E9F9EE15A3}" srcOrd="1" destOrd="0" presId="urn:microsoft.com/office/officeart/2005/8/layout/list1"/>
    <dgm:cxn modelId="{6838B414-6E0B-4885-9A9C-99C5089AB5F8}" type="presParOf" srcId="{DBE00B10-AE47-422A-93A5-2DE144DA53FB}" destId="{11004857-F0E2-477A-A075-6C721DD4267C}" srcOrd="1" destOrd="0" presId="urn:microsoft.com/office/officeart/2005/8/layout/list1"/>
    <dgm:cxn modelId="{B0EAB14E-0327-4961-93C5-80F27937E7BE}" type="presParOf" srcId="{DBE00B10-AE47-422A-93A5-2DE144DA53FB}" destId="{7D82344E-8862-43D7-A235-DEAF59FA70B5}" srcOrd="2" destOrd="0" presId="urn:microsoft.com/office/officeart/2005/8/layout/list1"/>
    <dgm:cxn modelId="{3AC8B0D5-811F-4114-BD22-220E356858EB}" type="presParOf" srcId="{DBE00B10-AE47-422A-93A5-2DE144DA53FB}" destId="{E3E8B631-15E5-4431-8245-65826CDDAC75}" srcOrd="3" destOrd="0" presId="urn:microsoft.com/office/officeart/2005/8/layout/list1"/>
    <dgm:cxn modelId="{D4D3829B-6248-4517-A887-9A89C974E4B0}" type="presParOf" srcId="{DBE00B10-AE47-422A-93A5-2DE144DA53FB}" destId="{2764A163-4EC8-4023-94A9-DF8056B836D5}" srcOrd="4" destOrd="0" presId="urn:microsoft.com/office/officeart/2005/8/layout/list1"/>
    <dgm:cxn modelId="{2F794877-18D8-4E82-A33A-B9C27D972467}" type="presParOf" srcId="{2764A163-4EC8-4023-94A9-DF8056B836D5}" destId="{20BD24AE-D7AA-4926-AC16-C1904F25AD08}" srcOrd="0" destOrd="0" presId="urn:microsoft.com/office/officeart/2005/8/layout/list1"/>
    <dgm:cxn modelId="{9B41B45D-706A-441B-85C3-F9C08C54A342}" type="presParOf" srcId="{2764A163-4EC8-4023-94A9-DF8056B836D5}" destId="{F6661B6F-9DEF-473C-BB06-2FD58CE68D5F}" srcOrd="1" destOrd="0" presId="urn:microsoft.com/office/officeart/2005/8/layout/list1"/>
    <dgm:cxn modelId="{6427B273-5CEF-4F15-93C7-81DCA7B4BF3B}" type="presParOf" srcId="{DBE00B10-AE47-422A-93A5-2DE144DA53FB}" destId="{11517748-41B5-4C29-ADF4-FFB76240B983}" srcOrd="5" destOrd="0" presId="urn:microsoft.com/office/officeart/2005/8/layout/list1"/>
    <dgm:cxn modelId="{72DA06FB-D378-4593-9B93-C1C7A7C6A644}" type="presParOf" srcId="{DBE00B10-AE47-422A-93A5-2DE144DA53FB}" destId="{96702A30-0DFC-4414-B1F3-D5C77C1E7E96}" srcOrd="6" destOrd="0" presId="urn:microsoft.com/office/officeart/2005/8/layout/list1"/>
    <dgm:cxn modelId="{09B0F16E-2695-4ABB-80AE-45FDEF434688}" type="presParOf" srcId="{DBE00B10-AE47-422A-93A5-2DE144DA53FB}" destId="{CC15E91B-9B2B-4F6F-80FA-173B7AA14709}" srcOrd="7" destOrd="0" presId="urn:microsoft.com/office/officeart/2005/8/layout/list1"/>
    <dgm:cxn modelId="{2E6DADBE-9CD9-4513-9859-B101358CBD9A}" type="presParOf" srcId="{DBE00B10-AE47-422A-93A5-2DE144DA53FB}" destId="{B981EEDF-1F5E-4131-BF93-68488D615DEB}" srcOrd="8" destOrd="0" presId="urn:microsoft.com/office/officeart/2005/8/layout/list1"/>
    <dgm:cxn modelId="{92DBEFA7-4FA6-4CCE-A121-A0E11B91BB94}" type="presParOf" srcId="{B981EEDF-1F5E-4131-BF93-68488D615DEB}" destId="{5EC2C4BA-2AD9-4255-9E5F-9CBDA2140D29}" srcOrd="0" destOrd="0" presId="urn:microsoft.com/office/officeart/2005/8/layout/list1"/>
    <dgm:cxn modelId="{F15C1694-E870-4988-B402-B846F183EA90}" type="presParOf" srcId="{B981EEDF-1F5E-4131-BF93-68488D615DEB}" destId="{78B08798-6A5F-4263-B52C-C92A1B36AAC4}" srcOrd="1" destOrd="0" presId="urn:microsoft.com/office/officeart/2005/8/layout/list1"/>
    <dgm:cxn modelId="{8F7A18B4-A310-435A-AE71-5E16B24B4EC0}" type="presParOf" srcId="{DBE00B10-AE47-422A-93A5-2DE144DA53FB}" destId="{31A025F4-11E5-46D2-9F31-19DD53E3D208}" srcOrd="9" destOrd="0" presId="urn:microsoft.com/office/officeart/2005/8/layout/list1"/>
    <dgm:cxn modelId="{C6F2C4CD-6F60-4EA6-93C8-340BAAC400AF}" type="presParOf" srcId="{DBE00B10-AE47-422A-93A5-2DE144DA53FB}" destId="{C8CFF7CB-03F9-4CCA-8A2B-597383D4901D}" srcOrd="10" destOrd="0" presId="urn:microsoft.com/office/officeart/2005/8/layout/list1"/>
    <dgm:cxn modelId="{27BF2713-6B37-469C-A20E-4007BEBB9A2F}" type="presParOf" srcId="{DBE00B10-AE47-422A-93A5-2DE144DA53FB}" destId="{5A6E5812-00CD-4ABD-9D2E-B83A79F9B39D}" srcOrd="11" destOrd="0" presId="urn:microsoft.com/office/officeart/2005/8/layout/list1"/>
    <dgm:cxn modelId="{6318D9F3-0D67-4EA5-A1DA-B76E71208D81}" type="presParOf" srcId="{DBE00B10-AE47-422A-93A5-2DE144DA53FB}" destId="{CCD5A644-86D8-484F-8C0F-8BD0562551F1}" srcOrd="12" destOrd="0" presId="urn:microsoft.com/office/officeart/2005/8/layout/list1"/>
    <dgm:cxn modelId="{9DB7834C-22AA-40C6-9818-9D27F079D7BE}" type="presParOf" srcId="{CCD5A644-86D8-484F-8C0F-8BD0562551F1}" destId="{30CA5917-D297-4595-B613-E636E67F187B}" srcOrd="0" destOrd="0" presId="urn:microsoft.com/office/officeart/2005/8/layout/list1"/>
    <dgm:cxn modelId="{95356F98-F953-49A2-BD4B-635F3B2FA1BA}" type="presParOf" srcId="{CCD5A644-86D8-484F-8C0F-8BD0562551F1}" destId="{0BAD4301-AE1F-43CF-BB4C-AEB9492E4D9B}" srcOrd="1" destOrd="0" presId="urn:microsoft.com/office/officeart/2005/8/layout/list1"/>
    <dgm:cxn modelId="{16E8B075-B6E1-4E24-A9EF-E5AD1DF29150}" type="presParOf" srcId="{DBE00B10-AE47-422A-93A5-2DE144DA53FB}" destId="{D81E3297-616B-417E-B5E3-CE91CC597406}" srcOrd="13" destOrd="0" presId="urn:microsoft.com/office/officeart/2005/8/layout/list1"/>
    <dgm:cxn modelId="{7513CCCF-1ACF-48D3-87E7-62CE37546944}" type="presParOf" srcId="{DBE00B10-AE47-422A-93A5-2DE144DA53FB}" destId="{4CBE93DC-5A15-433A-92CC-95D3E3A88E8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C4C4CE-9AE9-4B94-83F6-0B5592D6C6A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F63201B-BEB3-45A0-AC84-DBDC47728ACC}">
      <dgm:prSet phldrT="[Text]" phldr="0"/>
      <dgm:spPr/>
      <dgm:t>
        <a:bodyPr/>
        <a:lstStyle/>
        <a:p>
          <a:pPr rtl="0">
            <a:lnSpc>
              <a:spcPct val="100000"/>
            </a:lnSpc>
          </a:pPr>
          <a:r>
            <a:rPr lang="en-US" dirty="0">
              <a:latin typeface="Calibri"/>
            </a:rPr>
            <a:t>May 10 – Community clinics (+4 bus)</a:t>
          </a:r>
          <a:endParaRPr lang="en-US" dirty="0"/>
        </a:p>
      </dgm:t>
    </dgm:pt>
    <dgm:pt modelId="{AA7C375E-A94C-4A0C-A012-995A5E4A973A}" type="parTrans" cxnId="{9A88E373-A041-48DF-A924-5ACA761FDDAA}">
      <dgm:prSet/>
      <dgm:spPr/>
      <dgm:t>
        <a:bodyPr/>
        <a:lstStyle/>
        <a:p>
          <a:endParaRPr lang="en-US"/>
        </a:p>
      </dgm:t>
    </dgm:pt>
    <dgm:pt modelId="{AF93C7BB-2B65-408F-BEAD-3C21B869D7A4}" type="sibTrans" cxnId="{9A88E373-A041-48DF-A924-5ACA761FDDAA}">
      <dgm:prSet/>
      <dgm:spPr/>
      <dgm:t>
        <a:bodyPr/>
        <a:lstStyle/>
        <a:p>
          <a:endParaRPr lang="en-US"/>
        </a:p>
      </dgm:t>
    </dgm:pt>
    <dgm:pt modelId="{34F5EB56-E503-41D5-B389-0331FE877AAD}">
      <dgm:prSet phldrT="[Text]"/>
      <dgm:spPr/>
      <dgm:t>
        <a:bodyPr/>
        <a:lstStyle/>
        <a:p>
          <a:pPr rtl="0"/>
          <a:r>
            <a:rPr lang="en-US" dirty="0">
              <a:latin typeface="Calibri"/>
            </a:rPr>
            <a:t>May 17 – Community clinics (+5 &amp; 6 bus) </a:t>
          </a:r>
          <a:endParaRPr lang="en-US" dirty="0"/>
        </a:p>
      </dgm:t>
    </dgm:pt>
    <dgm:pt modelId="{46678644-3478-41DD-95EF-FC1801380666}" type="parTrans" cxnId="{97632F87-F5C5-4DD9-8FC6-237A77760308}">
      <dgm:prSet/>
      <dgm:spPr/>
      <dgm:t>
        <a:bodyPr/>
        <a:lstStyle/>
        <a:p>
          <a:endParaRPr lang="en-US"/>
        </a:p>
      </dgm:t>
    </dgm:pt>
    <dgm:pt modelId="{210BB2F7-B99A-465E-BCEE-4AAB14CE5908}" type="sibTrans" cxnId="{97632F87-F5C5-4DD9-8FC6-237A77760308}">
      <dgm:prSet/>
      <dgm:spPr/>
      <dgm:t>
        <a:bodyPr/>
        <a:lstStyle/>
        <a:p>
          <a:endParaRPr lang="en-US"/>
        </a:p>
      </dgm:t>
    </dgm:pt>
    <dgm:pt modelId="{34A35BBD-71C8-4F67-B2B9-8DD77E0AC7E1}">
      <dgm:prSet phldrT="[Text]"/>
      <dgm:spPr/>
      <dgm:t>
        <a:bodyPr/>
        <a:lstStyle/>
        <a:p>
          <a:pPr rtl="0"/>
          <a:r>
            <a:rPr lang="en-US" dirty="0">
              <a:latin typeface="Calibri"/>
            </a:rPr>
            <a:t>Low income, multifamily housing sites in Brooklyn Park, Little Canada, MPLS, Maplewood, Bloomington, </a:t>
          </a:r>
          <a:endParaRPr lang="en-US" dirty="0"/>
        </a:p>
      </dgm:t>
    </dgm:pt>
    <dgm:pt modelId="{CA8BE1BB-CE10-4B28-881E-ECB7902754C4}" type="parTrans" cxnId="{839B3C1E-7B42-47F6-834E-CD736D85B96E}">
      <dgm:prSet/>
      <dgm:spPr/>
      <dgm:t>
        <a:bodyPr/>
        <a:lstStyle/>
        <a:p>
          <a:endParaRPr lang="en-US"/>
        </a:p>
      </dgm:t>
    </dgm:pt>
    <dgm:pt modelId="{FCBCC55B-DD9A-43B4-B7AD-C4E12A989671}" type="sibTrans" cxnId="{839B3C1E-7B42-47F6-834E-CD736D85B96E}">
      <dgm:prSet/>
      <dgm:spPr/>
      <dgm:t>
        <a:bodyPr/>
        <a:lstStyle/>
        <a:p>
          <a:endParaRPr lang="en-US"/>
        </a:p>
      </dgm:t>
    </dgm:pt>
    <dgm:pt modelId="{812B25BD-1E12-4063-9371-38D24F2B853C}">
      <dgm:prSet phldr="0"/>
      <dgm:spPr/>
      <dgm:t>
        <a:bodyPr/>
        <a:lstStyle/>
        <a:p>
          <a:pPr rtl="0">
            <a:lnSpc>
              <a:spcPct val="100000"/>
            </a:lnSpc>
          </a:pPr>
          <a:r>
            <a:rPr lang="en-US" dirty="0">
              <a:latin typeface="Calibri"/>
            </a:rPr>
            <a:t>Low income, multi-family housing sites in Landfall, St. Paul, Mound, Burnsville, Bloomington, MPLS, </a:t>
          </a:r>
          <a:endParaRPr lang="en-US" dirty="0"/>
        </a:p>
      </dgm:t>
    </dgm:pt>
    <dgm:pt modelId="{5E55A4C4-57E4-4F19-8373-7DA72F5B3238}" type="parTrans" cxnId="{1C41B9DB-ECA4-4A64-90E2-0DC8BD8C2850}">
      <dgm:prSet/>
      <dgm:spPr/>
      <dgm:t>
        <a:bodyPr/>
        <a:lstStyle/>
        <a:p>
          <a:endParaRPr lang="en-US"/>
        </a:p>
      </dgm:t>
    </dgm:pt>
    <dgm:pt modelId="{1A8590F0-549E-4209-A313-F36CA7C05C8F}" type="sibTrans" cxnId="{1C41B9DB-ECA4-4A64-90E2-0DC8BD8C2850}">
      <dgm:prSet/>
      <dgm:spPr/>
      <dgm:t>
        <a:bodyPr/>
        <a:lstStyle/>
        <a:p>
          <a:endParaRPr lang="en-US"/>
        </a:p>
      </dgm:t>
    </dgm:pt>
    <dgm:pt modelId="{0389BC56-A7DE-4E17-AEA1-143029F84184}">
      <dgm:prSet phldr="0"/>
      <dgm:spPr/>
      <dgm:t>
        <a:bodyPr/>
        <a:lstStyle/>
        <a:p>
          <a:pPr rtl="0"/>
          <a:r>
            <a:rPr lang="en-US" dirty="0">
              <a:latin typeface="Calibri"/>
            </a:rPr>
            <a:t>Hallie Q. Brown Center in Rondo neighborhood in St. Paul</a:t>
          </a:r>
          <a:endParaRPr lang="en-US" dirty="0"/>
        </a:p>
      </dgm:t>
    </dgm:pt>
    <dgm:pt modelId="{2AD44DCA-ACB4-487A-8F06-1642B3438265}" type="parTrans" cxnId="{821FA411-89AD-453A-9785-9ECC6DACCF24}">
      <dgm:prSet/>
      <dgm:spPr/>
      <dgm:t>
        <a:bodyPr/>
        <a:lstStyle/>
        <a:p>
          <a:endParaRPr lang="en-US"/>
        </a:p>
      </dgm:t>
    </dgm:pt>
    <dgm:pt modelId="{1DC4271A-863F-44F9-9BD1-2E0F6EF9854C}" type="sibTrans" cxnId="{821FA411-89AD-453A-9785-9ECC6DACCF24}">
      <dgm:prSet/>
      <dgm:spPr/>
      <dgm:t>
        <a:bodyPr/>
        <a:lstStyle/>
        <a:p>
          <a:endParaRPr lang="en-US"/>
        </a:p>
      </dgm:t>
    </dgm:pt>
    <dgm:pt modelId="{A61FA5D4-25D6-44AF-B10E-0FEB6CFA8354}">
      <dgm:prSet phldr="0"/>
      <dgm:spPr/>
      <dgm:t>
        <a:bodyPr/>
        <a:lstStyle/>
        <a:p>
          <a:pPr rtl="0"/>
          <a:r>
            <a:rPr lang="en-US" dirty="0">
              <a:latin typeface="Calibri"/>
            </a:rPr>
            <a:t>Gretens Greenhouse in Inver</a:t>
          </a:r>
          <a:r>
            <a:rPr lang="en-US" dirty="0"/>
            <a:t> Grove Heights</a:t>
          </a:r>
        </a:p>
      </dgm:t>
    </dgm:pt>
    <dgm:pt modelId="{7AEF2AF7-BB55-441C-A19B-68E056E955F7}" type="parTrans" cxnId="{536C48DE-65B7-4DB9-A7D9-6082C0531367}">
      <dgm:prSet/>
      <dgm:spPr/>
      <dgm:t>
        <a:bodyPr/>
        <a:lstStyle/>
        <a:p>
          <a:endParaRPr lang="en-US"/>
        </a:p>
      </dgm:t>
    </dgm:pt>
    <dgm:pt modelId="{F2C4CA6D-DA46-4525-8E16-C5DB9947B627}" type="sibTrans" cxnId="{536C48DE-65B7-4DB9-A7D9-6082C0531367}">
      <dgm:prSet/>
      <dgm:spPr/>
      <dgm:t>
        <a:bodyPr/>
        <a:lstStyle/>
        <a:p>
          <a:endParaRPr lang="en-US"/>
        </a:p>
      </dgm:t>
    </dgm:pt>
    <dgm:pt modelId="{03957FB3-5302-4FA7-8DD0-3D6738C8AE29}">
      <dgm:prSet phldr="0"/>
      <dgm:spPr/>
      <dgm:t>
        <a:bodyPr/>
        <a:lstStyle/>
        <a:p>
          <a:r>
            <a:rPr lang="en-US" dirty="0"/>
            <a:t>Organizations for Liberians in Minnesota in Brooklyn Park</a:t>
          </a:r>
        </a:p>
      </dgm:t>
    </dgm:pt>
    <dgm:pt modelId="{84C2F3A7-31DA-4C2D-BC60-F49605795B9C}" type="parTrans" cxnId="{B1CC1E52-EA29-45E8-A8B2-8DEF80E329F6}">
      <dgm:prSet/>
      <dgm:spPr/>
      <dgm:t>
        <a:bodyPr/>
        <a:lstStyle/>
        <a:p>
          <a:endParaRPr lang="en-US"/>
        </a:p>
      </dgm:t>
    </dgm:pt>
    <dgm:pt modelId="{71665DAA-2CDB-44CF-9F85-0C76227877E6}" type="sibTrans" cxnId="{B1CC1E52-EA29-45E8-A8B2-8DEF80E329F6}">
      <dgm:prSet/>
      <dgm:spPr/>
      <dgm:t>
        <a:bodyPr/>
        <a:lstStyle/>
        <a:p>
          <a:endParaRPr lang="en-US"/>
        </a:p>
      </dgm:t>
    </dgm:pt>
    <dgm:pt modelId="{49487D67-F08D-4B6F-87F3-B192143C18F8}">
      <dgm:prSet phldr="0"/>
      <dgm:spPr/>
      <dgm:t>
        <a:bodyPr/>
        <a:lstStyle/>
        <a:p>
          <a:pPr rtl="0"/>
          <a:r>
            <a:rPr lang="en-US" dirty="0" err="1">
              <a:latin typeface="Calibri"/>
            </a:rPr>
            <a:t>Avivo</a:t>
          </a:r>
          <a:r>
            <a:rPr lang="en-US" dirty="0">
              <a:latin typeface="Calibri"/>
            </a:rPr>
            <a:t> (unsheltered) HQ in MPLS</a:t>
          </a:r>
        </a:p>
      </dgm:t>
    </dgm:pt>
    <dgm:pt modelId="{4F659F7D-70FD-4C68-8A82-50F80D7A0A9E}" type="parTrans" cxnId="{FC34C5B6-254C-4743-A13C-4D9BCEFEBABD}">
      <dgm:prSet/>
      <dgm:spPr/>
      <dgm:t>
        <a:bodyPr/>
        <a:lstStyle/>
        <a:p>
          <a:endParaRPr lang="en-US"/>
        </a:p>
      </dgm:t>
    </dgm:pt>
    <dgm:pt modelId="{3E15AE89-F5BD-44DC-B88A-299E2B46E688}" type="sibTrans" cxnId="{FC34C5B6-254C-4743-A13C-4D9BCEFEBABD}">
      <dgm:prSet/>
      <dgm:spPr/>
      <dgm:t>
        <a:bodyPr/>
        <a:lstStyle/>
        <a:p>
          <a:endParaRPr lang="en-US"/>
        </a:p>
      </dgm:t>
    </dgm:pt>
    <dgm:pt modelId="{791E618F-ECB4-4ED3-A14F-BBEEEF3F2615}">
      <dgm:prSet phldr="0"/>
      <dgm:spPr/>
      <dgm:t>
        <a:bodyPr/>
        <a:lstStyle/>
        <a:p>
          <a:pPr rtl="0"/>
          <a:r>
            <a:rPr lang="en-US" dirty="0" err="1">
              <a:latin typeface="Calibri"/>
            </a:rPr>
            <a:t>Svhel</a:t>
          </a:r>
          <a:r>
            <a:rPr lang="en-US" dirty="0">
              <a:latin typeface="Calibri"/>
            </a:rPr>
            <a:t> Vegetable Farm in Foley, MN</a:t>
          </a:r>
        </a:p>
      </dgm:t>
    </dgm:pt>
    <dgm:pt modelId="{AF8D5C0D-207E-47E8-BCB2-9D637B2CAA78}" type="parTrans" cxnId="{8A703082-1EEE-4BDC-865C-40E0CD8D5EAE}">
      <dgm:prSet/>
      <dgm:spPr/>
      <dgm:t>
        <a:bodyPr/>
        <a:lstStyle/>
        <a:p>
          <a:endParaRPr lang="en-US"/>
        </a:p>
      </dgm:t>
    </dgm:pt>
    <dgm:pt modelId="{12908FDC-2ABA-4D02-8F2B-CBF91C6AE5EF}" type="sibTrans" cxnId="{8A703082-1EEE-4BDC-865C-40E0CD8D5EAE}">
      <dgm:prSet/>
      <dgm:spPr/>
      <dgm:t>
        <a:bodyPr/>
        <a:lstStyle/>
        <a:p>
          <a:endParaRPr lang="en-US"/>
        </a:p>
      </dgm:t>
    </dgm:pt>
    <dgm:pt modelId="{7A6F93E2-8C3B-470B-AC66-720A2C3AA8E0}">
      <dgm:prSet phldr="0"/>
      <dgm:spPr/>
      <dgm:t>
        <a:bodyPr/>
        <a:lstStyle/>
        <a:p>
          <a:pPr rtl="0"/>
          <a:r>
            <a:rPr lang="en-US" dirty="0" err="1">
              <a:latin typeface="Calibri"/>
            </a:rPr>
            <a:t>Tserha</a:t>
          </a:r>
          <a:r>
            <a:rPr lang="en-US" dirty="0">
              <a:latin typeface="Calibri"/>
            </a:rPr>
            <a:t> Aryam Kidist Selassie TAKS in MPLS</a:t>
          </a:r>
        </a:p>
      </dgm:t>
    </dgm:pt>
    <dgm:pt modelId="{C69CEAAF-2345-4D06-A500-15F59EE87C9B}" type="parTrans" cxnId="{8AF8E290-2B17-4899-91C8-ACD65EAE5832}">
      <dgm:prSet/>
      <dgm:spPr/>
      <dgm:t>
        <a:bodyPr/>
        <a:lstStyle/>
        <a:p>
          <a:endParaRPr lang="en-US"/>
        </a:p>
      </dgm:t>
    </dgm:pt>
    <dgm:pt modelId="{B68B61AE-46E7-4504-BCEB-5125949A7BEA}" type="sibTrans" cxnId="{8AF8E290-2B17-4899-91C8-ACD65EAE5832}">
      <dgm:prSet/>
      <dgm:spPr/>
      <dgm:t>
        <a:bodyPr/>
        <a:lstStyle/>
        <a:p>
          <a:endParaRPr lang="en-US"/>
        </a:p>
      </dgm:t>
    </dgm:pt>
    <dgm:pt modelId="{B461C59D-F2CF-4C7B-8F4D-B13917C06366}">
      <dgm:prSet phldr="0"/>
      <dgm:spPr/>
      <dgm:t>
        <a:bodyPr/>
        <a:lstStyle/>
        <a:p>
          <a:pPr rtl="0"/>
          <a:r>
            <a:rPr lang="en-US" dirty="0">
              <a:latin typeface="Calibri"/>
            </a:rPr>
            <a:t>Watt </a:t>
          </a:r>
          <a:r>
            <a:rPr lang="en-US" dirty="0" err="1">
              <a:latin typeface="Calibri"/>
            </a:rPr>
            <a:t>Munisotaram</a:t>
          </a:r>
          <a:r>
            <a:rPr lang="en-US" dirty="0">
              <a:latin typeface="Calibri"/>
            </a:rPr>
            <a:t> Temple in Hampton</a:t>
          </a:r>
        </a:p>
      </dgm:t>
    </dgm:pt>
    <dgm:pt modelId="{E387CBA8-A387-4F1E-999F-52722F7AF350}" type="parTrans" cxnId="{2B18294F-F00A-4A7D-8DC2-23A9F00B6726}">
      <dgm:prSet/>
      <dgm:spPr/>
      <dgm:t>
        <a:bodyPr/>
        <a:lstStyle/>
        <a:p>
          <a:endParaRPr lang="en-US"/>
        </a:p>
      </dgm:t>
    </dgm:pt>
    <dgm:pt modelId="{07BA4CE1-F7AF-4C78-A9DB-EF962CB7BD13}" type="sibTrans" cxnId="{2B18294F-F00A-4A7D-8DC2-23A9F00B6726}">
      <dgm:prSet/>
      <dgm:spPr/>
      <dgm:t>
        <a:bodyPr/>
        <a:lstStyle/>
        <a:p>
          <a:endParaRPr lang="en-US"/>
        </a:p>
      </dgm:t>
    </dgm:pt>
    <dgm:pt modelId="{8B8A01C9-40B3-4B47-9A7A-0C45842D8AED}">
      <dgm:prSet phldr="0"/>
      <dgm:spPr/>
      <dgm:t>
        <a:bodyPr/>
        <a:lstStyle/>
        <a:p>
          <a:pPr rtl="0"/>
          <a:r>
            <a:rPr lang="en-US" dirty="0">
              <a:latin typeface="Calibri"/>
            </a:rPr>
            <a:t>Community </a:t>
          </a:r>
          <a:r>
            <a:rPr lang="en-US" dirty="0" err="1">
              <a:latin typeface="Calibri"/>
            </a:rPr>
            <a:t>ACtion</a:t>
          </a:r>
          <a:r>
            <a:rPr lang="en-US" dirty="0">
              <a:latin typeface="Calibri"/>
            </a:rPr>
            <a:t> Partnership in Ramsey and Washington Counties</a:t>
          </a:r>
          <a:endParaRPr lang="en-US" dirty="0"/>
        </a:p>
      </dgm:t>
    </dgm:pt>
    <dgm:pt modelId="{CF96B66E-2CFB-452B-8D71-447EBED899BA}" type="parTrans" cxnId="{4D3A0E00-4F63-4134-823E-A9F438BBE06E}">
      <dgm:prSet/>
      <dgm:spPr/>
      <dgm:t>
        <a:bodyPr/>
        <a:lstStyle/>
        <a:p>
          <a:endParaRPr lang="en-US"/>
        </a:p>
      </dgm:t>
    </dgm:pt>
    <dgm:pt modelId="{94EECF8F-D31D-4641-8277-8AF2336BC72A}" type="sibTrans" cxnId="{4D3A0E00-4F63-4134-823E-A9F438BBE06E}">
      <dgm:prSet/>
      <dgm:spPr/>
      <dgm:t>
        <a:bodyPr/>
        <a:lstStyle/>
        <a:p>
          <a:endParaRPr lang="en-US"/>
        </a:p>
      </dgm:t>
    </dgm:pt>
    <dgm:pt modelId="{C642AE75-1761-43CE-BACD-45E369EE1F83}">
      <dgm:prSet phldr="0"/>
      <dgm:spPr/>
      <dgm:t>
        <a:bodyPr/>
        <a:lstStyle/>
        <a:p>
          <a:pPr rtl="0"/>
          <a:r>
            <a:rPr lang="en-US" dirty="0">
              <a:latin typeface="Calibri"/>
            </a:rPr>
            <a:t>Sundanese American Community in St. Anthony</a:t>
          </a:r>
        </a:p>
      </dgm:t>
    </dgm:pt>
    <dgm:pt modelId="{893F60B7-F731-4563-BF76-C34D16E21D7B}" type="parTrans" cxnId="{6DFFB4C7-73F9-4D3B-801C-46797F6FB49C}">
      <dgm:prSet/>
      <dgm:spPr/>
      <dgm:t>
        <a:bodyPr/>
        <a:lstStyle/>
        <a:p>
          <a:endParaRPr lang="en-US"/>
        </a:p>
      </dgm:t>
    </dgm:pt>
    <dgm:pt modelId="{421D1111-DFA9-4F85-B352-907F4ABDD052}" type="sibTrans" cxnId="{6DFFB4C7-73F9-4D3B-801C-46797F6FB49C}">
      <dgm:prSet/>
      <dgm:spPr/>
      <dgm:t>
        <a:bodyPr/>
        <a:lstStyle/>
        <a:p>
          <a:endParaRPr lang="en-US"/>
        </a:p>
      </dgm:t>
    </dgm:pt>
    <dgm:pt modelId="{7DD0711F-3397-4264-A5F6-78B40A412879}">
      <dgm:prSet phldr="0"/>
      <dgm:spPr/>
      <dgm:t>
        <a:bodyPr/>
        <a:lstStyle/>
        <a:p>
          <a:pPr rtl="0"/>
          <a:r>
            <a:rPr lang="en-US" dirty="0">
              <a:latin typeface="Calibri"/>
            </a:rPr>
            <a:t>Ramsey County Libraries in St. Paul</a:t>
          </a:r>
        </a:p>
      </dgm:t>
    </dgm:pt>
    <dgm:pt modelId="{5456BCB4-806B-4E91-8859-839830D49EF1}" type="parTrans" cxnId="{028068E5-24F6-4A31-9A22-AF4C3751F9ED}">
      <dgm:prSet/>
      <dgm:spPr/>
      <dgm:t>
        <a:bodyPr/>
        <a:lstStyle/>
        <a:p>
          <a:endParaRPr lang="en-US"/>
        </a:p>
      </dgm:t>
    </dgm:pt>
    <dgm:pt modelId="{93284D4B-3E74-4760-9DCF-7677B43A63F2}" type="sibTrans" cxnId="{028068E5-24F6-4A31-9A22-AF4C3751F9ED}">
      <dgm:prSet/>
      <dgm:spPr/>
      <dgm:t>
        <a:bodyPr/>
        <a:lstStyle/>
        <a:p>
          <a:endParaRPr lang="en-US"/>
        </a:p>
      </dgm:t>
    </dgm:pt>
    <dgm:pt modelId="{AD95728C-1D65-4581-8CA0-052AB3AAF99D}">
      <dgm:prSet phldr="0"/>
      <dgm:spPr/>
      <dgm:t>
        <a:bodyPr/>
        <a:lstStyle/>
        <a:p>
          <a:pPr rtl="0"/>
          <a:r>
            <a:rPr lang="en-US" dirty="0">
              <a:latin typeface="Calibri"/>
            </a:rPr>
            <a:t>Senior Support Services in Brooklyn Center</a:t>
          </a:r>
        </a:p>
      </dgm:t>
    </dgm:pt>
    <dgm:pt modelId="{6FBF7A13-BC12-4CC9-BBEB-28C0EC23AE20}" type="parTrans" cxnId="{108F93AD-B64E-4583-A2EF-33DD8F29A230}">
      <dgm:prSet/>
      <dgm:spPr/>
      <dgm:t>
        <a:bodyPr/>
        <a:lstStyle/>
        <a:p>
          <a:endParaRPr lang="en-US"/>
        </a:p>
      </dgm:t>
    </dgm:pt>
    <dgm:pt modelId="{9650314E-EA68-4418-8929-CA2031FC7EE6}" type="sibTrans" cxnId="{108F93AD-B64E-4583-A2EF-33DD8F29A230}">
      <dgm:prSet/>
      <dgm:spPr/>
      <dgm:t>
        <a:bodyPr/>
        <a:lstStyle/>
        <a:p>
          <a:endParaRPr lang="en-US"/>
        </a:p>
      </dgm:t>
    </dgm:pt>
    <dgm:pt modelId="{23F807F4-397A-4130-A99A-00B5D2752517}">
      <dgm:prSet phldr="0"/>
      <dgm:spPr/>
      <dgm:t>
        <a:bodyPr/>
        <a:lstStyle/>
        <a:p>
          <a:pPr rtl="0"/>
          <a:r>
            <a:rPr lang="en-US" dirty="0" err="1">
              <a:latin typeface="Calibri"/>
            </a:rPr>
            <a:t>Hmongtown</a:t>
          </a:r>
          <a:r>
            <a:rPr lang="en-US" dirty="0">
              <a:latin typeface="Calibri"/>
            </a:rPr>
            <a:t> Market in St. Paul</a:t>
          </a:r>
        </a:p>
      </dgm:t>
    </dgm:pt>
    <dgm:pt modelId="{209CB048-4728-4DAF-A114-C0EAF529E150}" type="parTrans" cxnId="{48B042EC-8105-4419-BDE9-C32D97F8DB30}">
      <dgm:prSet/>
      <dgm:spPr/>
      <dgm:t>
        <a:bodyPr/>
        <a:lstStyle/>
        <a:p>
          <a:endParaRPr lang="en-US"/>
        </a:p>
      </dgm:t>
    </dgm:pt>
    <dgm:pt modelId="{1EAB0988-6D81-4BB8-BA54-8CC6E4B07EFE}" type="sibTrans" cxnId="{48B042EC-8105-4419-BDE9-C32D97F8DB30}">
      <dgm:prSet/>
      <dgm:spPr/>
      <dgm:t>
        <a:bodyPr/>
        <a:lstStyle/>
        <a:p>
          <a:endParaRPr lang="en-US"/>
        </a:p>
      </dgm:t>
    </dgm:pt>
    <dgm:pt modelId="{77BB3374-351B-428D-82D2-0F9CE59EE101}">
      <dgm:prSet phldr="0"/>
      <dgm:spPr/>
      <dgm:t>
        <a:bodyPr/>
        <a:lstStyle/>
        <a:p>
          <a:pPr rtl="0"/>
          <a:r>
            <a:rPr lang="en-US" dirty="0">
              <a:latin typeface="Calibri"/>
            </a:rPr>
            <a:t>Reviving the Islamic Sisterhood in MPLS</a:t>
          </a:r>
        </a:p>
      </dgm:t>
    </dgm:pt>
    <dgm:pt modelId="{EAA0E103-2088-4EB3-B9BB-F05140E3A6CE}" type="parTrans" cxnId="{8007034B-613E-4928-9A64-BE63B94FBB05}">
      <dgm:prSet/>
      <dgm:spPr/>
      <dgm:t>
        <a:bodyPr/>
        <a:lstStyle/>
        <a:p>
          <a:endParaRPr lang="en-US"/>
        </a:p>
      </dgm:t>
    </dgm:pt>
    <dgm:pt modelId="{7137E0D8-E6D9-421F-8199-174EC3385881}" type="sibTrans" cxnId="{8007034B-613E-4928-9A64-BE63B94FBB05}">
      <dgm:prSet/>
      <dgm:spPr/>
      <dgm:t>
        <a:bodyPr/>
        <a:lstStyle/>
        <a:p>
          <a:endParaRPr lang="en-US"/>
        </a:p>
      </dgm:t>
    </dgm:pt>
    <dgm:pt modelId="{0822B52B-055D-420B-AEF1-727ADF7C3661}">
      <dgm:prSet phldr="0"/>
      <dgm:spPr/>
      <dgm:t>
        <a:bodyPr/>
        <a:lstStyle/>
        <a:p>
          <a:pPr rtl="0"/>
          <a:r>
            <a:rPr lang="en-US" dirty="0">
              <a:latin typeface="Calibri"/>
            </a:rPr>
            <a:t>Excelsior United Methodist </a:t>
          </a:r>
        </a:p>
      </dgm:t>
    </dgm:pt>
    <dgm:pt modelId="{83B8F2A9-BCA5-4148-8CC2-60EACD4710EB}" type="parTrans" cxnId="{9FC1AE75-E389-4A79-B1F0-272506CA1A54}">
      <dgm:prSet/>
      <dgm:spPr/>
      <dgm:t>
        <a:bodyPr/>
        <a:lstStyle/>
        <a:p>
          <a:endParaRPr lang="en-US"/>
        </a:p>
      </dgm:t>
    </dgm:pt>
    <dgm:pt modelId="{1FAB165E-F0CA-4824-AFB3-2380B35A3265}" type="sibTrans" cxnId="{9FC1AE75-E389-4A79-B1F0-272506CA1A54}">
      <dgm:prSet/>
      <dgm:spPr/>
      <dgm:t>
        <a:bodyPr/>
        <a:lstStyle/>
        <a:p>
          <a:endParaRPr lang="en-US"/>
        </a:p>
      </dgm:t>
    </dgm:pt>
    <dgm:pt modelId="{A93E6701-F998-4625-AB27-DE4B45E8E4E7}">
      <dgm:prSet phldr="0"/>
      <dgm:spPr/>
      <dgm:t>
        <a:bodyPr/>
        <a:lstStyle/>
        <a:p>
          <a:pPr rtl="0"/>
          <a:r>
            <a:rPr lang="en-US" dirty="0">
              <a:latin typeface="Calibri"/>
            </a:rPr>
            <a:t>Hope for the Community in  Elko New Market</a:t>
          </a:r>
        </a:p>
      </dgm:t>
    </dgm:pt>
    <dgm:pt modelId="{7059BAB7-09D9-40C4-A964-53BE333C84A4}" type="parTrans" cxnId="{10FE3502-FE8C-4151-80FA-E9157E2F87E9}">
      <dgm:prSet/>
      <dgm:spPr/>
      <dgm:t>
        <a:bodyPr/>
        <a:lstStyle/>
        <a:p>
          <a:endParaRPr lang="en-US"/>
        </a:p>
      </dgm:t>
    </dgm:pt>
    <dgm:pt modelId="{820C2131-CBB3-4D87-BC66-83790053944E}" type="sibTrans" cxnId="{10FE3502-FE8C-4151-80FA-E9157E2F87E9}">
      <dgm:prSet/>
      <dgm:spPr/>
      <dgm:t>
        <a:bodyPr/>
        <a:lstStyle/>
        <a:p>
          <a:endParaRPr lang="en-US"/>
        </a:p>
      </dgm:t>
    </dgm:pt>
    <dgm:pt modelId="{67D94D66-081A-4077-A8D7-BB7DD1AD859D}">
      <dgm:prSet phldr="0"/>
      <dgm:spPr/>
      <dgm:t>
        <a:bodyPr/>
        <a:lstStyle/>
        <a:p>
          <a:pPr rtl="0"/>
          <a:r>
            <a:rPr lang="en-US" dirty="0">
              <a:latin typeface="Calibri"/>
            </a:rPr>
            <a:t>Broadway Family Medicine in MPLS</a:t>
          </a:r>
          <a:endParaRPr lang="en-US" dirty="0"/>
        </a:p>
      </dgm:t>
    </dgm:pt>
    <dgm:pt modelId="{0DB4E703-50EF-468E-9716-C39D81239C6C}" type="parTrans" cxnId="{2CAA8038-FB7A-4955-B26E-B16A8EE0D450}">
      <dgm:prSet/>
      <dgm:spPr/>
      <dgm:t>
        <a:bodyPr/>
        <a:lstStyle/>
        <a:p>
          <a:endParaRPr lang="en-US"/>
        </a:p>
      </dgm:t>
    </dgm:pt>
    <dgm:pt modelId="{B22490E2-F5F4-42AD-9FB6-14AE429BD3F8}" type="sibTrans" cxnId="{2CAA8038-FB7A-4955-B26E-B16A8EE0D450}">
      <dgm:prSet/>
      <dgm:spPr/>
      <dgm:t>
        <a:bodyPr/>
        <a:lstStyle/>
        <a:p>
          <a:endParaRPr lang="en-US"/>
        </a:p>
      </dgm:t>
    </dgm:pt>
    <dgm:pt modelId="{4477CA2E-ED4D-4E99-A1FF-4CDABB5528D7}">
      <dgm:prSet phldr="0"/>
      <dgm:spPr/>
      <dgm:t>
        <a:bodyPr/>
        <a:lstStyle/>
        <a:p>
          <a:pPr rtl="0"/>
          <a:r>
            <a:rPr lang="en-US" dirty="0">
              <a:latin typeface="Calibri"/>
            </a:rPr>
            <a:t>New Life Church in Roseville</a:t>
          </a:r>
        </a:p>
      </dgm:t>
    </dgm:pt>
    <dgm:pt modelId="{BA4C1206-53AB-4542-8275-82FF8D393B3C}" type="parTrans" cxnId="{F637CE47-4C90-4AB3-AE99-FA1B6F6F3067}">
      <dgm:prSet/>
      <dgm:spPr/>
      <dgm:t>
        <a:bodyPr/>
        <a:lstStyle/>
        <a:p>
          <a:endParaRPr lang="en-US"/>
        </a:p>
      </dgm:t>
    </dgm:pt>
    <dgm:pt modelId="{1C3D2D33-1821-4199-B002-D7C367F1BCB7}" type="sibTrans" cxnId="{F637CE47-4C90-4AB3-AE99-FA1B6F6F3067}">
      <dgm:prSet/>
      <dgm:spPr/>
      <dgm:t>
        <a:bodyPr/>
        <a:lstStyle/>
        <a:p>
          <a:endParaRPr lang="en-US"/>
        </a:p>
      </dgm:t>
    </dgm:pt>
    <dgm:pt modelId="{31FF5A5A-00B4-46C6-9E18-41FFC7B533AB}">
      <dgm:prSet phldr="0"/>
      <dgm:spPr/>
      <dgm:t>
        <a:bodyPr/>
        <a:lstStyle/>
        <a:p>
          <a:pPr rtl="0"/>
          <a:r>
            <a:rPr lang="en-US" dirty="0">
              <a:latin typeface="Calibri"/>
            </a:rPr>
            <a:t>Mobile home park in Chaska</a:t>
          </a:r>
        </a:p>
      </dgm:t>
    </dgm:pt>
    <dgm:pt modelId="{552DA0FE-6B01-43A1-BA65-80D74FEB7AFA}" type="parTrans" cxnId="{8471AE28-1ED5-4E73-802F-931CA8781111}">
      <dgm:prSet/>
      <dgm:spPr/>
      <dgm:t>
        <a:bodyPr/>
        <a:lstStyle/>
        <a:p>
          <a:endParaRPr lang="en-US"/>
        </a:p>
      </dgm:t>
    </dgm:pt>
    <dgm:pt modelId="{21862C83-CF77-4AAA-8AA2-0786BB69283D}" type="sibTrans" cxnId="{8471AE28-1ED5-4E73-802F-931CA8781111}">
      <dgm:prSet/>
      <dgm:spPr/>
      <dgm:t>
        <a:bodyPr/>
        <a:lstStyle/>
        <a:p>
          <a:endParaRPr lang="en-US"/>
        </a:p>
      </dgm:t>
    </dgm:pt>
    <dgm:pt modelId="{31F829D4-CEA4-49A4-82AE-AD68DCDE2679}">
      <dgm:prSet phldr="0"/>
      <dgm:spPr/>
      <dgm:t>
        <a:bodyPr/>
        <a:lstStyle/>
        <a:p>
          <a:pPr rtl="0"/>
          <a:r>
            <a:rPr lang="en-US" dirty="0">
              <a:latin typeface="Calibri"/>
            </a:rPr>
            <a:t>Food shelf event in Red Wing</a:t>
          </a:r>
        </a:p>
      </dgm:t>
    </dgm:pt>
    <dgm:pt modelId="{253B9F37-FEEC-4FDD-8DF6-064024802F53}" type="parTrans" cxnId="{C3834843-DA03-48E6-B0A7-B68D7E10E5C6}">
      <dgm:prSet/>
      <dgm:spPr/>
      <dgm:t>
        <a:bodyPr/>
        <a:lstStyle/>
        <a:p>
          <a:endParaRPr lang="en-US"/>
        </a:p>
      </dgm:t>
    </dgm:pt>
    <dgm:pt modelId="{EA741F56-7568-4817-985D-926B7E6B0042}" type="sibTrans" cxnId="{C3834843-DA03-48E6-B0A7-B68D7E10E5C6}">
      <dgm:prSet/>
      <dgm:spPr/>
      <dgm:t>
        <a:bodyPr/>
        <a:lstStyle/>
        <a:p>
          <a:endParaRPr lang="en-US"/>
        </a:p>
      </dgm:t>
    </dgm:pt>
    <dgm:pt modelId="{805DE701-6B8A-4D11-80C8-084AC6361D55}">
      <dgm:prSet phldr="0"/>
      <dgm:spPr/>
      <dgm:t>
        <a:bodyPr/>
        <a:lstStyle/>
        <a:p>
          <a:pPr rtl="0"/>
          <a:r>
            <a:rPr lang="en-US" dirty="0">
              <a:latin typeface="Calibri"/>
            </a:rPr>
            <a:t>Todd County – 4 events in small, rural communities</a:t>
          </a:r>
        </a:p>
      </dgm:t>
    </dgm:pt>
    <dgm:pt modelId="{460F3777-6A3F-4E27-865F-1A71EFD878A2}" type="parTrans" cxnId="{9073E34B-D5D5-4C47-BFD1-7458EC77E67C}">
      <dgm:prSet/>
      <dgm:spPr/>
      <dgm:t>
        <a:bodyPr/>
        <a:lstStyle/>
        <a:p>
          <a:endParaRPr lang="en-US"/>
        </a:p>
      </dgm:t>
    </dgm:pt>
    <dgm:pt modelId="{4FA3178C-7C20-43DE-A154-A6074D7EA247}" type="sibTrans" cxnId="{9073E34B-D5D5-4C47-BFD1-7458EC77E67C}">
      <dgm:prSet/>
      <dgm:spPr/>
      <dgm:t>
        <a:bodyPr/>
        <a:lstStyle/>
        <a:p>
          <a:endParaRPr lang="en-US"/>
        </a:p>
      </dgm:t>
    </dgm:pt>
    <dgm:pt modelId="{44F0624F-E42B-4654-85DC-C6D50E8F35B8}">
      <dgm:prSet phldr="0"/>
      <dgm:spPr/>
      <dgm:t>
        <a:bodyPr/>
        <a:lstStyle/>
        <a:p>
          <a:pPr rtl="0"/>
          <a:endParaRPr lang="en-US">
            <a:latin typeface="Calibri"/>
          </a:endParaRPr>
        </a:p>
      </dgm:t>
    </dgm:pt>
    <dgm:pt modelId="{91133A59-3046-4C18-9B41-9DDAA843AE05}" type="parTrans" cxnId="{2B9B533F-538E-4BDB-9226-1C279D4D1B8D}">
      <dgm:prSet/>
      <dgm:spPr/>
      <dgm:t>
        <a:bodyPr/>
        <a:lstStyle/>
        <a:p>
          <a:endParaRPr lang="en-US"/>
        </a:p>
      </dgm:t>
    </dgm:pt>
    <dgm:pt modelId="{16E4EA54-1F81-4B54-9CD8-7366AE224A50}" type="sibTrans" cxnId="{2B9B533F-538E-4BDB-9226-1C279D4D1B8D}">
      <dgm:prSet/>
      <dgm:spPr/>
      <dgm:t>
        <a:bodyPr/>
        <a:lstStyle/>
        <a:p>
          <a:endParaRPr lang="en-US"/>
        </a:p>
      </dgm:t>
    </dgm:pt>
    <dgm:pt modelId="{DBE00B10-AE47-422A-93A5-2DE144DA53FB}" type="pres">
      <dgm:prSet presAssocID="{9CC4C4CE-9AE9-4B94-83F6-0B5592D6C6A2}" presName="linear" presStyleCnt="0">
        <dgm:presLayoutVars>
          <dgm:dir/>
          <dgm:animLvl val="lvl"/>
          <dgm:resizeHandles val="exact"/>
        </dgm:presLayoutVars>
      </dgm:prSet>
      <dgm:spPr/>
    </dgm:pt>
    <dgm:pt modelId="{A47A44DD-2384-4599-BDB3-8D3E466740B8}" type="pres">
      <dgm:prSet presAssocID="{DF63201B-BEB3-45A0-AC84-DBDC47728ACC}" presName="parentLin" presStyleCnt="0"/>
      <dgm:spPr/>
    </dgm:pt>
    <dgm:pt modelId="{2B0A17FA-2A71-49A7-9F43-B2EBC9AB98B6}" type="pres">
      <dgm:prSet presAssocID="{DF63201B-BEB3-45A0-AC84-DBDC47728ACC}" presName="parentLeftMargin" presStyleLbl="node1" presStyleIdx="0" presStyleCnt="2"/>
      <dgm:spPr/>
    </dgm:pt>
    <dgm:pt modelId="{DAFD180B-C19C-46C8-950C-80E9F9EE15A3}" type="pres">
      <dgm:prSet presAssocID="{DF63201B-BEB3-45A0-AC84-DBDC47728ACC}" presName="parentText" presStyleLbl="node1" presStyleIdx="0" presStyleCnt="2">
        <dgm:presLayoutVars>
          <dgm:chMax val="0"/>
          <dgm:bulletEnabled val="1"/>
        </dgm:presLayoutVars>
      </dgm:prSet>
      <dgm:spPr/>
    </dgm:pt>
    <dgm:pt modelId="{11004857-F0E2-477A-A075-6C721DD4267C}" type="pres">
      <dgm:prSet presAssocID="{DF63201B-BEB3-45A0-AC84-DBDC47728ACC}" presName="negativeSpace" presStyleCnt="0"/>
      <dgm:spPr/>
    </dgm:pt>
    <dgm:pt modelId="{7D82344E-8862-43D7-A235-DEAF59FA70B5}" type="pres">
      <dgm:prSet presAssocID="{DF63201B-BEB3-45A0-AC84-DBDC47728ACC}" presName="childText" presStyleLbl="conFgAcc1" presStyleIdx="0" presStyleCnt="2">
        <dgm:presLayoutVars>
          <dgm:bulletEnabled val="1"/>
        </dgm:presLayoutVars>
      </dgm:prSet>
      <dgm:spPr/>
    </dgm:pt>
    <dgm:pt modelId="{E3E8B631-15E5-4431-8245-65826CDDAC75}" type="pres">
      <dgm:prSet presAssocID="{AF93C7BB-2B65-408F-BEAD-3C21B869D7A4}" presName="spaceBetweenRectangles" presStyleCnt="0"/>
      <dgm:spPr/>
    </dgm:pt>
    <dgm:pt modelId="{2764A163-4EC8-4023-94A9-DF8056B836D5}" type="pres">
      <dgm:prSet presAssocID="{34F5EB56-E503-41D5-B389-0331FE877AAD}" presName="parentLin" presStyleCnt="0"/>
      <dgm:spPr/>
    </dgm:pt>
    <dgm:pt modelId="{20BD24AE-D7AA-4926-AC16-C1904F25AD08}" type="pres">
      <dgm:prSet presAssocID="{34F5EB56-E503-41D5-B389-0331FE877AAD}" presName="parentLeftMargin" presStyleLbl="node1" presStyleIdx="0" presStyleCnt="2"/>
      <dgm:spPr/>
    </dgm:pt>
    <dgm:pt modelId="{F6661B6F-9DEF-473C-BB06-2FD58CE68D5F}" type="pres">
      <dgm:prSet presAssocID="{34F5EB56-E503-41D5-B389-0331FE877AAD}" presName="parentText" presStyleLbl="node1" presStyleIdx="1" presStyleCnt="2">
        <dgm:presLayoutVars>
          <dgm:chMax val="0"/>
          <dgm:bulletEnabled val="1"/>
        </dgm:presLayoutVars>
      </dgm:prSet>
      <dgm:spPr/>
    </dgm:pt>
    <dgm:pt modelId="{11517748-41B5-4C29-ADF4-FFB76240B983}" type="pres">
      <dgm:prSet presAssocID="{34F5EB56-E503-41D5-B389-0331FE877AAD}" presName="negativeSpace" presStyleCnt="0"/>
      <dgm:spPr/>
    </dgm:pt>
    <dgm:pt modelId="{96702A30-0DFC-4414-B1F3-D5C77C1E7E96}" type="pres">
      <dgm:prSet presAssocID="{34F5EB56-E503-41D5-B389-0331FE877AAD}" presName="childText" presStyleLbl="conFgAcc1" presStyleIdx="1" presStyleCnt="2">
        <dgm:presLayoutVars>
          <dgm:bulletEnabled val="1"/>
        </dgm:presLayoutVars>
      </dgm:prSet>
      <dgm:spPr/>
    </dgm:pt>
  </dgm:ptLst>
  <dgm:cxnLst>
    <dgm:cxn modelId="{4D3A0E00-4F63-4134-823E-A9F438BBE06E}" srcId="{DF63201B-BEB3-45A0-AC84-DBDC47728ACC}" destId="{8B8A01C9-40B3-4B47-9A7A-0C45842D8AED}" srcOrd="7" destOrd="0" parTransId="{CF96B66E-2CFB-452B-8D71-447EBED899BA}" sibTransId="{94EECF8F-D31D-4641-8277-8AF2336BC72A}"/>
    <dgm:cxn modelId="{DCD32B02-F1EF-48AF-8F1A-DBE4CB00E171}" type="presOf" srcId="{49487D67-F08D-4B6F-87F3-B192143C18F8}" destId="{7D82344E-8862-43D7-A235-DEAF59FA70B5}" srcOrd="0" destOrd="3" presId="urn:microsoft.com/office/officeart/2005/8/layout/list1"/>
    <dgm:cxn modelId="{10FE3502-FE8C-4151-80FA-E9157E2F87E9}" srcId="{34F5EB56-E503-41D5-B389-0331FE877AAD}" destId="{A93E6701-F998-4625-AB27-DE4B45E8E4E7}" srcOrd="8" destOrd="0" parTransId="{7059BAB7-09D9-40C4-A964-53BE333C84A4}" sibTransId="{820C2131-CBB3-4D87-BC66-83790053944E}"/>
    <dgm:cxn modelId="{5DD2A00C-5200-4BCD-AEF4-6C776F7C8DE0}" type="presOf" srcId="{34F5EB56-E503-41D5-B389-0331FE877AAD}" destId="{20BD24AE-D7AA-4926-AC16-C1904F25AD08}" srcOrd="0" destOrd="0" presId="urn:microsoft.com/office/officeart/2005/8/layout/list1"/>
    <dgm:cxn modelId="{821FA411-89AD-453A-9785-9ECC6DACCF24}" srcId="{34F5EB56-E503-41D5-B389-0331FE877AAD}" destId="{0389BC56-A7DE-4E17-AEA1-143029F84184}" srcOrd="1" destOrd="0" parTransId="{2AD44DCA-ACB4-487A-8F06-1642B3438265}" sibTransId="{1DC4271A-863F-44F9-9BD1-2E0F6EF9854C}"/>
    <dgm:cxn modelId="{8959DC18-C70B-4448-92FB-2D1310D2A737}" type="presOf" srcId="{DF63201B-BEB3-45A0-AC84-DBDC47728ACC}" destId="{DAFD180B-C19C-46C8-950C-80E9F9EE15A3}" srcOrd="1" destOrd="0" presId="urn:microsoft.com/office/officeart/2005/8/layout/list1"/>
    <dgm:cxn modelId="{F2658019-7CA3-4B35-89FC-454F6A496D3A}" type="presOf" srcId="{791E618F-ECB4-4ED3-A14F-BBEEEF3F2615}" destId="{7D82344E-8862-43D7-A235-DEAF59FA70B5}" srcOrd="0" destOrd="4" presId="urn:microsoft.com/office/officeart/2005/8/layout/list1"/>
    <dgm:cxn modelId="{839B3C1E-7B42-47F6-834E-CD736D85B96E}" srcId="{34F5EB56-E503-41D5-B389-0331FE877AAD}" destId="{34A35BBD-71C8-4F67-B2B9-8DD77E0AC7E1}" srcOrd="0" destOrd="0" parTransId="{CA8BE1BB-CE10-4B28-881E-ECB7902754C4}" sibTransId="{FCBCC55B-DD9A-43B4-B7AD-C4E12A989671}"/>
    <dgm:cxn modelId="{8471AE28-1ED5-4E73-802F-931CA8781111}" srcId="{34F5EB56-E503-41D5-B389-0331FE877AAD}" destId="{31FF5A5A-00B4-46C6-9E18-41FFC7B533AB}" srcOrd="10" destOrd="0" parTransId="{552DA0FE-6B01-43A1-BA65-80D74FEB7AFA}" sibTransId="{21862C83-CF77-4AAA-8AA2-0786BB69283D}"/>
    <dgm:cxn modelId="{6890102C-5C65-4FE7-BCB2-00083AC038A2}" type="presOf" srcId="{77BB3374-351B-428D-82D2-0F9CE59EE101}" destId="{96702A30-0DFC-4414-B1F3-D5C77C1E7E96}" srcOrd="0" destOrd="5" presId="urn:microsoft.com/office/officeart/2005/8/layout/list1"/>
    <dgm:cxn modelId="{033FF134-0EB1-4686-ADAA-B1DB849AB7EC}" type="presOf" srcId="{0822B52B-055D-420B-AEF1-727ADF7C3661}" destId="{96702A30-0DFC-4414-B1F3-D5C77C1E7E96}" srcOrd="0" destOrd="6" presId="urn:microsoft.com/office/officeart/2005/8/layout/list1"/>
    <dgm:cxn modelId="{FB4D4938-57B5-40B4-9E4A-1CF5E8CBAF6F}" type="presOf" srcId="{03957FB3-5302-4FA7-8DD0-3D6738C8AE29}" destId="{7D82344E-8862-43D7-A235-DEAF59FA70B5}" srcOrd="0" destOrd="2" presId="urn:microsoft.com/office/officeart/2005/8/layout/list1"/>
    <dgm:cxn modelId="{2CAA8038-FB7A-4955-B26E-B16A8EE0D450}" srcId="{34F5EB56-E503-41D5-B389-0331FE877AAD}" destId="{67D94D66-081A-4077-A8D7-BB7DD1AD859D}" srcOrd="7" destOrd="0" parTransId="{0DB4E703-50EF-468E-9716-C39D81239C6C}" sibTransId="{B22490E2-F5F4-42AD-9FB6-14AE429BD3F8}"/>
    <dgm:cxn modelId="{CFB2283B-8C32-46A3-ACE2-2781305F0551}" type="presOf" srcId="{34F5EB56-E503-41D5-B389-0331FE877AAD}" destId="{F6661B6F-9DEF-473C-BB06-2FD58CE68D5F}" srcOrd="1" destOrd="0" presId="urn:microsoft.com/office/officeart/2005/8/layout/list1"/>
    <dgm:cxn modelId="{E454D03C-D255-4D47-8AEF-2990EAB9C533}" type="presOf" srcId="{812B25BD-1E12-4063-9371-38D24F2B853C}" destId="{7D82344E-8862-43D7-A235-DEAF59FA70B5}" srcOrd="0" destOrd="0" presId="urn:microsoft.com/office/officeart/2005/8/layout/list1"/>
    <dgm:cxn modelId="{B705943E-94D3-4410-80A2-8F7F2052B02F}" type="presOf" srcId="{C642AE75-1761-43CE-BACD-45E369EE1F83}" destId="{7D82344E-8862-43D7-A235-DEAF59FA70B5}" srcOrd="0" destOrd="8" presId="urn:microsoft.com/office/officeart/2005/8/layout/list1"/>
    <dgm:cxn modelId="{2B9B533F-538E-4BDB-9226-1C279D4D1B8D}" srcId="{34F5EB56-E503-41D5-B389-0331FE877AAD}" destId="{44F0624F-E42B-4654-85DC-C6D50E8F35B8}" srcOrd="13" destOrd="0" parTransId="{91133A59-3046-4C18-9B41-9DDAA843AE05}" sibTransId="{16E4EA54-1F81-4B54-9CD8-7366AE224A50}"/>
    <dgm:cxn modelId="{C3834843-DA03-48E6-B0A7-B68D7E10E5C6}" srcId="{34F5EB56-E503-41D5-B389-0331FE877AAD}" destId="{31F829D4-CEA4-49A4-82AE-AD68DCDE2679}" srcOrd="11" destOrd="0" parTransId="{253B9F37-FEEC-4FDD-8DF6-064024802F53}" sibTransId="{EA741F56-7568-4817-985D-926B7E6B0042}"/>
    <dgm:cxn modelId="{3171A945-5676-4416-8B83-3FB7EE44E32D}" type="presOf" srcId="{9CC4C4CE-9AE9-4B94-83F6-0B5592D6C6A2}" destId="{DBE00B10-AE47-422A-93A5-2DE144DA53FB}" srcOrd="0" destOrd="0" presId="urn:microsoft.com/office/officeart/2005/8/layout/list1"/>
    <dgm:cxn modelId="{AA0FF145-76F8-4319-BA31-88ADD450F6F3}" type="presOf" srcId="{34A35BBD-71C8-4F67-B2B9-8DD77E0AC7E1}" destId="{96702A30-0DFC-4414-B1F3-D5C77C1E7E96}" srcOrd="0" destOrd="0" presId="urn:microsoft.com/office/officeart/2005/8/layout/list1"/>
    <dgm:cxn modelId="{F637CE47-4C90-4AB3-AE99-FA1B6F6F3067}" srcId="{34F5EB56-E503-41D5-B389-0331FE877AAD}" destId="{4477CA2E-ED4D-4E99-A1FF-4CDABB5528D7}" srcOrd="9" destOrd="0" parTransId="{BA4C1206-53AB-4542-8275-82FF8D393B3C}" sibTransId="{1C3D2D33-1821-4199-B002-D7C367F1BCB7}"/>
    <dgm:cxn modelId="{8007034B-613E-4928-9A64-BE63B94FBB05}" srcId="{34F5EB56-E503-41D5-B389-0331FE877AAD}" destId="{77BB3374-351B-428D-82D2-0F9CE59EE101}" srcOrd="5" destOrd="0" parTransId="{EAA0E103-2088-4EB3-B9BB-F05140E3A6CE}" sibTransId="{7137E0D8-E6D9-421F-8199-174EC3385881}"/>
    <dgm:cxn modelId="{DF71E24B-7AF3-4855-822C-413273BADAB0}" type="presOf" srcId="{A93E6701-F998-4625-AB27-DE4B45E8E4E7}" destId="{96702A30-0DFC-4414-B1F3-D5C77C1E7E96}" srcOrd="0" destOrd="8" presId="urn:microsoft.com/office/officeart/2005/8/layout/list1"/>
    <dgm:cxn modelId="{9073E34B-D5D5-4C47-BFD1-7458EC77E67C}" srcId="{34F5EB56-E503-41D5-B389-0331FE877AAD}" destId="{805DE701-6B8A-4D11-80C8-084AC6361D55}" srcOrd="12" destOrd="0" parTransId="{460F3777-6A3F-4E27-865F-1A71EFD878A2}" sibTransId="{4FA3178C-7C20-43DE-A154-A6074D7EA247}"/>
    <dgm:cxn modelId="{2B18294F-F00A-4A7D-8DC2-23A9F00B6726}" srcId="{DF63201B-BEB3-45A0-AC84-DBDC47728ACC}" destId="{B461C59D-F2CF-4C7B-8F4D-B13917C06366}" srcOrd="6" destOrd="0" parTransId="{E387CBA8-A387-4F1E-999F-52722F7AF350}" sibTransId="{07BA4CE1-F7AF-4C78-A9DB-EF962CB7BD13}"/>
    <dgm:cxn modelId="{B1CC1E52-EA29-45E8-A8B2-8DEF80E329F6}" srcId="{DF63201B-BEB3-45A0-AC84-DBDC47728ACC}" destId="{03957FB3-5302-4FA7-8DD0-3D6738C8AE29}" srcOrd="2" destOrd="0" parTransId="{84C2F3A7-31DA-4C2D-BC60-F49605795B9C}" sibTransId="{71665DAA-2CDB-44CF-9F85-0C76227877E6}"/>
    <dgm:cxn modelId="{9A88E373-A041-48DF-A924-5ACA761FDDAA}" srcId="{9CC4C4CE-9AE9-4B94-83F6-0B5592D6C6A2}" destId="{DF63201B-BEB3-45A0-AC84-DBDC47728ACC}" srcOrd="0" destOrd="0" parTransId="{AA7C375E-A94C-4A0C-A012-995A5E4A973A}" sibTransId="{AF93C7BB-2B65-408F-BEAD-3C21B869D7A4}"/>
    <dgm:cxn modelId="{250E3E75-C89F-4C78-80BF-2B32AB2BAA1A}" type="presOf" srcId="{67D94D66-081A-4077-A8D7-BB7DD1AD859D}" destId="{96702A30-0DFC-4414-B1F3-D5C77C1E7E96}" srcOrd="0" destOrd="7" presId="urn:microsoft.com/office/officeart/2005/8/layout/list1"/>
    <dgm:cxn modelId="{9FC1AE75-E389-4A79-B1F0-272506CA1A54}" srcId="{34F5EB56-E503-41D5-B389-0331FE877AAD}" destId="{0822B52B-055D-420B-AEF1-727ADF7C3661}" srcOrd="6" destOrd="0" parTransId="{83B8F2A9-BCA5-4148-8CC2-60EACD4710EB}" sibTransId="{1FAB165E-F0CA-4824-AFB3-2380B35A3265}"/>
    <dgm:cxn modelId="{AD769976-7C62-43F4-AB7C-D685F2095B70}" type="presOf" srcId="{DF63201B-BEB3-45A0-AC84-DBDC47728ACC}" destId="{2B0A17FA-2A71-49A7-9F43-B2EBC9AB98B6}" srcOrd="0" destOrd="0" presId="urn:microsoft.com/office/officeart/2005/8/layout/list1"/>
    <dgm:cxn modelId="{8A703082-1EEE-4BDC-865C-40E0CD8D5EAE}" srcId="{DF63201B-BEB3-45A0-AC84-DBDC47728ACC}" destId="{791E618F-ECB4-4ED3-A14F-BBEEEF3F2615}" srcOrd="4" destOrd="0" parTransId="{AF8D5C0D-207E-47E8-BCB2-9D637B2CAA78}" sibTransId="{12908FDC-2ABA-4D02-8F2B-CBF91C6AE5EF}"/>
    <dgm:cxn modelId="{97632F87-F5C5-4DD9-8FC6-237A77760308}" srcId="{9CC4C4CE-9AE9-4B94-83F6-0B5592D6C6A2}" destId="{34F5EB56-E503-41D5-B389-0331FE877AAD}" srcOrd="1" destOrd="0" parTransId="{46678644-3478-41DD-95EF-FC1801380666}" sibTransId="{210BB2F7-B99A-465E-BCEE-4AAB14CE5908}"/>
    <dgm:cxn modelId="{8AF8E290-2B17-4899-91C8-ACD65EAE5832}" srcId="{DF63201B-BEB3-45A0-AC84-DBDC47728ACC}" destId="{7A6F93E2-8C3B-470B-AC66-720A2C3AA8E0}" srcOrd="5" destOrd="0" parTransId="{C69CEAAF-2345-4D06-A500-15F59EE87C9B}" sibTransId="{B68B61AE-46E7-4504-BCEB-5125949A7BEA}"/>
    <dgm:cxn modelId="{D553EB97-545C-4AE4-8312-32DA6E4BA3D1}" type="presOf" srcId="{7A6F93E2-8C3B-470B-AC66-720A2C3AA8E0}" destId="{7D82344E-8862-43D7-A235-DEAF59FA70B5}" srcOrd="0" destOrd="5" presId="urn:microsoft.com/office/officeart/2005/8/layout/list1"/>
    <dgm:cxn modelId="{108F93AD-B64E-4583-A2EF-33DD8F29A230}" srcId="{34F5EB56-E503-41D5-B389-0331FE877AAD}" destId="{AD95728C-1D65-4581-8CA0-052AB3AAF99D}" srcOrd="2" destOrd="0" parTransId="{6FBF7A13-BC12-4CC9-BBEB-28C0EC23AE20}" sibTransId="{9650314E-EA68-4418-8929-CA2031FC7EE6}"/>
    <dgm:cxn modelId="{BD11AAAD-9B1A-43A2-8416-A2DB3CAC262B}" type="presOf" srcId="{B461C59D-F2CF-4C7B-8F4D-B13917C06366}" destId="{7D82344E-8862-43D7-A235-DEAF59FA70B5}" srcOrd="0" destOrd="6" presId="urn:microsoft.com/office/officeart/2005/8/layout/list1"/>
    <dgm:cxn modelId="{45BFC3AD-E80E-409C-A24D-4E0A16332576}" type="presOf" srcId="{31F829D4-CEA4-49A4-82AE-AD68DCDE2679}" destId="{96702A30-0DFC-4414-B1F3-D5C77C1E7E96}" srcOrd="0" destOrd="11" presId="urn:microsoft.com/office/officeart/2005/8/layout/list1"/>
    <dgm:cxn modelId="{FC34C5B6-254C-4743-A13C-4D9BCEFEBABD}" srcId="{DF63201B-BEB3-45A0-AC84-DBDC47728ACC}" destId="{49487D67-F08D-4B6F-87F3-B192143C18F8}" srcOrd="3" destOrd="0" parTransId="{4F659F7D-70FD-4C68-8A82-50F80D7A0A9E}" sibTransId="{3E15AE89-F5BD-44DC-B88A-299E2B46E688}"/>
    <dgm:cxn modelId="{C01BF8B7-034B-4AF9-B37E-F1781069AA53}" type="presOf" srcId="{23F807F4-397A-4130-A99A-00B5D2752517}" destId="{96702A30-0DFC-4414-B1F3-D5C77C1E7E96}" srcOrd="0" destOrd="3" presId="urn:microsoft.com/office/officeart/2005/8/layout/list1"/>
    <dgm:cxn modelId="{6DFFB4C7-73F9-4D3B-801C-46797F6FB49C}" srcId="{DF63201B-BEB3-45A0-AC84-DBDC47728ACC}" destId="{C642AE75-1761-43CE-BACD-45E369EE1F83}" srcOrd="8" destOrd="0" parTransId="{893F60B7-F731-4563-BF76-C34D16E21D7B}" sibTransId="{421D1111-DFA9-4F85-B352-907F4ABDD052}"/>
    <dgm:cxn modelId="{AEC52ACA-A36F-4EB9-B5A1-37AE2B963D1A}" type="presOf" srcId="{8B8A01C9-40B3-4B47-9A7A-0C45842D8AED}" destId="{7D82344E-8862-43D7-A235-DEAF59FA70B5}" srcOrd="0" destOrd="7" presId="urn:microsoft.com/office/officeart/2005/8/layout/list1"/>
    <dgm:cxn modelId="{63CA3AD1-9914-4BCA-8162-085AE1B5A063}" type="presOf" srcId="{0389BC56-A7DE-4E17-AEA1-143029F84184}" destId="{96702A30-0DFC-4414-B1F3-D5C77C1E7E96}" srcOrd="0" destOrd="1" presId="urn:microsoft.com/office/officeart/2005/8/layout/list1"/>
    <dgm:cxn modelId="{1C41B9DB-ECA4-4A64-90E2-0DC8BD8C2850}" srcId="{DF63201B-BEB3-45A0-AC84-DBDC47728ACC}" destId="{812B25BD-1E12-4063-9371-38D24F2B853C}" srcOrd="0" destOrd="0" parTransId="{5E55A4C4-57E4-4F19-8373-7DA72F5B3238}" sibTransId="{1A8590F0-549E-4209-A313-F36CA7C05C8F}"/>
    <dgm:cxn modelId="{536C48DE-65B7-4DB9-A7D9-6082C0531367}" srcId="{DF63201B-BEB3-45A0-AC84-DBDC47728ACC}" destId="{A61FA5D4-25D6-44AF-B10E-0FEB6CFA8354}" srcOrd="1" destOrd="0" parTransId="{7AEF2AF7-BB55-441C-A19B-68E056E955F7}" sibTransId="{F2C4CA6D-DA46-4525-8E16-C5DB9947B627}"/>
    <dgm:cxn modelId="{028068E5-24F6-4A31-9A22-AF4C3751F9ED}" srcId="{34F5EB56-E503-41D5-B389-0331FE877AAD}" destId="{7DD0711F-3397-4264-A5F6-78B40A412879}" srcOrd="4" destOrd="0" parTransId="{5456BCB4-806B-4E91-8859-839830D49EF1}" sibTransId="{93284D4B-3E74-4760-9DCF-7677B43A63F2}"/>
    <dgm:cxn modelId="{F6684BEA-A7CF-4E9A-8E94-05F9CD71E878}" type="presOf" srcId="{A61FA5D4-25D6-44AF-B10E-0FEB6CFA8354}" destId="{7D82344E-8862-43D7-A235-DEAF59FA70B5}" srcOrd="0" destOrd="1" presId="urn:microsoft.com/office/officeart/2005/8/layout/list1"/>
    <dgm:cxn modelId="{588B80EB-24DF-4B47-ABAB-E7EB6D5C6514}" type="presOf" srcId="{AD95728C-1D65-4581-8CA0-052AB3AAF99D}" destId="{96702A30-0DFC-4414-B1F3-D5C77C1E7E96}" srcOrd="0" destOrd="2" presId="urn:microsoft.com/office/officeart/2005/8/layout/list1"/>
    <dgm:cxn modelId="{48B042EC-8105-4419-BDE9-C32D97F8DB30}" srcId="{34F5EB56-E503-41D5-B389-0331FE877AAD}" destId="{23F807F4-397A-4130-A99A-00B5D2752517}" srcOrd="3" destOrd="0" parTransId="{209CB048-4728-4DAF-A114-C0EAF529E150}" sibTransId="{1EAB0988-6D81-4BB8-BA54-8CC6E4B07EFE}"/>
    <dgm:cxn modelId="{4C1690EE-F7C7-4042-B4F2-5E0562673EAC}" type="presOf" srcId="{805DE701-6B8A-4D11-80C8-084AC6361D55}" destId="{96702A30-0DFC-4414-B1F3-D5C77C1E7E96}" srcOrd="0" destOrd="12" presId="urn:microsoft.com/office/officeart/2005/8/layout/list1"/>
    <dgm:cxn modelId="{39B705F8-F796-4067-81C6-89F94058C7C9}" type="presOf" srcId="{7DD0711F-3397-4264-A5F6-78B40A412879}" destId="{96702A30-0DFC-4414-B1F3-D5C77C1E7E96}" srcOrd="0" destOrd="4" presId="urn:microsoft.com/office/officeart/2005/8/layout/list1"/>
    <dgm:cxn modelId="{7E7126F8-B49B-4333-ACD2-156B29C08ACE}" type="presOf" srcId="{4477CA2E-ED4D-4E99-A1FF-4CDABB5528D7}" destId="{96702A30-0DFC-4414-B1F3-D5C77C1E7E96}" srcOrd="0" destOrd="9" presId="urn:microsoft.com/office/officeart/2005/8/layout/list1"/>
    <dgm:cxn modelId="{957BCBF8-0FC7-43A3-8385-DEC3D1710952}" type="presOf" srcId="{44F0624F-E42B-4654-85DC-C6D50E8F35B8}" destId="{96702A30-0DFC-4414-B1F3-D5C77C1E7E96}" srcOrd="0" destOrd="13" presId="urn:microsoft.com/office/officeart/2005/8/layout/list1"/>
    <dgm:cxn modelId="{B5EFEEFB-1392-4EA6-8BB4-A1EFC1DD561A}" type="presOf" srcId="{31FF5A5A-00B4-46C6-9E18-41FFC7B533AB}" destId="{96702A30-0DFC-4414-B1F3-D5C77C1E7E96}" srcOrd="0" destOrd="10" presId="urn:microsoft.com/office/officeart/2005/8/layout/list1"/>
    <dgm:cxn modelId="{A0DC37A0-6BCC-473E-B4BB-F7F3D3FD3D4F}" type="presParOf" srcId="{DBE00B10-AE47-422A-93A5-2DE144DA53FB}" destId="{A47A44DD-2384-4599-BDB3-8D3E466740B8}" srcOrd="0" destOrd="0" presId="urn:microsoft.com/office/officeart/2005/8/layout/list1"/>
    <dgm:cxn modelId="{75B76503-8E75-49B6-A0F1-023F051DEE23}" type="presParOf" srcId="{A47A44DD-2384-4599-BDB3-8D3E466740B8}" destId="{2B0A17FA-2A71-49A7-9F43-B2EBC9AB98B6}" srcOrd="0" destOrd="0" presId="urn:microsoft.com/office/officeart/2005/8/layout/list1"/>
    <dgm:cxn modelId="{9D618631-E302-4ABB-B69E-2E733F7DF584}" type="presParOf" srcId="{A47A44DD-2384-4599-BDB3-8D3E466740B8}" destId="{DAFD180B-C19C-46C8-950C-80E9F9EE15A3}" srcOrd="1" destOrd="0" presId="urn:microsoft.com/office/officeart/2005/8/layout/list1"/>
    <dgm:cxn modelId="{75EE851C-722C-41F4-8445-B6320F074D53}" type="presParOf" srcId="{DBE00B10-AE47-422A-93A5-2DE144DA53FB}" destId="{11004857-F0E2-477A-A075-6C721DD4267C}" srcOrd="1" destOrd="0" presId="urn:microsoft.com/office/officeart/2005/8/layout/list1"/>
    <dgm:cxn modelId="{A9669530-7DC5-4C14-AE14-625500D3EC15}" type="presParOf" srcId="{DBE00B10-AE47-422A-93A5-2DE144DA53FB}" destId="{7D82344E-8862-43D7-A235-DEAF59FA70B5}" srcOrd="2" destOrd="0" presId="urn:microsoft.com/office/officeart/2005/8/layout/list1"/>
    <dgm:cxn modelId="{BF9A32A0-E07A-4268-9522-53DE504B632A}" type="presParOf" srcId="{DBE00B10-AE47-422A-93A5-2DE144DA53FB}" destId="{E3E8B631-15E5-4431-8245-65826CDDAC75}" srcOrd="3" destOrd="0" presId="urn:microsoft.com/office/officeart/2005/8/layout/list1"/>
    <dgm:cxn modelId="{C2FC9170-4A05-4274-B42D-1111EF7627F0}" type="presParOf" srcId="{DBE00B10-AE47-422A-93A5-2DE144DA53FB}" destId="{2764A163-4EC8-4023-94A9-DF8056B836D5}" srcOrd="4" destOrd="0" presId="urn:microsoft.com/office/officeart/2005/8/layout/list1"/>
    <dgm:cxn modelId="{B3BDC3F3-A753-4CA8-8684-8DEE5486560C}" type="presParOf" srcId="{2764A163-4EC8-4023-94A9-DF8056B836D5}" destId="{20BD24AE-D7AA-4926-AC16-C1904F25AD08}" srcOrd="0" destOrd="0" presId="urn:microsoft.com/office/officeart/2005/8/layout/list1"/>
    <dgm:cxn modelId="{9B9836A2-8223-4DFF-98AB-87D3C5B3CE1D}" type="presParOf" srcId="{2764A163-4EC8-4023-94A9-DF8056B836D5}" destId="{F6661B6F-9DEF-473C-BB06-2FD58CE68D5F}" srcOrd="1" destOrd="0" presId="urn:microsoft.com/office/officeart/2005/8/layout/list1"/>
    <dgm:cxn modelId="{DA9366A1-42B8-4BD1-BC0D-6E9A263912E6}" type="presParOf" srcId="{DBE00B10-AE47-422A-93A5-2DE144DA53FB}" destId="{11517748-41B5-4C29-ADF4-FFB76240B983}" srcOrd="5" destOrd="0" presId="urn:microsoft.com/office/officeart/2005/8/layout/list1"/>
    <dgm:cxn modelId="{35597E9F-DF31-4528-97B0-77A2946A331F}" type="presParOf" srcId="{DBE00B10-AE47-422A-93A5-2DE144DA53FB}" destId="{96702A30-0DFC-4414-B1F3-D5C77C1E7E9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F9A03-EF85-4A85-B574-927E121A244F}">
      <dsp:nvSpPr>
        <dsp:cNvPr id="0" name=""/>
        <dsp:cNvSpPr/>
      </dsp:nvSpPr>
      <dsp:spPr>
        <a:xfrm>
          <a:off x="577211" y="1881273"/>
          <a:ext cx="2285092" cy="1997458"/>
        </a:xfrm>
        <a:prstGeom prst="rightArrow">
          <a:avLst>
            <a:gd name="adj1" fmla="val 70000"/>
            <a:gd name="adj2" fmla="val 50000"/>
          </a:avLst>
        </a:prstGeom>
        <a:solidFill>
          <a:schemeClr val="lt1">
            <a:alpha val="90000"/>
            <a:tint val="40000"/>
            <a:hueOff val="0"/>
            <a:satOff val="0"/>
            <a:lumOff val="0"/>
            <a:alphaOff val="0"/>
          </a:schemeClr>
        </a:solidFill>
        <a:ln w="10795"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High level approval</a:t>
          </a:r>
        </a:p>
        <a:p>
          <a:pPr marL="57150" lvl="1" indent="-57150" algn="l" defTabSz="400050">
            <a:lnSpc>
              <a:spcPct val="90000"/>
            </a:lnSpc>
            <a:spcBef>
              <a:spcPct val="0"/>
            </a:spcBef>
            <a:spcAft>
              <a:spcPct val="15000"/>
            </a:spcAft>
            <a:buChar char="•"/>
          </a:pPr>
          <a:r>
            <a:rPr lang="en-US" sz="900" kern="1200" dirty="0"/>
            <a:t>Bus retrofit starts</a:t>
          </a:r>
        </a:p>
        <a:p>
          <a:pPr marL="57150" lvl="1" indent="-57150" algn="l" defTabSz="400050">
            <a:lnSpc>
              <a:spcPct val="90000"/>
            </a:lnSpc>
            <a:spcBef>
              <a:spcPct val="0"/>
            </a:spcBef>
            <a:spcAft>
              <a:spcPct val="15000"/>
            </a:spcAft>
            <a:buChar char="•"/>
          </a:pPr>
          <a:r>
            <a:rPr lang="en-US" sz="900" kern="1200" dirty="0"/>
            <a:t>Logistics planning</a:t>
          </a:r>
        </a:p>
        <a:p>
          <a:pPr marL="57150" lvl="1" indent="-57150" algn="l" defTabSz="400050">
            <a:lnSpc>
              <a:spcPct val="90000"/>
            </a:lnSpc>
            <a:spcBef>
              <a:spcPct val="0"/>
            </a:spcBef>
            <a:spcAft>
              <a:spcPct val="15000"/>
            </a:spcAft>
            <a:buChar char="•"/>
          </a:pPr>
          <a:r>
            <a:rPr lang="en-US" sz="900" kern="1200" dirty="0"/>
            <a:t>Staffing – vax, training, scheduling, etc.</a:t>
          </a:r>
        </a:p>
        <a:p>
          <a:pPr marL="57150" lvl="1" indent="-57150" algn="l" defTabSz="400050">
            <a:lnSpc>
              <a:spcPct val="90000"/>
            </a:lnSpc>
            <a:spcBef>
              <a:spcPct val="0"/>
            </a:spcBef>
            <a:spcAft>
              <a:spcPct val="15000"/>
            </a:spcAft>
            <a:buChar char="•"/>
          </a:pPr>
          <a:r>
            <a:rPr lang="en-US" sz="900" kern="1200" dirty="0"/>
            <a:t>Site ID + scheduling begins</a:t>
          </a:r>
        </a:p>
      </dsp:txBody>
      <dsp:txXfrm>
        <a:off x="1148484" y="2180892"/>
        <a:ext cx="1113982" cy="1398220"/>
      </dsp:txXfrm>
    </dsp:sp>
    <dsp:sp modelId="{11E1A30A-2930-4169-AE1F-400472F07E0A}">
      <dsp:nvSpPr>
        <dsp:cNvPr id="0" name=""/>
        <dsp:cNvSpPr/>
      </dsp:nvSpPr>
      <dsp:spPr>
        <a:xfrm>
          <a:off x="5938" y="2308729"/>
          <a:ext cx="1142546" cy="1142546"/>
        </a:xfrm>
        <a:prstGeom prst="ellips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MARCH	</a:t>
          </a:r>
        </a:p>
      </dsp:txBody>
      <dsp:txXfrm>
        <a:off x="173260" y="2476051"/>
        <a:ext cx="807902" cy="807902"/>
      </dsp:txXfrm>
    </dsp:sp>
    <dsp:sp modelId="{25110D64-B656-4B6D-9119-8AF8FDEFF6C5}">
      <dsp:nvSpPr>
        <dsp:cNvPr id="0" name=""/>
        <dsp:cNvSpPr/>
      </dsp:nvSpPr>
      <dsp:spPr>
        <a:xfrm>
          <a:off x="3576395" y="1881273"/>
          <a:ext cx="2285092" cy="1997458"/>
        </a:xfrm>
        <a:prstGeom prst="rightArrow">
          <a:avLst>
            <a:gd name="adj1" fmla="val 70000"/>
            <a:gd name="adj2" fmla="val 50000"/>
          </a:avLst>
        </a:prstGeom>
        <a:solidFill>
          <a:schemeClr val="lt1">
            <a:alpha val="90000"/>
            <a:tint val="40000"/>
            <a:hueOff val="0"/>
            <a:satOff val="0"/>
            <a:lumOff val="0"/>
            <a:alphaOff val="0"/>
          </a:schemeClr>
        </a:solidFill>
        <a:ln w="10795"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Bus retrofit continues</a:t>
          </a:r>
        </a:p>
        <a:p>
          <a:pPr marL="57150" lvl="1" indent="-57150" algn="l" defTabSz="400050" rtl="0">
            <a:lnSpc>
              <a:spcPct val="90000"/>
            </a:lnSpc>
            <a:spcBef>
              <a:spcPct val="0"/>
            </a:spcBef>
            <a:spcAft>
              <a:spcPct val="15000"/>
            </a:spcAft>
            <a:buChar char="•"/>
          </a:pPr>
          <a:r>
            <a:rPr lang="en-US" sz="900" kern="1200" dirty="0">
              <a:latin typeface="Calibri"/>
            </a:rPr>
            <a:t>Community Intake form goes live</a:t>
          </a:r>
        </a:p>
        <a:p>
          <a:pPr marL="57150" lvl="1" indent="-57150" algn="l" defTabSz="400050">
            <a:lnSpc>
              <a:spcPct val="90000"/>
            </a:lnSpc>
            <a:spcBef>
              <a:spcPct val="0"/>
            </a:spcBef>
            <a:spcAft>
              <a:spcPct val="15000"/>
            </a:spcAft>
            <a:buChar char="•"/>
          </a:pPr>
          <a:r>
            <a:rPr lang="en-US" sz="900" kern="1200" dirty="0"/>
            <a:t>Site ID + scheduling</a:t>
          </a:r>
        </a:p>
        <a:p>
          <a:pPr marL="57150" lvl="1" indent="-57150" algn="l" defTabSz="400050">
            <a:lnSpc>
              <a:spcPct val="90000"/>
            </a:lnSpc>
            <a:spcBef>
              <a:spcPct val="0"/>
            </a:spcBef>
            <a:spcAft>
              <a:spcPct val="15000"/>
            </a:spcAft>
            <a:buChar char="•"/>
          </a:pPr>
          <a:r>
            <a:rPr lang="en-US" sz="900" kern="1200" dirty="0" err="1"/>
            <a:t>Wk</a:t>
          </a:r>
          <a:r>
            <a:rPr lang="en-US" sz="900" kern="1200" dirty="0"/>
            <a:t> of April 12: pilot launch with staff</a:t>
          </a:r>
        </a:p>
        <a:p>
          <a:pPr marL="57150" lvl="1" indent="-57150" algn="l" defTabSz="400050">
            <a:lnSpc>
              <a:spcPct val="90000"/>
            </a:lnSpc>
            <a:spcBef>
              <a:spcPct val="0"/>
            </a:spcBef>
            <a:spcAft>
              <a:spcPct val="15000"/>
            </a:spcAft>
            <a:buChar char="•"/>
          </a:pPr>
          <a:r>
            <a:rPr lang="en-US" sz="900" kern="1200" dirty="0" err="1"/>
            <a:t>Wk</a:t>
          </a:r>
          <a:r>
            <a:rPr lang="en-US" sz="900" kern="1200" dirty="0"/>
            <a:t> of April 19: community launch</a:t>
          </a:r>
        </a:p>
      </dsp:txBody>
      <dsp:txXfrm>
        <a:off x="4147668" y="2180892"/>
        <a:ext cx="1113982" cy="1398220"/>
      </dsp:txXfrm>
    </dsp:sp>
    <dsp:sp modelId="{A1EF1A33-AE3C-40EF-BB2F-811444F5EDA4}">
      <dsp:nvSpPr>
        <dsp:cNvPr id="0" name=""/>
        <dsp:cNvSpPr/>
      </dsp:nvSpPr>
      <dsp:spPr>
        <a:xfrm>
          <a:off x="3005122" y="2308729"/>
          <a:ext cx="1142546" cy="1142546"/>
        </a:xfrm>
        <a:prstGeom prst="ellips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APRIL</a:t>
          </a:r>
        </a:p>
      </dsp:txBody>
      <dsp:txXfrm>
        <a:off x="3172444" y="2476051"/>
        <a:ext cx="807902" cy="807902"/>
      </dsp:txXfrm>
    </dsp:sp>
    <dsp:sp modelId="{0E7F2B5E-4786-45C4-BA91-B147C4B68875}">
      <dsp:nvSpPr>
        <dsp:cNvPr id="0" name=""/>
        <dsp:cNvSpPr/>
      </dsp:nvSpPr>
      <dsp:spPr>
        <a:xfrm>
          <a:off x="6575579" y="1881273"/>
          <a:ext cx="2285092" cy="1997458"/>
        </a:xfrm>
        <a:prstGeom prst="rightArrow">
          <a:avLst>
            <a:gd name="adj1" fmla="val 70000"/>
            <a:gd name="adj2" fmla="val 50000"/>
          </a:avLst>
        </a:prstGeom>
        <a:solidFill>
          <a:schemeClr val="lt1">
            <a:alpha val="90000"/>
            <a:tint val="40000"/>
            <a:hueOff val="0"/>
            <a:satOff val="0"/>
            <a:lumOff val="0"/>
            <a:alphaOff val="0"/>
          </a:schemeClr>
        </a:solidFill>
        <a:ln w="10795"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rtl="0">
            <a:lnSpc>
              <a:spcPct val="90000"/>
            </a:lnSpc>
            <a:spcBef>
              <a:spcPct val="0"/>
            </a:spcBef>
            <a:spcAft>
              <a:spcPct val="15000"/>
            </a:spcAft>
            <a:buChar char="•"/>
          </a:pPr>
          <a:r>
            <a:rPr lang="en-US" sz="900" kern="1200" dirty="0"/>
            <a:t>Build out fleet to 6 buses for full scale deployment</a:t>
          </a:r>
          <a:r>
            <a:rPr lang="en-US" sz="900" kern="1200" dirty="0">
              <a:latin typeface="Calibri"/>
            </a:rPr>
            <a:t> </a:t>
          </a:r>
          <a:endParaRPr lang="en-US" sz="900" kern="1200" dirty="0"/>
        </a:p>
        <a:p>
          <a:pPr marL="57150" lvl="1" indent="-57150" algn="l" defTabSz="400050">
            <a:lnSpc>
              <a:spcPct val="90000"/>
            </a:lnSpc>
            <a:spcBef>
              <a:spcPct val="0"/>
            </a:spcBef>
            <a:spcAft>
              <a:spcPct val="15000"/>
            </a:spcAft>
            <a:buChar char="•"/>
          </a:pPr>
          <a:r>
            <a:rPr lang="en-US" sz="900" kern="1200" dirty="0"/>
            <a:t>Site ID + scheduling</a:t>
          </a:r>
        </a:p>
        <a:p>
          <a:pPr marL="57150" lvl="1" indent="-57150" algn="l" defTabSz="400050">
            <a:lnSpc>
              <a:spcPct val="90000"/>
            </a:lnSpc>
            <a:spcBef>
              <a:spcPct val="0"/>
            </a:spcBef>
            <a:spcAft>
              <a:spcPct val="15000"/>
            </a:spcAft>
            <a:buChar char="•"/>
          </a:pPr>
          <a:r>
            <a:rPr lang="en-US" sz="900" kern="1200" dirty="0"/>
            <a:t>Discuss needs</a:t>
          </a:r>
        </a:p>
        <a:p>
          <a:pPr marL="57150" lvl="1" indent="-57150" algn="l" defTabSz="400050">
            <a:lnSpc>
              <a:spcPct val="90000"/>
            </a:lnSpc>
            <a:spcBef>
              <a:spcPct val="0"/>
            </a:spcBef>
            <a:spcAft>
              <a:spcPct val="15000"/>
            </a:spcAft>
            <a:buChar char="•"/>
          </a:pPr>
          <a:r>
            <a:rPr lang="en-US" sz="900" kern="1200" dirty="0"/>
            <a:t>Identify gaps</a:t>
          </a:r>
        </a:p>
      </dsp:txBody>
      <dsp:txXfrm>
        <a:off x="7146852" y="2180892"/>
        <a:ext cx="1113982" cy="1398220"/>
      </dsp:txXfrm>
    </dsp:sp>
    <dsp:sp modelId="{821985FA-6F83-42D6-8758-20278FDC4091}">
      <dsp:nvSpPr>
        <dsp:cNvPr id="0" name=""/>
        <dsp:cNvSpPr/>
      </dsp:nvSpPr>
      <dsp:spPr>
        <a:xfrm>
          <a:off x="6004306" y="2308729"/>
          <a:ext cx="1142546" cy="1142546"/>
        </a:xfrm>
        <a:prstGeom prst="ellips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MAY</a:t>
          </a:r>
        </a:p>
      </dsp:txBody>
      <dsp:txXfrm>
        <a:off x="6171628" y="2476051"/>
        <a:ext cx="807902" cy="807902"/>
      </dsp:txXfrm>
    </dsp:sp>
    <dsp:sp modelId="{EDC12572-0BEC-4775-9608-203D9EF6E0D8}">
      <dsp:nvSpPr>
        <dsp:cNvPr id="0" name=""/>
        <dsp:cNvSpPr/>
      </dsp:nvSpPr>
      <dsp:spPr>
        <a:xfrm>
          <a:off x="9574763" y="1881273"/>
          <a:ext cx="2285092" cy="1997458"/>
        </a:xfrm>
        <a:prstGeom prst="rightArrow">
          <a:avLst>
            <a:gd name="adj1" fmla="val 70000"/>
            <a:gd name="adj2" fmla="val 50000"/>
          </a:avLst>
        </a:prstGeom>
        <a:solidFill>
          <a:schemeClr val="lt1">
            <a:alpha val="90000"/>
            <a:tint val="40000"/>
            <a:hueOff val="0"/>
            <a:satOff val="0"/>
            <a:lumOff val="0"/>
            <a:alphaOff val="0"/>
          </a:schemeClr>
        </a:solidFill>
        <a:ln w="10795" cap="flat"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t>Full scale deployment</a:t>
          </a:r>
        </a:p>
        <a:p>
          <a:pPr marL="57150" lvl="1" indent="-57150" algn="l" defTabSz="400050">
            <a:lnSpc>
              <a:spcPct val="90000"/>
            </a:lnSpc>
            <a:spcBef>
              <a:spcPct val="0"/>
            </a:spcBef>
            <a:spcAft>
              <a:spcPct val="15000"/>
            </a:spcAft>
            <a:buChar char="•"/>
          </a:pPr>
          <a:r>
            <a:rPr lang="en-US" sz="900" kern="1200" dirty="0"/>
            <a:t>Site ID + scheduling</a:t>
          </a:r>
        </a:p>
        <a:p>
          <a:pPr marL="57150" lvl="1" indent="-57150" algn="l" defTabSz="400050">
            <a:lnSpc>
              <a:spcPct val="90000"/>
            </a:lnSpc>
            <a:spcBef>
              <a:spcPct val="0"/>
            </a:spcBef>
            <a:spcAft>
              <a:spcPct val="15000"/>
            </a:spcAft>
            <a:buChar char="•"/>
          </a:pPr>
          <a:r>
            <a:rPr lang="en-US" sz="900" kern="1200" dirty="0"/>
            <a:t>Discuss needs</a:t>
          </a:r>
        </a:p>
        <a:p>
          <a:pPr marL="57150" lvl="1" indent="-57150" algn="l" defTabSz="400050">
            <a:lnSpc>
              <a:spcPct val="90000"/>
            </a:lnSpc>
            <a:spcBef>
              <a:spcPct val="0"/>
            </a:spcBef>
            <a:spcAft>
              <a:spcPct val="15000"/>
            </a:spcAft>
            <a:buChar char="•"/>
          </a:pPr>
          <a:r>
            <a:rPr lang="en-US" sz="900" kern="1200" dirty="0"/>
            <a:t>Identify gaps</a:t>
          </a:r>
        </a:p>
      </dsp:txBody>
      <dsp:txXfrm>
        <a:off x="10146036" y="2180892"/>
        <a:ext cx="1113982" cy="1398220"/>
      </dsp:txXfrm>
    </dsp:sp>
    <dsp:sp modelId="{2F119E30-37DC-4DA6-96DB-918AAF3AE4C5}">
      <dsp:nvSpPr>
        <dsp:cNvPr id="0" name=""/>
        <dsp:cNvSpPr/>
      </dsp:nvSpPr>
      <dsp:spPr>
        <a:xfrm>
          <a:off x="9003490" y="2308729"/>
          <a:ext cx="1142546" cy="1142546"/>
        </a:xfrm>
        <a:prstGeom prst="ellips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dirty="0"/>
            <a:t>JUNE</a:t>
          </a:r>
          <a:r>
            <a:rPr lang="en-US" sz="1700" kern="1200" dirty="0">
              <a:latin typeface="Calibri"/>
            </a:rPr>
            <a:t> - AUGUST</a:t>
          </a:r>
          <a:endParaRPr lang="en-US" sz="1700" kern="1200" dirty="0"/>
        </a:p>
      </dsp:txBody>
      <dsp:txXfrm>
        <a:off x="9170812" y="2476051"/>
        <a:ext cx="807902" cy="807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2344E-8862-43D7-A235-DEAF59FA70B5}">
      <dsp:nvSpPr>
        <dsp:cNvPr id="0" name=""/>
        <dsp:cNvSpPr/>
      </dsp:nvSpPr>
      <dsp:spPr>
        <a:xfrm>
          <a:off x="0" y="630614"/>
          <a:ext cx="4019052" cy="4851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923" tIns="229108" rIns="311923" bIns="78232" numCol="1" spcCol="1270" anchor="t" anchorCtr="0">
          <a:noAutofit/>
        </a:bodyPr>
        <a:lstStyle/>
        <a:p>
          <a:pPr marL="57150" lvl="1" indent="-57150" algn="l" defTabSz="488950" rtl="0">
            <a:lnSpc>
              <a:spcPct val="100000"/>
            </a:lnSpc>
            <a:spcBef>
              <a:spcPct val="0"/>
            </a:spcBef>
            <a:spcAft>
              <a:spcPct val="15000"/>
            </a:spcAft>
            <a:buChar char="•"/>
          </a:pPr>
          <a:r>
            <a:rPr lang="en-US" sz="1100" kern="1200" dirty="0">
              <a:latin typeface="Calibri"/>
            </a:rPr>
            <a:t>Pilot week at BCBS to vaccinate our staff and volunteers</a:t>
          </a:r>
          <a:endParaRPr lang="en-US" sz="1100" kern="1200" dirty="0"/>
        </a:p>
      </dsp:txBody>
      <dsp:txXfrm>
        <a:off x="0" y="630614"/>
        <a:ext cx="4019052" cy="485100"/>
      </dsp:txXfrm>
    </dsp:sp>
    <dsp:sp modelId="{DAFD180B-C19C-46C8-950C-80E9F9EE15A3}">
      <dsp:nvSpPr>
        <dsp:cNvPr id="0" name=""/>
        <dsp:cNvSpPr/>
      </dsp:nvSpPr>
      <dsp:spPr>
        <a:xfrm>
          <a:off x="200952" y="468254"/>
          <a:ext cx="2813336" cy="3247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37" tIns="0" rIns="106337" bIns="0" numCol="1" spcCol="1270" anchor="ctr" anchorCtr="0">
          <a:noAutofit/>
        </a:bodyPr>
        <a:lstStyle/>
        <a:p>
          <a:pPr marL="0" lvl="0" indent="0" algn="l" defTabSz="488950" rtl="0">
            <a:lnSpc>
              <a:spcPct val="100000"/>
            </a:lnSpc>
            <a:spcBef>
              <a:spcPct val="0"/>
            </a:spcBef>
            <a:spcAft>
              <a:spcPct val="35000"/>
            </a:spcAft>
            <a:buNone/>
          </a:pPr>
          <a:r>
            <a:rPr lang="en-US" sz="1100" kern="1200" dirty="0">
              <a:latin typeface="Calibri"/>
            </a:rPr>
            <a:t>April 12 – Pilot week (1 bus)</a:t>
          </a:r>
          <a:endParaRPr lang="en-US" sz="1100" kern="1200" dirty="0"/>
        </a:p>
      </dsp:txBody>
      <dsp:txXfrm>
        <a:off x="216804" y="484106"/>
        <a:ext cx="2781632" cy="293016"/>
      </dsp:txXfrm>
    </dsp:sp>
    <dsp:sp modelId="{96702A30-0DFC-4414-B1F3-D5C77C1E7E96}">
      <dsp:nvSpPr>
        <dsp:cNvPr id="0" name=""/>
        <dsp:cNvSpPr/>
      </dsp:nvSpPr>
      <dsp:spPr>
        <a:xfrm>
          <a:off x="0" y="1337474"/>
          <a:ext cx="4019052" cy="11781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923" tIns="229108" rIns="31192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Calibri"/>
            </a:rPr>
            <a:t>Low income, multifamily housing sites in Little Canada and Maplewood</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Hallie Q. Brown Center in Rondo neighborhood in St. Paul</a:t>
          </a:r>
        </a:p>
        <a:p>
          <a:pPr marL="57150" lvl="1" indent="-57150" algn="l" defTabSz="488950" rtl="0">
            <a:lnSpc>
              <a:spcPct val="90000"/>
            </a:lnSpc>
            <a:spcBef>
              <a:spcPct val="0"/>
            </a:spcBef>
            <a:spcAft>
              <a:spcPct val="15000"/>
            </a:spcAft>
            <a:buChar char="•"/>
          </a:pPr>
          <a:r>
            <a:rPr lang="en-US" sz="1100" kern="1200" dirty="0">
              <a:latin typeface="Calibri"/>
            </a:rPr>
            <a:t>Senior Support Services in Brooklyn Center</a:t>
          </a:r>
        </a:p>
        <a:p>
          <a:pPr marL="57150" lvl="1" indent="-57150" algn="l" defTabSz="488950" rtl="0">
            <a:lnSpc>
              <a:spcPct val="90000"/>
            </a:lnSpc>
            <a:spcBef>
              <a:spcPct val="0"/>
            </a:spcBef>
            <a:spcAft>
              <a:spcPct val="15000"/>
            </a:spcAft>
            <a:buChar char="•"/>
          </a:pPr>
          <a:r>
            <a:rPr lang="en-US" sz="1100" kern="1200" dirty="0" err="1">
              <a:latin typeface="Calibri"/>
            </a:rPr>
            <a:t>Hmongtown</a:t>
          </a:r>
          <a:r>
            <a:rPr lang="en-US" sz="1100" kern="1200" dirty="0">
              <a:latin typeface="Calibri"/>
            </a:rPr>
            <a:t> Market in St. Paul </a:t>
          </a:r>
          <a:endParaRPr lang="en-US" sz="1100" kern="1200" dirty="0"/>
        </a:p>
      </dsp:txBody>
      <dsp:txXfrm>
        <a:off x="0" y="1337474"/>
        <a:ext cx="4019052" cy="1178100"/>
      </dsp:txXfrm>
    </dsp:sp>
    <dsp:sp modelId="{F6661B6F-9DEF-473C-BB06-2FD58CE68D5F}">
      <dsp:nvSpPr>
        <dsp:cNvPr id="0" name=""/>
        <dsp:cNvSpPr/>
      </dsp:nvSpPr>
      <dsp:spPr>
        <a:xfrm>
          <a:off x="200952" y="1175114"/>
          <a:ext cx="2813336" cy="3247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37" tIns="0" rIns="106337" bIns="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alibri"/>
            </a:rPr>
            <a:t>April 19 – Community clinics (2 buses)</a:t>
          </a:r>
          <a:endParaRPr lang="en-US" sz="1100" kern="1200" dirty="0"/>
        </a:p>
      </dsp:txBody>
      <dsp:txXfrm>
        <a:off x="216804" y="1190966"/>
        <a:ext cx="2781632" cy="293016"/>
      </dsp:txXfrm>
    </dsp:sp>
    <dsp:sp modelId="{C8CFF7CB-03F9-4CCA-8A2B-597383D4901D}">
      <dsp:nvSpPr>
        <dsp:cNvPr id="0" name=""/>
        <dsp:cNvSpPr/>
      </dsp:nvSpPr>
      <dsp:spPr>
        <a:xfrm>
          <a:off x="0" y="2737334"/>
          <a:ext cx="4019052" cy="11781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923" tIns="229108" rIns="31192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Calibri"/>
            </a:rPr>
            <a:t>Vail Place – MPLS &amp; Hopkins</a:t>
          </a:r>
        </a:p>
        <a:p>
          <a:pPr marL="57150" lvl="1" indent="-57150" algn="l" defTabSz="488950" rtl="0">
            <a:lnSpc>
              <a:spcPct val="90000"/>
            </a:lnSpc>
            <a:spcBef>
              <a:spcPct val="0"/>
            </a:spcBef>
            <a:spcAft>
              <a:spcPct val="15000"/>
            </a:spcAft>
            <a:buChar char="•"/>
          </a:pPr>
          <a:r>
            <a:rPr lang="en-US" sz="1100" kern="1200" dirty="0">
              <a:latin typeface="Calibri"/>
            </a:rPr>
            <a:t>Project for Pride in Living – North MPLS</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Hennepin Healthcare for the Homeless – </a:t>
          </a:r>
          <a:r>
            <a:rPr lang="en-US" sz="1100" kern="1200" dirty="0" err="1">
              <a:latin typeface="Calibri"/>
            </a:rPr>
            <a:t>Avivo</a:t>
          </a:r>
          <a:r>
            <a:rPr lang="en-US" sz="1100" kern="1200" dirty="0">
              <a:latin typeface="Calibri"/>
            </a:rPr>
            <a:t> shelter</a:t>
          </a:r>
        </a:p>
        <a:p>
          <a:pPr marL="57150" lvl="1" indent="-57150" algn="l" defTabSz="488950" rtl="0">
            <a:lnSpc>
              <a:spcPct val="90000"/>
            </a:lnSpc>
            <a:spcBef>
              <a:spcPct val="0"/>
            </a:spcBef>
            <a:spcAft>
              <a:spcPct val="15000"/>
            </a:spcAft>
            <a:buChar char="•"/>
          </a:pPr>
          <a:r>
            <a:rPr lang="en-US" sz="1100" kern="1200" dirty="0">
              <a:latin typeface="Calibri"/>
            </a:rPr>
            <a:t>Low income, multifamily housing complex in Richfield </a:t>
          </a:r>
        </a:p>
        <a:p>
          <a:pPr marL="57150" lvl="1" indent="-57150" algn="l" defTabSz="488950" rtl="0">
            <a:lnSpc>
              <a:spcPct val="90000"/>
            </a:lnSpc>
            <a:spcBef>
              <a:spcPct val="0"/>
            </a:spcBef>
            <a:spcAft>
              <a:spcPct val="15000"/>
            </a:spcAft>
            <a:buChar char="•"/>
          </a:pPr>
          <a:r>
            <a:rPr lang="en-US" sz="1100" kern="1200" dirty="0" err="1">
              <a:latin typeface="Calibri"/>
            </a:rPr>
            <a:t>Hmongtown</a:t>
          </a:r>
          <a:r>
            <a:rPr lang="en-US" sz="1100" kern="1200" dirty="0">
              <a:latin typeface="Calibri"/>
            </a:rPr>
            <a:t> Market in St. Paul</a:t>
          </a:r>
        </a:p>
      </dsp:txBody>
      <dsp:txXfrm>
        <a:off x="0" y="2737334"/>
        <a:ext cx="4019052" cy="1178100"/>
      </dsp:txXfrm>
    </dsp:sp>
    <dsp:sp modelId="{78B08798-6A5F-4263-B52C-C92A1B36AAC4}">
      <dsp:nvSpPr>
        <dsp:cNvPr id="0" name=""/>
        <dsp:cNvSpPr/>
      </dsp:nvSpPr>
      <dsp:spPr>
        <a:xfrm>
          <a:off x="200952" y="2574974"/>
          <a:ext cx="2813336" cy="3247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37" tIns="0" rIns="106337" bIns="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alibri"/>
            </a:rPr>
            <a:t>April 26 – Community clinics (2 buses)</a:t>
          </a:r>
          <a:endParaRPr lang="en-US" sz="1100" kern="1200" dirty="0"/>
        </a:p>
      </dsp:txBody>
      <dsp:txXfrm>
        <a:off x="216804" y="2590826"/>
        <a:ext cx="2781632" cy="293016"/>
      </dsp:txXfrm>
    </dsp:sp>
    <dsp:sp modelId="{4CBE93DC-5A15-433A-92CC-95D3E3A88E8B}">
      <dsp:nvSpPr>
        <dsp:cNvPr id="0" name=""/>
        <dsp:cNvSpPr/>
      </dsp:nvSpPr>
      <dsp:spPr>
        <a:xfrm>
          <a:off x="0" y="4137194"/>
          <a:ext cx="4019052" cy="1351349"/>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923" tIns="229108" rIns="31192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Calibri"/>
            </a:rPr>
            <a:t>EMERGE Community Development in North MPLS</a:t>
          </a:r>
        </a:p>
        <a:p>
          <a:pPr marL="57150" lvl="1" indent="-57150" algn="l" defTabSz="488950" rtl="0">
            <a:lnSpc>
              <a:spcPct val="90000"/>
            </a:lnSpc>
            <a:spcBef>
              <a:spcPct val="0"/>
            </a:spcBef>
            <a:spcAft>
              <a:spcPct val="15000"/>
            </a:spcAft>
            <a:buChar char="•"/>
          </a:pPr>
          <a:r>
            <a:rPr lang="en-US" sz="1100" kern="1200" dirty="0">
              <a:latin typeface="Calibri"/>
            </a:rPr>
            <a:t>Low income, multi-family housing in </a:t>
          </a:r>
          <a:r>
            <a:rPr lang="en-US" sz="1100" kern="1200" dirty="0" err="1">
              <a:latin typeface="Calibri"/>
            </a:rPr>
            <a:t>Moundsview</a:t>
          </a:r>
          <a:r>
            <a:rPr lang="en-US" sz="1100" kern="1200" dirty="0">
              <a:latin typeface="Calibri"/>
            </a:rPr>
            <a:t>, St. Paul, Richfield, Robbinsdale, and Landfall</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Sacred Heart Church St. Paul</a:t>
          </a:r>
        </a:p>
        <a:p>
          <a:pPr marL="57150" lvl="1" indent="-57150" algn="l" defTabSz="488950" rtl="0">
            <a:lnSpc>
              <a:spcPct val="90000"/>
            </a:lnSpc>
            <a:spcBef>
              <a:spcPct val="0"/>
            </a:spcBef>
            <a:spcAft>
              <a:spcPct val="15000"/>
            </a:spcAft>
            <a:buChar char="•"/>
          </a:pPr>
          <a:r>
            <a:rPr lang="en-US" sz="1100" kern="1200" dirty="0">
              <a:latin typeface="Calibri"/>
            </a:rPr>
            <a:t>Maple Grove Hindu Temple</a:t>
          </a:r>
        </a:p>
        <a:p>
          <a:pPr marL="57150" lvl="1" indent="-57150" algn="l" defTabSz="488950" rtl="0">
            <a:lnSpc>
              <a:spcPct val="90000"/>
            </a:lnSpc>
            <a:spcBef>
              <a:spcPct val="0"/>
            </a:spcBef>
            <a:spcAft>
              <a:spcPct val="15000"/>
            </a:spcAft>
            <a:buChar char="•"/>
          </a:pPr>
          <a:r>
            <a:rPr lang="en-US" sz="1100" kern="1200" dirty="0">
              <a:latin typeface="Calibri"/>
            </a:rPr>
            <a:t>Emergency food shelf in Oakdale</a:t>
          </a:r>
        </a:p>
      </dsp:txBody>
      <dsp:txXfrm>
        <a:off x="0" y="4137194"/>
        <a:ext cx="4019052" cy="1351349"/>
      </dsp:txXfrm>
    </dsp:sp>
    <dsp:sp modelId="{0BAD4301-AE1F-43CF-BB4C-AEB9492E4D9B}">
      <dsp:nvSpPr>
        <dsp:cNvPr id="0" name=""/>
        <dsp:cNvSpPr/>
      </dsp:nvSpPr>
      <dsp:spPr>
        <a:xfrm>
          <a:off x="200952" y="3974834"/>
          <a:ext cx="2813336" cy="3247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37" tIns="0" rIns="106337" bIns="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alibri"/>
            </a:rPr>
            <a:t>May 3 – community clinics (+3rd bus)</a:t>
          </a:r>
          <a:endParaRPr lang="en-US" sz="1100" kern="1200" dirty="0"/>
        </a:p>
      </dsp:txBody>
      <dsp:txXfrm>
        <a:off x="216804" y="3990686"/>
        <a:ext cx="2781632" cy="2930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2344E-8862-43D7-A235-DEAF59FA70B5}">
      <dsp:nvSpPr>
        <dsp:cNvPr id="0" name=""/>
        <dsp:cNvSpPr/>
      </dsp:nvSpPr>
      <dsp:spPr>
        <a:xfrm>
          <a:off x="0" y="315299"/>
          <a:ext cx="4019052" cy="22869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923" tIns="229108" rIns="311923" bIns="78232" numCol="1" spcCol="1270" anchor="t" anchorCtr="0">
          <a:noAutofit/>
        </a:bodyPr>
        <a:lstStyle/>
        <a:p>
          <a:pPr marL="57150" lvl="1" indent="-57150" algn="l" defTabSz="488950" rtl="0">
            <a:lnSpc>
              <a:spcPct val="100000"/>
            </a:lnSpc>
            <a:spcBef>
              <a:spcPct val="0"/>
            </a:spcBef>
            <a:spcAft>
              <a:spcPct val="15000"/>
            </a:spcAft>
            <a:buChar char="•"/>
          </a:pPr>
          <a:r>
            <a:rPr lang="en-US" sz="1100" kern="1200" dirty="0">
              <a:latin typeface="Calibri"/>
            </a:rPr>
            <a:t>Low income, multi-family housing sites in Landfall, St. Paul, Mound, Burnsville, Bloomington, MPLS, </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Gretens Greenhouse in Inver</a:t>
          </a:r>
          <a:r>
            <a:rPr lang="en-US" sz="1100" kern="1200" dirty="0"/>
            <a:t> Grove Heights</a:t>
          </a:r>
        </a:p>
        <a:p>
          <a:pPr marL="57150" lvl="1" indent="-57150" algn="l" defTabSz="488950">
            <a:lnSpc>
              <a:spcPct val="90000"/>
            </a:lnSpc>
            <a:spcBef>
              <a:spcPct val="0"/>
            </a:spcBef>
            <a:spcAft>
              <a:spcPct val="15000"/>
            </a:spcAft>
            <a:buChar char="•"/>
          </a:pPr>
          <a:r>
            <a:rPr lang="en-US" sz="1100" kern="1200" dirty="0"/>
            <a:t>Organizations for Liberians in Minnesota in Brooklyn Park</a:t>
          </a:r>
        </a:p>
        <a:p>
          <a:pPr marL="57150" lvl="1" indent="-57150" algn="l" defTabSz="488950" rtl="0">
            <a:lnSpc>
              <a:spcPct val="90000"/>
            </a:lnSpc>
            <a:spcBef>
              <a:spcPct val="0"/>
            </a:spcBef>
            <a:spcAft>
              <a:spcPct val="15000"/>
            </a:spcAft>
            <a:buChar char="•"/>
          </a:pPr>
          <a:r>
            <a:rPr lang="en-US" sz="1100" kern="1200" dirty="0" err="1">
              <a:latin typeface="Calibri"/>
            </a:rPr>
            <a:t>Avivo</a:t>
          </a:r>
          <a:r>
            <a:rPr lang="en-US" sz="1100" kern="1200" dirty="0">
              <a:latin typeface="Calibri"/>
            </a:rPr>
            <a:t> (unsheltered) HQ in MPLS</a:t>
          </a:r>
        </a:p>
        <a:p>
          <a:pPr marL="57150" lvl="1" indent="-57150" algn="l" defTabSz="488950" rtl="0">
            <a:lnSpc>
              <a:spcPct val="90000"/>
            </a:lnSpc>
            <a:spcBef>
              <a:spcPct val="0"/>
            </a:spcBef>
            <a:spcAft>
              <a:spcPct val="15000"/>
            </a:spcAft>
            <a:buChar char="•"/>
          </a:pPr>
          <a:r>
            <a:rPr lang="en-US" sz="1100" kern="1200" dirty="0" err="1">
              <a:latin typeface="Calibri"/>
            </a:rPr>
            <a:t>Svhel</a:t>
          </a:r>
          <a:r>
            <a:rPr lang="en-US" sz="1100" kern="1200" dirty="0">
              <a:latin typeface="Calibri"/>
            </a:rPr>
            <a:t> Vegetable Farm in Foley, MN</a:t>
          </a:r>
        </a:p>
        <a:p>
          <a:pPr marL="57150" lvl="1" indent="-57150" algn="l" defTabSz="488950" rtl="0">
            <a:lnSpc>
              <a:spcPct val="90000"/>
            </a:lnSpc>
            <a:spcBef>
              <a:spcPct val="0"/>
            </a:spcBef>
            <a:spcAft>
              <a:spcPct val="15000"/>
            </a:spcAft>
            <a:buChar char="•"/>
          </a:pPr>
          <a:r>
            <a:rPr lang="en-US" sz="1100" kern="1200" dirty="0" err="1">
              <a:latin typeface="Calibri"/>
            </a:rPr>
            <a:t>Tserha</a:t>
          </a:r>
          <a:r>
            <a:rPr lang="en-US" sz="1100" kern="1200" dirty="0">
              <a:latin typeface="Calibri"/>
            </a:rPr>
            <a:t> Aryam Kidist Selassie TAKS in MPLS</a:t>
          </a:r>
        </a:p>
        <a:p>
          <a:pPr marL="57150" lvl="1" indent="-57150" algn="l" defTabSz="488950" rtl="0">
            <a:lnSpc>
              <a:spcPct val="90000"/>
            </a:lnSpc>
            <a:spcBef>
              <a:spcPct val="0"/>
            </a:spcBef>
            <a:spcAft>
              <a:spcPct val="15000"/>
            </a:spcAft>
            <a:buChar char="•"/>
          </a:pPr>
          <a:r>
            <a:rPr lang="en-US" sz="1100" kern="1200" dirty="0">
              <a:latin typeface="Calibri"/>
            </a:rPr>
            <a:t>Watt </a:t>
          </a:r>
          <a:r>
            <a:rPr lang="en-US" sz="1100" kern="1200" dirty="0" err="1">
              <a:latin typeface="Calibri"/>
            </a:rPr>
            <a:t>Munisotaram</a:t>
          </a:r>
          <a:r>
            <a:rPr lang="en-US" sz="1100" kern="1200" dirty="0">
              <a:latin typeface="Calibri"/>
            </a:rPr>
            <a:t> Temple in Hampton</a:t>
          </a:r>
        </a:p>
        <a:p>
          <a:pPr marL="57150" lvl="1" indent="-57150" algn="l" defTabSz="488950" rtl="0">
            <a:lnSpc>
              <a:spcPct val="90000"/>
            </a:lnSpc>
            <a:spcBef>
              <a:spcPct val="0"/>
            </a:spcBef>
            <a:spcAft>
              <a:spcPct val="15000"/>
            </a:spcAft>
            <a:buChar char="•"/>
          </a:pPr>
          <a:r>
            <a:rPr lang="en-US" sz="1100" kern="1200" dirty="0">
              <a:latin typeface="Calibri"/>
            </a:rPr>
            <a:t>Community </a:t>
          </a:r>
          <a:r>
            <a:rPr lang="en-US" sz="1100" kern="1200" dirty="0" err="1">
              <a:latin typeface="Calibri"/>
            </a:rPr>
            <a:t>ACtion</a:t>
          </a:r>
          <a:r>
            <a:rPr lang="en-US" sz="1100" kern="1200" dirty="0">
              <a:latin typeface="Calibri"/>
            </a:rPr>
            <a:t> Partnership in Ramsey and Washington Counties</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Sundanese American Community in St. Anthony</a:t>
          </a:r>
        </a:p>
      </dsp:txBody>
      <dsp:txXfrm>
        <a:off x="0" y="315299"/>
        <a:ext cx="4019052" cy="2286900"/>
      </dsp:txXfrm>
    </dsp:sp>
    <dsp:sp modelId="{DAFD180B-C19C-46C8-950C-80E9F9EE15A3}">
      <dsp:nvSpPr>
        <dsp:cNvPr id="0" name=""/>
        <dsp:cNvSpPr/>
      </dsp:nvSpPr>
      <dsp:spPr>
        <a:xfrm>
          <a:off x="200952" y="152939"/>
          <a:ext cx="2813336" cy="3247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37" tIns="0" rIns="106337" bIns="0" numCol="1" spcCol="1270" anchor="ctr" anchorCtr="0">
          <a:noAutofit/>
        </a:bodyPr>
        <a:lstStyle/>
        <a:p>
          <a:pPr marL="0" lvl="0" indent="0" algn="l" defTabSz="488950" rtl="0">
            <a:lnSpc>
              <a:spcPct val="100000"/>
            </a:lnSpc>
            <a:spcBef>
              <a:spcPct val="0"/>
            </a:spcBef>
            <a:spcAft>
              <a:spcPct val="35000"/>
            </a:spcAft>
            <a:buNone/>
          </a:pPr>
          <a:r>
            <a:rPr lang="en-US" sz="1100" kern="1200" dirty="0">
              <a:latin typeface="Calibri"/>
            </a:rPr>
            <a:t>May 10 – Community clinics (+4 bus)</a:t>
          </a:r>
          <a:endParaRPr lang="en-US" sz="1100" kern="1200" dirty="0"/>
        </a:p>
      </dsp:txBody>
      <dsp:txXfrm>
        <a:off x="216804" y="168791"/>
        <a:ext cx="2781632" cy="293016"/>
      </dsp:txXfrm>
    </dsp:sp>
    <dsp:sp modelId="{96702A30-0DFC-4414-B1F3-D5C77C1E7E96}">
      <dsp:nvSpPr>
        <dsp:cNvPr id="0" name=""/>
        <dsp:cNvSpPr/>
      </dsp:nvSpPr>
      <dsp:spPr>
        <a:xfrm>
          <a:off x="0" y="2823959"/>
          <a:ext cx="4019052" cy="29799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1923" tIns="229108" rIns="31192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Calibri"/>
            </a:rPr>
            <a:t>Low income, multifamily housing sites in Brooklyn Park, Little Canada, MPLS, Maplewood, Bloomington, </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Hallie Q. Brown Center in Rondo neighborhood in St. Paul</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Senior Support Services in Brooklyn Center</a:t>
          </a:r>
        </a:p>
        <a:p>
          <a:pPr marL="57150" lvl="1" indent="-57150" algn="l" defTabSz="488950" rtl="0">
            <a:lnSpc>
              <a:spcPct val="90000"/>
            </a:lnSpc>
            <a:spcBef>
              <a:spcPct val="0"/>
            </a:spcBef>
            <a:spcAft>
              <a:spcPct val="15000"/>
            </a:spcAft>
            <a:buChar char="•"/>
          </a:pPr>
          <a:r>
            <a:rPr lang="en-US" sz="1100" kern="1200" dirty="0" err="1">
              <a:latin typeface="Calibri"/>
            </a:rPr>
            <a:t>Hmongtown</a:t>
          </a:r>
          <a:r>
            <a:rPr lang="en-US" sz="1100" kern="1200" dirty="0">
              <a:latin typeface="Calibri"/>
            </a:rPr>
            <a:t> Market in St. Paul</a:t>
          </a:r>
        </a:p>
        <a:p>
          <a:pPr marL="57150" lvl="1" indent="-57150" algn="l" defTabSz="488950" rtl="0">
            <a:lnSpc>
              <a:spcPct val="90000"/>
            </a:lnSpc>
            <a:spcBef>
              <a:spcPct val="0"/>
            </a:spcBef>
            <a:spcAft>
              <a:spcPct val="15000"/>
            </a:spcAft>
            <a:buChar char="•"/>
          </a:pPr>
          <a:r>
            <a:rPr lang="en-US" sz="1100" kern="1200" dirty="0">
              <a:latin typeface="Calibri"/>
            </a:rPr>
            <a:t>Ramsey County Libraries in St. Paul</a:t>
          </a:r>
        </a:p>
        <a:p>
          <a:pPr marL="57150" lvl="1" indent="-57150" algn="l" defTabSz="488950" rtl="0">
            <a:lnSpc>
              <a:spcPct val="90000"/>
            </a:lnSpc>
            <a:spcBef>
              <a:spcPct val="0"/>
            </a:spcBef>
            <a:spcAft>
              <a:spcPct val="15000"/>
            </a:spcAft>
            <a:buChar char="•"/>
          </a:pPr>
          <a:r>
            <a:rPr lang="en-US" sz="1100" kern="1200" dirty="0">
              <a:latin typeface="Calibri"/>
            </a:rPr>
            <a:t>Reviving the Islamic Sisterhood in MPLS</a:t>
          </a:r>
        </a:p>
        <a:p>
          <a:pPr marL="57150" lvl="1" indent="-57150" algn="l" defTabSz="488950" rtl="0">
            <a:lnSpc>
              <a:spcPct val="90000"/>
            </a:lnSpc>
            <a:spcBef>
              <a:spcPct val="0"/>
            </a:spcBef>
            <a:spcAft>
              <a:spcPct val="15000"/>
            </a:spcAft>
            <a:buChar char="•"/>
          </a:pPr>
          <a:r>
            <a:rPr lang="en-US" sz="1100" kern="1200" dirty="0">
              <a:latin typeface="Calibri"/>
            </a:rPr>
            <a:t>Excelsior United Methodist </a:t>
          </a:r>
        </a:p>
        <a:p>
          <a:pPr marL="57150" lvl="1" indent="-57150" algn="l" defTabSz="488950" rtl="0">
            <a:lnSpc>
              <a:spcPct val="90000"/>
            </a:lnSpc>
            <a:spcBef>
              <a:spcPct val="0"/>
            </a:spcBef>
            <a:spcAft>
              <a:spcPct val="15000"/>
            </a:spcAft>
            <a:buChar char="•"/>
          </a:pPr>
          <a:r>
            <a:rPr lang="en-US" sz="1100" kern="1200" dirty="0">
              <a:latin typeface="Calibri"/>
            </a:rPr>
            <a:t>Broadway Family Medicine in MPLS</a:t>
          </a:r>
          <a:endParaRPr lang="en-US" sz="1100" kern="1200" dirty="0"/>
        </a:p>
        <a:p>
          <a:pPr marL="57150" lvl="1" indent="-57150" algn="l" defTabSz="488950" rtl="0">
            <a:lnSpc>
              <a:spcPct val="90000"/>
            </a:lnSpc>
            <a:spcBef>
              <a:spcPct val="0"/>
            </a:spcBef>
            <a:spcAft>
              <a:spcPct val="15000"/>
            </a:spcAft>
            <a:buChar char="•"/>
          </a:pPr>
          <a:r>
            <a:rPr lang="en-US" sz="1100" kern="1200" dirty="0">
              <a:latin typeface="Calibri"/>
            </a:rPr>
            <a:t>Hope for the Community in  Elko New Market</a:t>
          </a:r>
        </a:p>
        <a:p>
          <a:pPr marL="57150" lvl="1" indent="-57150" algn="l" defTabSz="488950" rtl="0">
            <a:lnSpc>
              <a:spcPct val="90000"/>
            </a:lnSpc>
            <a:spcBef>
              <a:spcPct val="0"/>
            </a:spcBef>
            <a:spcAft>
              <a:spcPct val="15000"/>
            </a:spcAft>
            <a:buChar char="•"/>
          </a:pPr>
          <a:r>
            <a:rPr lang="en-US" sz="1100" kern="1200" dirty="0">
              <a:latin typeface="Calibri"/>
            </a:rPr>
            <a:t>New Life Church in Roseville</a:t>
          </a:r>
        </a:p>
        <a:p>
          <a:pPr marL="57150" lvl="1" indent="-57150" algn="l" defTabSz="488950" rtl="0">
            <a:lnSpc>
              <a:spcPct val="90000"/>
            </a:lnSpc>
            <a:spcBef>
              <a:spcPct val="0"/>
            </a:spcBef>
            <a:spcAft>
              <a:spcPct val="15000"/>
            </a:spcAft>
            <a:buChar char="•"/>
          </a:pPr>
          <a:r>
            <a:rPr lang="en-US" sz="1100" kern="1200" dirty="0">
              <a:latin typeface="Calibri"/>
            </a:rPr>
            <a:t>Mobile home park in Chaska</a:t>
          </a:r>
        </a:p>
        <a:p>
          <a:pPr marL="57150" lvl="1" indent="-57150" algn="l" defTabSz="488950" rtl="0">
            <a:lnSpc>
              <a:spcPct val="90000"/>
            </a:lnSpc>
            <a:spcBef>
              <a:spcPct val="0"/>
            </a:spcBef>
            <a:spcAft>
              <a:spcPct val="15000"/>
            </a:spcAft>
            <a:buChar char="•"/>
          </a:pPr>
          <a:r>
            <a:rPr lang="en-US" sz="1100" kern="1200" dirty="0">
              <a:latin typeface="Calibri"/>
            </a:rPr>
            <a:t>Food shelf event in Red Wing</a:t>
          </a:r>
        </a:p>
        <a:p>
          <a:pPr marL="57150" lvl="1" indent="-57150" algn="l" defTabSz="488950" rtl="0">
            <a:lnSpc>
              <a:spcPct val="90000"/>
            </a:lnSpc>
            <a:spcBef>
              <a:spcPct val="0"/>
            </a:spcBef>
            <a:spcAft>
              <a:spcPct val="15000"/>
            </a:spcAft>
            <a:buChar char="•"/>
          </a:pPr>
          <a:r>
            <a:rPr lang="en-US" sz="1100" kern="1200" dirty="0">
              <a:latin typeface="Calibri"/>
            </a:rPr>
            <a:t>Todd County – 4 events in small, rural communities</a:t>
          </a:r>
        </a:p>
        <a:p>
          <a:pPr marL="57150" lvl="1" indent="-57150" algn="l" defTabSz="488950" rtl="0">
            <a:lnSpc>
              <a:spcPct val="90000"/>
            </a:lnSpc>
            <a:spcBef>
              <a:spcPct val="0"/>
            </a:spcBef>
            <a:spcAft>
              <a:spcPct val="15000"/>
            </a:spcAft>
            <a:buChar char="•"/>
          </a:pPr>
          <a:endParaRPr lang="en-US" sz="1100" kern="1200">
            <a:latin typeface="Calibri"/>
          </a:endParaRPr>
        </a:p>
      </dsp:txBody>
      <dsp:txXfrm>
        <a:off x="0" y="2823959"/>
        <a:ext cx="4019052" cy="2979900"/>
      </dsp:txXfrm>
    </dsp:sp>
    <dsp:sp modelId="{F6661B6F-9DEF-473C-BB06-2FD58CE68D5F}">
      <dsp:nvSpPr>
        <dsp:cNvPr id="0" name=""/>
        <dsp:cNvSpPr/>
      </dsp:nvSpPr>
      <dsp:spPr>
        <a:xfrm>
          <a:off x="200952" y="2661599"/>
          <a:ext cx="2813336" cy="32472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337" tIns="0" rIns="106337" bIns="0" numCol="1" spcCol="1270" anchor="ctr" anchorCtr="0">
          <a:noAutofit/>
        </a:bodyPr>
        <a:lstStyle/>
        <a:p>
          <a:pPr marL="0" lvl="0" indent="0" algn="l" defTabSz="488950" rtl="0">
            <a:lnSpc>
              <a:spcPct val="90000"/>
            </a:lnSpc>
            <a:spcBef>
              <a:spcPct val="0"/>
            </a:spcBef>
            <a:spcAft>
              <a:spcPct val="35000"/>
            </a:spcAft>
            <a:buNone/>
          </a:pPr>
          <a:r>
            <a:rPr lang="en-US" sz="1100" kern="1200" dirty="0">
              <a:latin typeface="Calibri"/>
            </a:rPr>
            <a:t>May 17 – Community clinics (+5 &amp; 6 bus) </a:t>
          </a:r>
          <a:endParaRPr lang="en-US" sz="1100" kern="1200" dirty="0"/>
        </a:p>
      </dsp:txBody>
      <dsp:txXfrm>
        <a:off x="216804" y="2677451"/>
        <a:ext cx="2781632"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5/17/2021</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5/17/2021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10163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2506289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dirty="0">
                <a:latin typeface="Calibri"/>
                <a:cs typeface="Calibri"/>
              </a:rPr>
              <a:t>The mobile vaccine units that MDH is working on implementing is a new category of provider and we are currently seeking weekly capacity estimates for them. The capacity estimate for these units is eight buses at 200 doses per bus per day for 5 days a week.</a:t>
            </a:r>
          </a:p>
          <a:p>
            <a:pPr marL="285750" indent="-285750">
              <a:buFont typeface="Calibri"/>
              <a:buChar char="•"/>
            </a:pPr>
            <a:r>
              <a:rPr lang="en-US" dirty="0">
                <a:latin typeface="Calibri"/>
                <a:cs typeface="Calibri"/>
              </a:rPr>
              <a:t>The remaining health care is independent hospitals and clinics that are not affiliated with one of the big 10 health care systems. This data is difficult to break out.</a:t>
            </a:r>
          </a:p>
          <a:p>
            <a:pPr marL="285750" indent="-285750">
              <a:buFont typeface="Calibri"/>
              <a:buChar char="•"/>
            </a:pPr>
            <a:r>
              <a:rPr lang="en-US" dirty="0">
                <a:latin typeface="Calibri"/>
                <a:cs typeface="Calibri"/>
              </a:rPr>
              <a:t>The remaining pharmacies are independent pharmacies that are not affiliated with the big 10 health care systems or the big pharmacy chains. This data is difficult to break out.</a:t>
            </a:r>
          </a:p>
          <a:p>
            <a:pPr marL="285750" indent="-285750">
              <a:buFont typeface="Calibri"/>
              <a:buChar char="•"/>
            </a:pPr>
            <a:r>
              <a:rPr lang="en-US" dirty="0">
                <a:latin typeface="Calibri"/>
                <a:cs typeface="Calibri"/>
              </a:rPr>
              <a:t>The state sites estimate is assuming 6 metro sites at 9000 doses per week and 6 greater MN sites at 2000 doses per week.</a:t>
            </a:r>
          </a:p>
          <a:p>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979242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1854346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a:p>
        </p:txBody>
      </p:sp>
    </p:spTree>
    <p:extLst>
      <p:ext uri="{BB962C8B-B14F-4D97-AF65-F5344CB8AC3E}">
        <p14:creationId xmlns:p14="http://schemas.microsoft.com/office/powerpoint/2010/main" val="343044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a:p>
        </p:txBody>
      </p:sp>
    </p:spTree>
    <p:extLst>
      <p:ext uri="{BB962C8B-B14F-4D97-AF65-F5344CB8AC3E}">
        <p14:creationId xmlns:p14="http://schemas.microsoft.com/office/powerpoint/2010/main" val="3619597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descr="microscope view of coronavirus">
            <a:extLst>
              <a:ext uri="{FF2B5EF4-FFF2-40B4-BE49-F238E27FC236}">
                <a16:creationId xmlns:a16="http://schemas.microsoft.com/office/drawing/2014/main" id="{0A391F90-4778-1348-9081-F4F9800D28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STAY SAFE MI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3430" y="0"/>
            <a:ext cx="2665139" cy="1003869"/>
          </a:xfrm>
          <a:prstGeom prst="rect">
            <a:avLst/>
          </a:prstGeom>
        </p:spPr>
      </p:pic>
      <p:sp>
        <p:nvSpPr>
          <p:cNvPr id="5" name="Title 4">
            <a:extLst>
              <a:ext uri="{FF2B5EF4-FFF2-40B4-BE49-F238E27FC236}">
                <a16:creationId xmlns:a16="http://schemas.microsoft.com/office/drawing/2014/main" id="{5252E4AC-50E2-400F-8E8A-21C29C15BA45}"/>
              </a:ext>
            </a:extLst>
          </p:cNvPr>
          <p:cNvSpPr>
            <a:spLocks noGrp="1"/>
          </p:cNvSpPr>
          <p:nvPr>
            <p:ph type="title"/>
          </p:nvPr>
        </p:nvSpPr>
        <p:spPr>
          <a:xfrm>
            <a:off x="838199" y="136526"/>
            <a:ext cx="10515600" cy="3292474"/>
          </a:xfrm>
        </p:spPr>
        <p:txBody>
          <a:bodyPr anchor="b"/>
          <a:lstStyle>
            <a:lvl1pPr algn="ctr">
              <a:defRPr b="1">
                <a:solidFill>
                  <a:schemeClr val="bg1"/>
                </a:solidFill>
              </a:defRPr>
            </a:lvl1pPr>
          </a:lstStyle>
          <a:p>
            <a:r>
              <a:rPr lang="en-US"/>
              <a:t>Click to edit Master title style</a:t>
            </a:r>
          </a:p>
        </p:txBody>
      </p:sp>
      <p:sp>
        <p:nvSpPr>
          <p:cNvPr id="6" name="Text Placeholder 4"/>
          <p:cNvSpPr>
            <a:spLocks noGrp="1"/>
          </p:cNvSpPr>
          <p:nvPr>
            <p:ph type="body" sz="quarter" idx="17" hasCustomPrompt="1"/>
          </p:nvPr>
        </p:nvSpPr>
        <p:spPr bwMode="black">
          <a:xfrm>
            <a:off x="266700" y="3429000"/>
            <a:ext cx="11658600" cy="1037216"/>
          </a:xfrm>
        </p:spPr>
        <p:txBody>
          <a:bodyPr>
            <a:normAutofit/>
          </a:bodyPr>
          <a:lstStyle>
            <a:lvl1pPr marL="0" indent="0" algn="ctr">
              <a:buNone/>
              <a:defRPr sz="2400">
                <a:solidFill>
                  <a:schemeClr val="bg1"/>
                </a:solidFill>
              </a:defRPr>
            </a:lvl1pPr>
          </a:lstStyle>
          <a:p>
            <a:pPr lvl="0"/>
            <a:r>
              <a:rPr lang="en-US" err="1"/>
              <a:t>Firstname</a:t>
            </a:r>
            <a:r>
              <a:rPr lang="en-US"/>
              <a:t> </a:t>
            </a:r>
            <a:r>
              <a:rPr lang="en-US" err="1"/>
              <a:t>Lastname</a:t>
            </a:r>
            <a:r>
              <a:rPr lang="en-US"/>
              <a:t> | Job Title</a:t>
            </a:r>
          </a:p>
        </p:txBody>
      </p:sp>
      <p:sp>
        <p:nvSpPr>
          <p:cNvPr id="11" name="Text Placeholder 4"/>
          <p:cNvSpPr>
            <a:spLocks noGrp="1"/>
          </p:cNvSpPr>
          <p:nvPr>
            <p:ph type="body" sz="quarter" idx="18" hasCustomPrompt="1"/>
          </p:nvPr>
        </p:nvSpPr>
        <p:spPr bwMode="black">
          <a:xfrm>
            <a:off x="273830" y="4466217"/>
            <a:ext cx="11658600" cy="852916"/>
          </a:xfrm>
        </p:spPr>
        <p:txBody>
          <a:bodyPr>
            <a:normAutofit/>
          </a:bodyPr>
          <a:lstStyle>
            <a:lvl1pPr marL="0" indent="0" algn="ctr">
              <a:buNone/>
              <a:defRPr sz="1200" spc="300" baseline="0">
                <a:solidFill>
                  <a:schemeClr val="bg1"/>
                </a:solidFill>
              </a:defRPr>
            </a:lvl1pPr>
          </a:lstStyle>
          <a:p>
            <a:pPr lvl="0"/>
            <a:r>
              <a:rPr lang="en-US"/>
              <a:t>00/00/000</a:t>
            </a:r>
          </a:p>
        </p:txBody>
      </p:sp>
      <p:pic>
        <p:nvPicPr>
          <p:cNvPr id="2" name="Picture 1" descr="Minnesota"/>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12116" y="5864607"/>
            <a:ext cx="3382027" cy="365760"/>
          </a:xfrm>
          <a:prstGeom prst="rect">
            <a:avLst/>
          </a:prstGeom>
        </p:spPr>
      </p:pic>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b="1">
                <a:solidFill>
                  <a:schemeClr val="bg1"/>
                </a:solidFill>
              </a:defRPr>
            </a:lvl1pPr>
          </a:lstStyle>
          <a:p>
            <a:r>
              <a:rPr lang="en-US"/>
              <a:t>One Minnesota | </a:t>
            </a:r>
            <a:r>
              <a:rPr lang="en-US" err="1"/>
              <a:t>mn.gov</a:t>
            </a:r>
            <a:r>
              <a:rPr lang="en-US"/>
              <a:t>/covid19</a:t>
            </a:r>
          </a:p>
        </p:txBody>
      </p:sp>
    </p:spTree>
    <p:extLst>
      <p:ext uri="{BB962C8B-B14F-4D97-AF65-F5344CB8AC3E}">
        <p14:creationId xmlns:p14="http://schemas.microsoft.com/office/powerpoint/2010/main" val="2893260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Rectangle 7">
            <a:extLst>
              <a:ext uri="{FF2B5EF4-FFF2-40B4-BE49-F238E27FC236}">
                <a16:creationId xmlns:a16="http://schemas.microsoft.com/office/drawing/2014/main" id="{B844BF0C-7D84-C94F-BCE5-0BC50F44A941}"/>
              </a:ext>
            </a:extLst>
          </p:cNvPr>
          <p:cNvSpPr/>
          <p:nvPr userDrawn="1"/>
        </p:nvSpPr>
        <p:spPr bwMode="auto">
          <a:xfrm>
            <a:off x="0" y="1216024"/>
            <a:ext cx="12192000" cy="119256"/>
          </a:xfrm>
          <a:prstGeom prst="rect">
            <a:avLst/>
          </a:prstGeom>
          <a:gradFill flip="none" rotWithShape="1">
            <a:gsLst>
              <a:gs pos="93000">
                <a:srgbClr val="99232E"/>
              </a:gs>
              <a:gs pos="48000">
                <a:srgbClr val="3F1D42"/>
              </a:gs>
              <a:gs pos="4000">
                <a:srgbClr val="1B2E4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Tree>
    <p:extLst>
      <p:ext uri="{BB962C8B-B14F-4D97-AF65-F5344CB8AC3E}">
        <p14:creationId xmlns:p14="http://schemas.microsoft.com/office/powerpoint/2010/main" val="23278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922E2243-C631-4117-8C1A-78FAA6C1A42B}" type="datetime1">
              <a:rPr lang="en-US" smtClean="0"/>
              <a:t>5/17/2021</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gradFill>
            <a:gsLst>
              <a:gs pos="93000">
                <a:srgbClr val="99232E"/>
              </a:gs>
              <a:gs pos="48000">
                <a:srgbClr val="3F1D42"/>
              </a:gs>
              <a:gs pos="4000">
                <a:srgbClr val="1B2E4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D66495A9-E4F4-493D-8BB4-9B64D307E4E3}" type="datetime1">
              <a:rPr lang="en-US" smtClean="0"/>
              <a:t>5/17/2021</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 mn.gov/governor</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gradFill>
            <a:gsLst>
              <a:gs pos="93000">
                <a:srgbClr val="99232E"/>
              </a:gs>
              <a:gs pos="48000">
                <a:srgbClr val="3F1D42"/>
              </a:gs>
              <a:gs pos="4000">
                <a:srgbClr val="1B2E4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394211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11"/>
          <p:cNvSpPr>
            <a:spLocks noGrp="1"/>
          </p:cNvSpPr>
          <p:nvPr>
            <p:ph type="dt" sz="half" idx="10"/>
          </p:nvPr>
        </p:nvSpPr>
        <p:spPr bwMode="black"/>
        <p:txBody>
          <a:bodyPr/>
          <a:lstStyle/>
          <a:p>
            <a:fld id="{6E83C933-FE20-43E1-BCCE-56DF76F5822E}" type="datetime1">
              <a:rPr lang="en-US" smtClean="0"/>
              <a:t>5/17/2021</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gradFill>
            <a:gsLst>
              <a:gs pos="93000">
                <a:srgbClr val="99232E"/>
              </a:gs>
              <a:gs pos="48000">
                <a:srgbClr val="3F1D42"/>
              </a:gs>
              <a:gs pos="4000">
                <a:srgbClr val="1B2E4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6">
            <a:extLst>
              <a:ext uri="{FF2B5EF4-FFF2-40B4-BE49-F238E27FC236}">
                <a16:creationId xmlns:a16="http://schemas.microsoft.com/office/drawing/2014/main" id="{8758D0E3-549B-4E55-A834-84D81F9E4DF6}"/>
              </a:ext>
            </a:extLst>
          </p:cNvPr>
          <p:cNvSpPr>
            <a:spLocks noGrp="1"/>
          </p:cNvSpPr>
          <p:nvPr>
            <p:ph type="body" sz="quarter" idx="15"/>
          </p:nvPr>
        </p:nvSpPr>
        <p:spPr bwMode="black">
          <a:xfrm>
            <a:off x="2876550" y="1672013"/>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Tree>
    <p:extLst>
      <p:ext uri="{BB962C8B-B14F-4D97-AF65-F5344CB8AC3E}">
        <p14:creationId xmlns:p14="http://schemas.microsoft.com/office/powerpoint/2010/main" val="402069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A85DEAB7-50F0-4F04-8E60-F2586F301121}" type="datetime1">
              <a:rPr lang="en-US" smtClean="0"/>
              <a:t>5/17/2021</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gradFill>
            <a:gsLst>
              <a:gs pos="93000">
                <a:srgbClr val="99232E"/>
              </a:gs>
              <a:gs pos="48000">
                <a:srgbClr val="3F1D42"/>
              </a:gs>
              <a:gs pos="4000">
                <a:srgbClr val="1B2E4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045112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or Statement (Blue Box, Photo BG)">
    <p:bg>
      <p:bgPr>
        <a:solidFill>
          <a:schemeClr val="bg1"/>
        </a:solidFill>
        <a:effectLst/>
      </p:bgPr>
    </p:bg>
    <p:spTree>
      <p:nvGrpSpPr>
        <p:cNvPr id="1" name=""/>
        <p:cNvGrpSpPr/>
        <p:nvPr/>
      </p:nvGrpSpPr>
      <p:grpSpPr>
        <a:xfrm>
          <a:off x="0" y="0"/>
          <a:ext cx="0" cy="0"/>
          <a:chOff x="0" y="0"/>
          <a:chExt cx="0" cy="0"/>
        </a:xfrm>
      </p:grpSpPr>
      <p:sp>
        <p:nvSpPr>
          <p:cNvPr id="3" name="Rectangle 2" descr="&quot;&quot;"/>
          <p:cNvSpPr/>
          <p:nvPr userDrawn="1"/>
        </p:nvSpPr>
        <p:spPr>
          <a:xfrm>
            <a:off x="3278909" y="1314258"/>
            <a:ext cx="5634182" cy="418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1042988"/>
            <a:ext cx="10515600" cy="4692794"/>
          </a:xfrm>
        </p:spPr>
        <p:txBody>
          <a:bodyPr/>
          <a:lstStyle>
            <a:lvl1pPr algn="ctr">
              <a:defRPr i="1">
                <a:solidFill>
                  <a:schemeClr val="bg1"/>
                </a:solidFill>
              </a:defRPr>
            </a:lvl1pPr>
          </a:lstStyle>
          <a:p>
            <a:r>
              <a:rPr lang="en-US"/>
              <a:t>Quote</a:t>
            </a:r>
          </a:p>
        </p:txBody>
      </p:sp>
    </p:spTree>
    <p:extLst>
      <p:ext uri="{BB962C8B-B14F-4D97-AF65-F5344CB8AC3E}">
        <p14:creationId xmlns:p14="http://schemas.microsoft.com/office/powerpoint/2010/main" val="1097138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14B085-F6DF-F64D-8E13-C96668E3D8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hasCustomPrompt="1"/>
          </p:nvPr>
        </p:nvSpPr>
        <p:spPr bwMode="white">
          <a:xfrm>
            <a:off x="838200" y="847493"/>
            <a:ext cx="10515600" cy="2074127"/>
          </a:xfrm>
        </p:spPr>
        <p:txBody>
          <a:bodyPr>
            <a:noAutofit/>
          </a:bodyPr>
          <a:lstStyle>
            <a:lvl1pPr algn="ctr">
              <a:tabLst>
                <a:tab pos="3770313" algn="l"/>
              </a:tabLst>
              <a:defRPr sz="7000">
                <a:solidFill>
                  <a:schemeClr val="tx1"/>
                </a:solidFill>
              </a:defRPr>
            </a:lvl1pPr>
          </a:lstStyle>
          <a:p>
            <a:r>
              <a:rPr lang="en-US"/>
              <a:t>Thank you!</a:t>
            </a:r>
          </a:p>
        </p:txBody>
      </p:sp>
      <p:sp>
        <p:nvSpPr>
          <p:cNvPr id="11" name="Text Placeholder 6"/>
          <p:cNvSpPr>
            <a:spLocks noGrp="1"/>
          </p:cNvSpPr>
          <p:nvPr>
            <p:ph type="body" sz="quarter" idx="13" hasCustomPrompt="1"/>
          </p:nvPr>
        </p:nvSpPr>
        <p:spPr bwMode="white">
          <a:xfrm>
            <a:off x="838200" y="2921621"/>
            <a:ext cx="10515600" cy="2386360"/>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tx1"/>
                </a:solidFill>
              </a:defRPr>
            </a:lvl1pPr>
          </a:lstStyle>
          <a:p>
            <a:fld id="{8EA147E2-AEF3-4408-B3D7-D61C55053B81}" type="datetime1">
              <a:rPr lang="en-US" smtClean="0"/>
              <a:t>5/17/2021</a:t>
            </a:fld>
            <a:endParaRPr lang="en-US"/>
          </a:p>
        </p:txBody>
      </p:sp>
      <p:sp>
        <p:nvSpPr>
          <p:cNvPr id="4" name="Slide Number Placeholder 3"/>
          <p:cNvSpPr>
            <a:spLocks noGrp="1"/>
          </p:cNvSpPr>
          <p:nvPr>
            <p:ph type="sldNum" sz="quarter" idx="11"/>
          </p:nvPr>
        </p:nvSpPr>
        <p:spPr bwMode="white"/>
        <p:txBody>
          <a:bodyPr/>
          <a:lstStyle>
            <a:lvl1pPr>
              <a:defRPr>
                <a:solidFill>
                  <a:schemeClr val="tx1"/>
                </a:solidFill>
              </a:defRPr>
            </a:lvl1pPr>
          </a:lstStyle>
          <a:p>
            <a:fld id="{48F63A3B-78C7-47BE-AE5E-E10140E04643}" type="slidenum">
              <a:rPr lang="en-US" smtClean="0"/>
              <a:pPr/>
              <a:t>‹#›</a:t>
            </a:fld>
            <a:endParaRPr lang="en-US"/>
          </a:p>
        </p:txBody>
      </p:sp>
      <p:pic>
        <p:nvPicPr>
          <p:cNvPr id="13" name="Picture 12">
            <a:extLst>
              <a:ext uri="{FF2B5EF4-FFF2-40B4-BE49-F238E27FC236}">
                <a16:creationId xmlns:a16="http://schemas.microsoft.com/office/drawing/2014/main" id="{50F5FF82-848D-4531-BB7C-0FBF3CC2F9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7084" y="6424928"/>
            <a:ext cx="531920" cy="227965"/>
          </a:xfrm>
          <a:prstGeom prst="rect">
            <a:avLst/>
          </a:prstGeom>
        </p:spPr>
      </p:pic>
    </p:spTree>
    <p:extLst>
      <p:ext uri="{BB962C8B-B14F-4D97-AF65-F5344CB8AC3E}">
        <p14:creationId xmlns:p14="http://schemas.microsoft.com/office/powerpoint/2010/main" val="210960857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White)">
    <p:bg bwMode="gray">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09F866-9FAE-1C4E-9111-CB2F90762D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r="962"/>
          <a:stretch/>
        </p:blipFill>
        <p:spPr>
          <a:xfrm>
            <a:off x="0" y="1015"/>
            <a:ext cx="12192000" cy="6923567"/>
          </a:xfrm>
          <a:prstGeom prst="rect">
            <a:avLst/>
          </a:prstGeom>
        </p:spPr>
      </p:pic>
      <p:sp>
        <p:nvSpPr>
          <p:cNvPr id="14" name="Title 2"/>
          <p:cNvSpPr>
            <a:spLocks noGrp="1"/>
          </p:cNvSpPr>
          <p:nvPr>
            <p:ph type="title"/>
          </p:nvPr>
        </p:nvSpPr>
        <p:spPr bwMode="white">
          <a:xfrm>
            <a:off x="838200" y="150471"/>
            <a:ext cx="10515600" cy="1178841"/>
          </a:xfrm>
          <a:noFill/>
        </p:spPr>
        <p:txBody>
          <a:bodyPr lIns="0" rIns="0">
            <a:normAutofit/>
          </a:bodyPr>
          <a:lstStyle>
            <a:lvl1pPr algn="l">
              <a:defRPr sz="3600" b="1">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lIns="0" anchor="t" anchorCtr="0">
            <a:noAutofit/>
          </a:bodyPr>
          <a:lstStyle>
            <a:lvl1pPr marL="0" indent="0">
              <a:buClr>
                <a:schemeClr val="accent1"/>
              </a:buClr>
              <a:buNone/>
              <a:defRPr>
                <a:solidFill>
                  <a:schemeClr val="bg1"/>
                </a:solidFill>
              </a:defRPr>
            </a:lvl1pPr>
            <a:lvl2pPr>
              <a:buClr>
                <a:schemeClr val="accent3">
                  <a:lumMod val="60000"/>
                  <a:lumOff val="40000"/>
                </a:schemeClr>
              </a:buClr>
              <a:defRPr>
                <a:solidFill>
                  <a:schemeClr val="bg1"/>
                </a:solidFill>
              </a:defRPr>
            </a:lvl2pPr>
            <a:lvl3pPr>
              <a:buClr>
                <a:schemeClr val="accent3">
                  <a:lumMod val="60000"/>
                  <a:lumOff val="40000"/>
                </a:schemeClr>
              </a:buClr>
              <a:defRPr>
                <a:solidFill>
                  <a:schemeClr val="bg1"/>
                </a:solidFill>
              </a:defRPr>
            </a:lvl3pPr>
            <a:lvl4pPr>
              <a:buClr>
                <a:schemeClr val="accent3">
                  <a:lumMod val="60000"/>
                  <a:lumOff val="40000"/>
                </a:schemeClr>
              </a:buClr>
              <a:defRPr>
                <a:solidFill>
                  <a:schemeClr val="bg1"/>
                </a:solidFill>
              </a:defRPr>
            </a:lvl4pPr>
            <a:lvl5pPr>
              <a:buClr>
                <a:schemeClr val="accent3">
                  <a:lumMod val="60000"/>
                  <a:lumOff val="40000"/>
                </a:schemeClr>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hidden="1">
            <a:extLst>
              <a:ext uri="{FF2B5EF4-FFF2-40B4-BE49-F238E27FC236}">
                <a16:creationId xmlns:a16="http://schemas.microsoft.com/office/drawing/2014/main" id="{C287C302-6365-5B4A-8271-F1E9D217F195}"/>
              </a:ext>
            </a:extLst>
          </p:cNvPr>
          <p:cNvSpPr>
            <a:spLocks noGrp="1"/>
          </p:cNvSpPr>
          <p:nvPr>
            <p:ph type="ftr" sz="quarter" idx="3"/>
          </p:nvPr>
        </p:nvSpPr>
        <p:spPr bwMode="black">
          <a:xfrm>
            <a:off x="2267120" y="6259712"/>
            <a:ext cx="2589337" cy="365125"/>
          </a:xfrm>
          <a:prstGeom prst="rect">
            <a:avLst/>
          </a:prstGeom>
        </p:spPr>
        <p:txBody>
          <a:bodyPr anchor="ctr"/>
          <a:lstStyle>
            <a:lvl1pPr algn="ctr">
              <a:defRPr sz="1200" b="1">
                <a:solidFill>
                  <a:schemeClr val="bg1"/>
                </a:solidFill>
              </a:defRPr>
            </a:lvl1pPr>
          </a:lstStyle>
          <a:p>
            <a:r>
              <a:rPr lang="en-US"/>
              <a:t>One Minnesota | mn.gov/covid19</a:t>
            </a:r>
          </a:p>
        </p:txBody>
      </p:sp>
      <p:sp>
        <p:nvSpPr>
          <p:cNvPr id="9" name="Slide Number Placeholder 7">
            <a:extLst>
              <a:ext uri="{FF2B5EF4-FFF2-40B4-BE49-F238E27FC236}">
                <a16:creationId xmlns:a16="http://schemas.microsoft.com/office/drawing/2014/main" id="{0D2B2CF4-5434-6949-BE72-1AEFC27382AE}"/>
              </a:ext>
            </a:extLst>
          </p:cNvPr>
          <p:cNvSpPr>
            <a:spLocks noGrp="1"/>
          </p:cNvSpPr>
          <p:nvPr>
            <p:ph type="sldNum" sz="quarter" idx="16"/>
          </p:nvPr>
        </p:nvSpPr>
        <p:spPr bwMode="black">
          <a:xfrm>
            <a:off x="266700" y="6259713"/>
            <a:ext cx="641830" cy="365125"/>
          </a:xfrm>
        </p:spPr>
        <p:txBody>
          <a:bodyPr/>
          <a:lstStyle>
            <a:lvl1pPr algn="l">
              <a:defRPr>
                <a:solidFill>
                  <a:schemeClr val="bg1"/>
                </a:solidFill>
              </a:defRPr>
            </a:lvl1pPr>
          </a:lstStyle>
          <a:p>
            <a:fld id="{48F63A3B-78C7-47BE-AE5E-E10140E04643}" type="slidenum">
              <a:rPr lang="en-US" smtClean="0"/>
              <a:pPr/>
              <a:t>‹#›</a:t>
            </a:fld>
            <a:endParaRPr lang="en-US"/>
          </a:p>
        </p:txBody>
      </p:sp>
      <p:sp>
        <p:nvSpPr>
          <p:cNvPr id="11" name="Date Placeholder 5" hidden="1">
            <a:extLst>
              <a:ext uri="{FF2B5EF4-FFF2-40B4-BE49-F238E27FC236}">
                <a16:creationId xmlns:a16="http://schemas.microsoft.com/office/drawing/2014/main" id="{42372EDD-81E6-6346-B7D1-0A276E35A27D}"/>
              </a:ext>
            </a:extLst>
          </p:cNvPr>
          <p:cNvSpPr>
            <a:spLocks noGrp="1"/>
          </p:cNvSpPr>
          <p:nvPr>
            <p:ph type="dt" sz="half" idx="15"/>
          </p:nvPr>
        </p:nvSpPr>
        <p:spPr bwMode="black">
          <a:xfrm>
            <a:off x="908530" y="6259713"/>
            <a:ext cx="1358590" cy="365125"/>
          </a:xfrm>
        </p:spPr>
        <p:txBody>
          <a:bodyPr/>
          <a:lstStyle>
            <a:lvl1pPr>
              <a:defRPr b="1">
                <a:solidFill>
                  <a:schemeClr val="bg1"/>
                </a:solidFill>
              </a:defRPr>
            </a:lvl1pPr>
          </a:lstStyle>
          <a:p>
            <a:fld id="{F558D57D-EEDB-4847-B18C-8E4CED269E07}" type="datetime1">
              <a:rPr lang="en-US" smtClean="0"/>
              <a:pPr/>
              <a:t>5/17/2021</a:t>
            </a:fld>
            <a:endParaRPr lang="en-US"/>
          </a:p>
        </p:txBody>
      </p:sp>
    </p:spTree>
    <p:extLst>
      <p:ext uri="{BB962C8B-B14F-4D97-AF65-F5344CB8AC3E}">
        <p14:creationId xmlns:p14="http://schemas.microsoft.com/office/powerpoint/2010/main" val="29272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1 col">
    <p:spTree>
      <p:nvGrpSpPr>
        <p:cNvPr id="1" name=""/>
        <p:cNvGrpSpPr/>
        <p:nvPr/>
      </p:nvGrpSpPr>
      <p:grpSpPr>
        <a:xfrm>
          <a:off x="0" y="0"/>
          <a:ext cx="0" cy="0"/>
          <a:chOff x="0" y="0"/>
          <a:chExt cx="0" cy="0"/>
        </a:xfrm>
      </p:grpSpPr>
      <p:sp>
        <p:nvSpPr>
          <p:cNvPr id="9" name="Number"/>
          <p:cNvSpPr>
            <a:spLocks noGrp="1"/>
          </p:cNvSpPr>
          <p:nvPr>
            <p:ph type="sldNum" sz="quarter" idx="12"/>
          </p:nvPr>
        </p:nvSpPr>
        <p:spPr bwMode="black">
          <a:xfrm>
            <a:off x="10532852" y="6418454"/>
            <a:ext cx="592348" cy="439546"/>
          </a:xfrm>
        </p:spPr>
        <p:txBody>
          <a:bodyPr/>
          <a:lstStyle/>
          <a:p>
            <a:fld id="{C77968C3-7B7E-411D-B105-08F43D0B3F8A}" type="slidenum">
              <a:rPr lang="en-US" smtClean="0"/>
              <a:t>‹#›</a:t>
            </a:fld>
            <a:endParaRPr lang="en-US"/>
          </a:p>
        </p:txBody>
      </p:sp>
      <p:pic>
        <p:nvPicPr>
          <p:cNvPr id="10"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4" name="Content Placeholder 3"/>
          <p:cNvSpPr>
            <a:spLocks noGrp="1"/>
          </p:cNvSpPr>
          <p:nvPr>
            <p:ph sz="half" idx="2" hasCustomPrompt="1"/>
          </p:nvPr>
        </p:nvSpPr>
        <p:spPr bwMode="gray">
          <a:xfrm>
            <a:off x="723900" y="2019300"/>
            <a:ext cx="10744200" cy="4110219"/>
          </a:xfrm>
        </p:spPr>
        <p:txBody>
          <a:bodyPr/>
          <a:lstStyle>
            <a:lvl1pPr marL="457200" indent="-457200">
              <a:buClr>
                <a:srgbClr val="0281A2"/>
              </a:buClr>
              <a:buFont typeface="Wingdings" panose="05000000000000000000" pitchFamily="2" charset="2"/>
              <a:buChar char="§"/>
              <a:defRPr>
                <a:solidFill>
                  <a:schemeClr val="accent1"/>
                </a:solidFill>
              </a:defRPr>
            </a:lvl1pPr>
            <a:lvl2pPr marL="741363" indent="-344488">
              <a:buClr>
                <a:srgbClr val="0281A2"/>
              </a:buClr>
              <a:buFont typeface="Wingdings" panose="05000000000000000000" pitchFamily="2" charset="2"/>
              <a:buChar char="§"/>
              <a:defRPr>
                <a:solidFill>
                  <a:schemeClr val="accent1"/>
                </a:solidFill>
              </a:defRPr>
            </a:lvl2pPr>
            <a:lvl3pPr marL="1087438" indent="-346075">
              <a:buClr>
                <a:srgbClr val="0281A2"/>
              </a:buClr>
              <a:buFont typeface="Wingdings" panose="05000000000000000000" pitchFamily="2" charset="2"/>
              <a:buChar char="§"/>
              <a:defRPr>
                <a:solidFill>
                  <a:schemeClr val="accent1"/>
                </a:solidFill>
              </a:defRPr>
            </a:lvl3pPr>
            <a:lvl4pPr marL="1431925" indent="-344488">
              <a:buClr>
                <a:srgbClr val="0281A2"/>
              </a:buClr>
              <a:buFont typeface="Wingdings" panose="05000000000000000000" pitchFamily="2" charset="2"/>
              <a:buChar char="§"/>
              <a:defRPr>
                <a:solidFill>
                  <a:schemeClr val="accent1"/>
                </a:solidFill>
              </a:defRPr>
            </a:lvl4pPr>
            <a:lvl5pPr marL="1655763" indent="-223838">
              <a:buClr>
                <a:srgbClr val="0281A2"/>
              </a:buClr>
              <a:buFont typeface="Wingdings" panose="05000000000000000000" pitchFamily="2" charset="2"/>
              <a:buChar char="§"/>
              <a:defRPr>
                <a:solidFill>
                  <a:schemeClr val="accent1"/>
                </a:solidFill>
              </a:defRPr>
            </a:lvl5pPr>
          </a:lstStyle>
          <a:p>
            <a:pPr lvl="0"/>
            <a:r>
              <a:rPr lang="en-US" dirty="0"/>
              <a:t>Bullet 32</a:t>
            </a:r>
          </a:p>
          <a:p>
            <a:pPr lvl="1"/>
            <a:r>
              <a:rPr lang="en-US" dirty="0"/>
              <a:t>Bullet 30</a:t>
            </a:r>
          </a:p>
          <a:p>
            <a:pPr lvl="2"/>
            <a:r>
              <a:rPr lang="en-US" dirty="0"/>
              <a:t>Bullet 28</a:t>
            </a:r>
          </a:p>
          <a:p>
            <a:pPr lvl="3"/>
            <a:r>
              <a:rPr lang="en-US" dirty="0"/>
              <a:t>Bullet 26</a:t>
            </a:r>
          </a:p>
          <a:p>
            <a:pPr lvl="4"/>
            <a:r>
              <a:rPr lang="en-US" dirty="0"/>
              <a:t>Bullet 24</a:t>
            </a:r>
          </a:p>
        </p:txBody>
      </p:sp>
      <p:sp>
        <p:nvSpPr>
          <p:cNvPr id="2" name="Title 3"/>
          <p:cNvSpPr>
            <a:spLocks noGrp="1"/>
          </p:cNvSpPr>
          <p:nvPr>
            <p:ph type="title" hasCustomPrompt="1"/>
          </p:nvPr>
        </p:nvSpPr>
        <p:spPr bwMode="gray">
          <a:xfrm>
            <a:off x="723900" y="685800"/>
            <a:ext cx="10744200" cy="1132365"/>
          </a:xfrm>
        </p:spPr>
        <p:txBody>
          <a:bodyPr anchor="ctr">
            <a:normAutofit/>
          </a:bodyPr>
          <a:lstStyle>
            <a:lvl1pPr algn="ctr">
              <a:defRPr sz="3600" baseline="0">
                <a:solidFill>
                  <a:schemeClr val="accent1"/>
                </a:solidFill>
              </a:defRPr>
            </a:lvl1pPr>
          </a:lstStyle>
          <a:p>
            <a:r>
              <a:rPr lang="en-US"/>
              <a:t>Title - 1 column slide</a:t>
            </a:r>
          </a:p>
        </p:txBody>
      </p:sp>
      <p:sp>
        <p:nvSpPr>
          <p:cNvPr id="11" name="Header"/>
          <p:cNvSpPr>
            <a:spLocks noGrp="1"/>
          </p:cNvSpPr>
          <p:nvPr>
            <p:ph type="body" sz="quarter" idx="22" hasCustomPrompt="1"/>
          </p:nvPr>
        </p:nvSpPr>
        <p:spPr>
          <a:xfrm>
            <a:off x="0" y="1"/>
            <a:ext cx="12192000" cy="685800"/>
          </a:xfrm>
        </p:spPr>
        <p:txBody>
          <a:bodyPr anchor="ctr">
            <a:normAutofit/>
          </a:bodyPr>
          <a:lstStyle>
            <a:lvl1pPr marL="0" indent="0" algn="ctr">
              <a:buNone/>
              <a:defRPr sz="1800" b="1" cap="all" spc="1000" baseline="0"/>
            </a:lvl1pPr>
          </a:lstStyle>
          <a:p>
            <a:pPr lvl="0"/>
            <a:r>
              <a:rPr lang="en-US"/>
              <a:t>CLICK TO Edit HEADER</a:t>
            </a:r>
          </a:p>
        </p:txBody>
      </p:sp>
    </p:spTree>
    <p:extLst>
      <p:ext uri="{BB962C8B-B14F-4D97-AF65-F5344CB8AC3E}">
        <p14:creationId xmlns:p14="http://schemas.microsoft.com/office/powerpoint/2010/main" val="49771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descr="microscope view of coronavirus">
            <a:extLst>
              <a:ext uri="{FF2B5EF4-FFF2-40B4-BE49-F238E27FC236}">
                <a16:creationId xmlns:a16="http://schemas.microsoft.com/office/drawing/2014/main" id="{0A391F90-4778-1348-9081-F4F9800D28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STAY SAFE MI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3430" y="0"/>
            <a:ext cx="2665139" cy="1003869"/>
          </a:xfrm>
          <a:prstGeom prst="rect">
            <a:avLst/>
          </a:prstGeom>
        </p:spPr>
      </p:pic>
      <p:sp>
        <p:nvSpPr>
          <p:cNvPr id="3" name="Title 2"/>
          <p:cNvSpPr>
            <a:spLocks noGrp="1"/>
          </p:cNvSpPr>
          <p:nvPr>
            <p:ph type="title" hasCustomPrompt="1"/>
          </p:nvPr>
        </p:nvSpPr>
        <p:spPr>
          <a:xfrm>
            <a:off x="838200" y="365125"/>
            <a:ext cx="10515600" cy="2927349"/>
          </a:xfrm>
        </p:spPr>
        <p:txBody>
          <a:bodyPr anchor="b">
            <a:normAutofit/>
          </a:bodyPr>
          <a:lstStyle>
            <a:lvl1pPr algn="ctr">
              <a:defRPr sz="4800" b="1">
                <a:solidFill>
                  <a:schemeClr val="bg1"/>
                </a:solidFill>
              </a:defRPr>
            </a:lvl1pPr>
          </a:lstStyle>
          <a:p>
            <a:r>
              <a:rPr lang="en-US"/>
              <a:t>Presentation Title</a:t>
            </a:r>
          </a:p>
        </p:txBody>
      </p:sp>
      <p:sp>
        <p:nvSpPr>
          <p:cNvPr id="10" name="Text Placeholder 4"/>
          <p:cNvSpPr>
            <a:spLocks noGrp="1"/>
          </p:cNvSpPr>
          <p:nvPr>
            <p:ph type="body" sz="quarter" idx="17" hasCustomPrompt="1"/>
          </p:nvPr>
        </p:nvSpPr>
        <p:spPr bwMode="black">
          <a:xfrm>
            <a:off x="266700" y="3429000"/>
            <a:ext cx="11658600" cy="1037216"/>
          </a:xfrm>
        </p:spPr>
        <p:txBody>
          <a:bodyPr>
            <a:normAutofit/>
          </a:bodyPr>
          <a:lstStyle>
            <a:lvl1pPr marL="0" indent="0" algn="ctr">
              <a:buNone/>
              <a:defRPr sz="2400">
                <a:solidFill>
                  <a:schemeClr val="bg1"/>
                </a:solidFill>
              </a:defRPr>
            </a:lvl1pPr>
          </a:lstStyle>
          <a:p>
            <a:pPr lvl="0"/>
            <a:r>
              <a:rPr lang="en-US" err="1"/>
              <a:t>Firstname</a:t>
            </a:r>
            <a:r>
              <a:rPr lang="en-US"/>
              <a:t> </a:t>
            </a:r>
            <a:r>
              <a:rPr lang="en-US" err="1"/>
              <a:t>Lastname</a:t>
            </a:r>
            <a:r>
              <a:rPr lang="en-US"/>
              <a:t> | Job Title</a:t>
            </a:r>
          </a:p>
        </p:txBody>
      </p:sp>
      <p:sp>
        <p:nvSpPr>
          <p:cNvPr id="11" name="Text Placeholder 4"/>
          <p:cNvSpPr>
            <a:spLocks noGrp="1"/>
          </p:cNvSpPr>
          <p:nvPr>
            <p:ph type="body" sz="quarter" idx="18" hasCustomPrompt="1"/>
          </p:nvPr>
        </p:nvSpPr>
        <p:spPr bwMode="black">
          <a:xfrm>
            <a:off x="273830" y="4466217"/>
            <a:ext cx="11658600" cy="852916"/>
          </a:xfrm>
        </p:spPr>
        <p:txBody>
          <a:bodyPr>
            <a:normAutofit/>
          </a:bodyPr>
          <a:lstStyle>
            <a:lvl1pPr marL="0" indent="0" algn="ctr">
              <a:buNone/>
              <a:defRPr sz="1200" spc="300" baseline="0">
                <a:solidFill>
                  <a:schemeClr val="bg1"/>
                </a:solidFill>
              </a:defRPr>
            </a:lvl1pPr>
          </a:lstStyle>
          <a:p>
            <a:pPr lvl="0"/>
            <a:r>
              <a:rPr lang="en-US"/>
              <a:t>00/00/0000</a:t>
            </a:r>
          </a:p>
        </p:txBody>
      </p:sp>
      <p:pic>
        <p:nvPicPr>
          <p:cNvPr id="2" name="Picture 1" descr="Minnesota Department of Health"/>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34502" y="5896995"/>
            <a:ext cx="2522994" cy="365760"/>
          </a:xfrm>
          <a:prstGeom prst="rect">
            <a:avLst/>
          </a:prstGeom>
        </p:spPr>
      </p:pic>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b="1">
                <a:solidFill>
                  <a:schemeClr val="bg1"/>
                </a:solidFill>
              </a:defRPr>
            </a:lvl1pPr>
          </a:lstStyle>
          <a:p>
            <a:r>
              <a:rPr lang="en-US"/>
              <a:t>One Minnesota | </a:t>
            </a:r>
            <a:r>
              <a:rPr lang="en-US" err="1"/>
              <a:t>mn.gov</a:t>
            </a:r>
            <a:r>
              <a:rPr lang="en-US"/>
              <a:t>/covid19</a:t>
            </a:r>
          </a:p>
        </p:txBody>
      </p:sp>
    </p:spTree>
    <p:extLst>
      <p:ext uri="{BB962C8B-B14F-4D97-AF65-F5344CB8AC3E}">
        <p14:creationId xmlns:p14="http://schemas.microsoft.com/office/powerpoint/2010/main" val="118820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Footer"/>
          <p:cNvSpPr>
            <a:spLocks noGrp="1"/>
          </p:cNvSpPr>
          <p:nvPr userDrawn="1">
            <p:ph type="ftr" sz="quarter" idx="3"/>
          </p:nvPr>
        </p:nvSpPr>
        <p:spPr bwMode="black">
          <a:xfrm>
            <a:off x="1659148" y="6418455"/>
            <a:ext cx="8873704" cy="439545"/>
          </a:xfrm>
          <a:prstGeom prst="rect">
            <a:avLst/>
          </a:prstGeom>
        </p:spPr>
        <p:txBody>
          <a:bodyPr vert="horz" lIns="91440" tIns="45720" rIns="91440" bIns="45720" rtlCol="0" anchor="ctr"/>
          <a:lstStyle>
            <a:lvl1pPr algn="ctr">
              <a:defRPr sz="1000" b="1" i="0" cap="all" spc="200" baseline="0">
                <a:solidFill>
                  <a:schemeClr val="accent1"/>
                </a:solidFill>
                <a:latin typeface="Calibri" panose="020F0502020204030204" pitchFamily="34" charset="0"/>
              </a:defRPr>
            </a:lvl1pPr>
          </a:lstStyle>
          <a:p>
            <a:r>
              <a:rPr lang="en-US"/>
              <a:t>PROTECTING, MAINTAINING AND IMPROVING THE HEALTH OF ALL MINNESOTANS</a:t>
            </a:r>
          </a:p>
        </p:txBody>
      </p:sp>
      <p:pic>
        <p:nvPicPr>
          <p:cNvPr id="8" name="mdh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189728" y="695001"/>
            <a:ext cx="1820672" cy="1250562"/>
          </a:xfrm>
          <a:prstGeom prst="rect">
            <a:avLst/>
          </a:prstGeom>
        </p:spPr>
      </p:pic>
      <p:sp>
        <p:nvSpPr>
          <p:cNvPr id="11" name="Text Placeholder 4"/>
          <p:cNvSpPr>
            <a:spLocks noGrp="1"/>
          </p:cNvSpPr>
          <p:nvPr>
            <p:ph type="body" sz="quarter" idx="11" hasCustomPrompt="1"/>
          </p:nvPr>
        </p:nvSpPr>
        <p:spPr>
          <a:xfrm>
            <a:off x="723900" y="4509409"/>
            <a:ext cx="10744200" cy="457384"/>
          </a:xfrm>
        </p:spPr>
        <p:txBody>
          <a:bodyPr>
            <a:normAutofit/>
          </a:bodyPr>
          <a:lstStyle>
            <a:lvl1pPr marL="0" indent="0" algn="ctr">
              <a:buNone/>
              <a:defRPr sz="2000"/>
            </a:lvl1pPr>
            <a:lvl2pPr marL="396875" indent="0" algn="ctr">
              <a:buNone/>
              <a:defRPr/>
            </a:lvl2pPr>
            <a:lvl3pPr marL="741363" indent="0" algn="ctr">
              <a:buNone/>
              <a:defRPr/>
            </a:lvl3pPr>
            <a:lvl4pPr marL="1087437" indent="0" algn="ctr">
              <a:buNone/>
              <a:defRPr/>
            </a:lvl4pPr>
            <a:lvl5pPr marL="1431925" indent="0" algn="ctr">
              <a:buNone/>
              <a:defRPr/>
            </a:lvl5pPr>
          </a:lstStyle>
          <a:p>
            <a:pPr lvl="0"/>
            <a:r>
              <a:rPr lang="en-US"/>
              <a:t>Date</a:t>
            </a:r>
          </a:p>
        </p:txBody>
      </p:sp>
      <p:sp>
        <p:nvSpPr>
          <p:cNvPr id="5" name="Text Placeholder 4"/>
          <p:cNvSpPr>
            <a:spLocks noGrp="1"/>
          </p:cNvSpPr>
          <p:nvPr>
            <p:ph type="body" sz="quarter" idx="10" hasCustomPrompt="1"/>
          </p:nvPr>
        </p:nvSpPr>
        <p:spPr>
          <a:xfrm>
            <a:off x="723900" y="4040188"/>
            <a:ext cx="10744200" cy="457384"/>
          </a:xfrm>
        </p:spPr>
        <p:txBody>
          <a:bodyPr>
            <a:normAutofit/>
          </a:bodyPr>
          <a:lstStyle>
            <a:lvl1pPr marL="0" indent="0" algn="ctr">
              <a:buNone/>
              <a:defRPr sz="2000"/>
            </a:lvl1pPr>
            <a:lvl2pPr marL="396875" indent="0" algn="ctr">
              <a:buNone/>
              <a:defRPr/>
            </a:lvl2pPr>
            <a:lvl3pPr marL="741363" indent="0" algn="ctr">
              <a:buNone/>
              <a:defRPr/>
            </a:lvl3pPr>
            <a:lvl4pPr marL="1087437" indent="0" algn="ctr">
              <a:buNone/>
              <a:defRPr/>
            </a:lvl4pPr>
            <a:lvl5pPr marL="1431925" indent="0" algn="ctr">
              <a:buNone/>
              <a:defRPr/>
            </a:lvl5pPr>
          </a:lstStyle>
          <a:p>
            <a:pPr lvl="0"/>
            <a:r>
              <a:rPr lang="en-US"/>
              <a:t>Author’s full name</a:t>
            </a:r>
          </a:p>
        </p:txBody>
      </p:sp>
      <p:sp>
        <p:nvSpPr>
          <p:cNvPr id="2" name="Title 1"/>
          <p:cNvSpPr>
            <a:spLocks noGrp="1"/>
          </p:cNvSpPr>
          <p:nvPr userDrawn="1">
            <p:ph type="ctrTitle" hasCustomPrompt="1"/>
          </p:nvPr>
        </p:nvSpPr>
        <p:spPr bwMode="gray">
          <a:xfrm>
            <a:off x="723900" y="1945563"/>
            <a:ext cx="10744200" cy="1845852"/>
          </a:xfrm>
          <a:noFill/>
        </p:spPr>
        <p:txBody>
          <a:bodyPr anchor="b">
            <a:normAutofit/>
          </a:bodyPr>
          <a:lstStyle>
            <a:lvl1pPr marL="0" algn="ctr">
              <a:spcAft>
                <a:spcPts val="0"/>
              </a:spcAft>
              <a:defRPr sz="4000" baseline="0">
                <a:solidFill>
                  <a:schemeClr val="accent1"/>
                </a:solidFill>
              </a:defRPr>
            </a:lvl1pPr>
          </a:lstStyle>
          <a:p>
            <a:r>
              <a:rPr lang="en-US" dirty="0"/>
              <a:t>Presentation title</a:t>
            </a:r>
          </a:p>
        </p:txBody>
      </p:sp>
    </p:spTree>
    <p:extLst>
      <p:ext uri="{BB962C8B-B14F-4D97-AF65-F5344CB8AC3E}">
        <p14:creationId xmlns:p14="http://schemas.microsoft.com/office/powerpoint/2010/main" val="262730787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w full pic">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0" y="0"/>
            <a:ext cx="12192000" cy="4800600"/>
          </a:xfrm>
          <a:solidFill>
            <a:schemeClr val="bg1">
              <a:lumMod val="85000"/>
            </a:schemeClr>
          </a:solidFill>
        </p:spPr>
        <p:txBody>
          <a:bodyPr anchor="t">
            <a:normAutofit/>
          </a:bodyPr>
          <a:lstStyle>
            <a:lvl1pPr marL="0" marR="0" indent="0" algn="ctr" defTabSz="914400" rtl="0" eaLnBrk="1" fontAlgn="auto" latinLnBrk="0" hangingPunct="1">
              <a:lnSpc>
                <a:spcPct val="100000"/>
              </a:lnSpc>
              <a:spcBef>
                <a:spcPts val="1000"/>
              </a:spcBef>
              <a:spcAft>
                <a:spcPts val="0"/>
              </a:spcAft>
              <a:buClr>
                <a:schemeClr val="accent1"/>
              </a:buClr>
              <a:buSzTx/>
              <a:buFont typeface="Calibri" panose="020F0502020204030204" pitchFamily="34" charset="0"/>
              <a:buNone/>
              <a:tabLst/>
              <a:defRPr sz="1800" spc="500" baseline="0"/>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Calibri" panose="020F0502020204030204" pitchFamily="34" charset="0"/>
              <a:buNone/>
              <a:tabLst/>
              <a:defRPr/>
            </a:pPr>
            <a:r>
              <a:rPr lang="en-US" dirty="0"/>
              <a:t>CLICK ICON TO INSERT FULL SLIDE IMAGE</a:t>
            </a:r>
          </a:p>
        </p:txBody>
      </p:sp>
      <p:sp>
        <p:nvSpPr>
          <p:cNvPr id="11" name="Number"/>
          <p:cNvSpPr>
            <a:spLocks noGrp="1"/>
          </p:cNvSpPr>
          <p:nvPr>
            <p:ph type="sldNum" sz="quarter" idx="12"/>
          </p:nvPr>
        </p:nvSpPr>
        <p:spPr bwMode="black">
          <a:xfrm>
            <a:off x="10532853" y="6418454"/>
            <a:ext cx="592347" cy="439546"/>
          </a:xfrm>
        </p:spPr>
        <p:txBody>
          <a:bodyPr/>
          <a:lstStyle/>
          <a:p>
            <a:fld id="{C77968C3-7B7E-411D-B105-08F43D0B3F8A}" type="slidenum">
              <a:rPr lang="en-US" smtClean="0"/>
              <a:t>‹#›</a:t>
            </a:fld>
            <a:endParaRPr lang="en-US"/>
          </a:p>
        </p:txBody>
      </p:sp>
      <p:pic>
        <p:nvPicPr>
          <p:cNvPr id="3"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2" name="Title 2"/>
          <p:cNvSpPr>
            <a:spLocks noGrp="1"/>
          </p:cNvSpPr>
          <p:nvPr>
            <p:ph type="title" hasCustomPrompt="1"/>
          </p:nvPr>
        </p:nvSpPr>
        <p:spPr bwMode="gray">
          <a:xfrm>
            <a:off x="0" y="4800600"/>
            <a:ext cx="12192000" cy="1562100"/>
          </a:xfrm>
          <a:noFill/>
          <a:ln w="152400">
            <a:noFill/>
            <a:miter lim="800000"/>
          </a:ln>
        </p:spPr>
        <p:txBody>
          <a:bodyPr anchor="ctr">
            <a:normAutofit/>
          </a:bodyPr>
          <a:lstStyle>
            <a:lvl1pPr marL="228600" algn="ctr">
              <a:defRPr sz="4000" spc="0" baseline="0">
                <a:solidFill>
                  <a:schemeClr val="accent1"/>
                </a:solidFill>
              </a:defRPr>
            </a:lvl1pPr>
          </a:lstStyle>
          <a:p>
            <a:r>
              <a:rPr lang="en-US" dirty="0"/>
              <a:t>Section title</a:t>
            </a:r>
            <a:br>
              <a:rPr lang="en-US" dirty="0"/>
            </a:br>
            <a:endParaRPr lang="en-US" dirty="0"/>
          </a:p>
        </p:txBody>
      </p:sp>
    </p:spTree>
    <p:extLst>
      <p:ext uri="{BB962C8B-B14F-4D97-AF65-F5344CB8AC3E}">
        <p14:creationId xmlns:p14="http://schemas.microsoft.com/office/powerpoint/2010/main" val="417735791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1 col">
    <p:spTree>
      <p:nvGrpSpPr>
        <p:cNvPr id="1" name=""/>
        <p:cNvGrpSpPr/>
        <p:nvPr/>
      </p:nvGrpSpPr>
      <p:grpSpPr>
        <a:xfrm>
          <a:off x="0" y="0"/>
          <a:ext cx="0" cy="0"/>
          <a:chOff x="0" y="0"/>
          <a:chExt cx="0" cy="0"/>
        </a:xfrm>
      </p:grpSpPr>
      <p:sp>
        <p:nvSpPr>
          <p:cNvPr id="9" name="Number"/>
          <p:cNvSpPr>
            <a:spLocks noGrp="1"/>
          </p:cNvSpPr>
          <p:nvPr>
            <p:ph type="sldNum" sz="quarter" idx="12"/>
          </p:nvPr>
        </p:nvSpPr>
        <p:spPr bwMode="black">
          <a:xfrm>
            <a:off x="10532852" y="6418454"/>
            <a:ext cx="592348" cy="439546"/>
          </a:xfrm>
        </p:spPr>
        <p:txBody>
          <a:bodyPr/>
          <a:lstStyle/>
          <a:p>
            <a:fld id="{C77968C3-7B7E-411D-B105-08F43D0B3F8A}" type="slidenum">
              <a:rPr lang="en-US" smtClean="0"/>
              <a:t>‹#›</a:t>
            </a:fld>
            <a:endParaRPr lang="en-US"/>
          </a:p>
        </p:txBody>
      </p:sp>
      <p:pic>
        <p:nvPicPr>
          <p:cNvPr id="10"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4" name="Content Placeholder 3"/>
          <p:cNvSpPr>
            <a:spLocks noGrp="1"/>
          </p:cNvSpPr>
          <p:nvPr>
            <p:ph sz="half" idx="2" hasCustomPrompt="1"/>
          </p:nvPr>
        </p:nvSpPr>
        <p:spPr bwMode="gray">
          <a:xfrm>
            <a:off x="723900" y="2019300"/>
            <a:ext cx="10744200" cy="4110219"/>
          </a:xfrm>
        </p:spPr>
        <p:txBody>
          <a:bodyPr/>
          <a:lstStyle>
            <a:lvl1pPr marL="457200" indent="-457200">
              <a:buClr>
                <a:srgbClr val="0281A2"/>
              </a:buClr>
              <a:buFont typeface="Wingdings" panose="05000000000000000000" pitchFamily="2" charset="2"/>
              <a:buChar char="§"/>
              <a:defRPr>
                <a:solidFill>
                  <a:schemeClr val="accent1"/>
                </a:solidFill>
              </a:defRPr>
            </a:lvl1pPr>
            <a:lvl2pPr marL="741363" indent="-344488">
              <a:buClr>
                <a:srgbClr val="0281A2"/>
              </a:buClr>
              <a:buFont typeface="Wingdings" panose="05000000000000000000" pitchFamily="2" charset="2"/>
              <a:buChar char="§"/>
              <a:defRPr>
                <a:solidFill>
                  <a:schemeClr val="accent1"/>
                </a:solidFill>
              </a:defRPr>
            </a:lvl2pPr>
            <a:lvl3pPr marL="1087438" indent="-346075">
              <a:buClr>
                <a:srgbClr val="0281A2"/>
              </a:buClr>
              <a:buFont typeface="Wingdings" panose="05000000000000000000" pitchFamily="2" charset="2"/>
              <a:buChar char="§"/>
              <a:defRPr>
                <a:solidFill>
                  <a:schemeClr val="accent1"/>
                </a:solidFill>
              </a:defRPr>
            </a:lvl3pPr>
            <a:lvl4pPr marL="1431925" indent="-344488">
              <a:buClr>
                <a:srgbClr val="0281A2"/>
              </a:buClr>
              <a:buFont typeface="Wingdings" panose="05000000000000000000" pitchFamily="2" charset="2"/>
              <a:buChar char="§"/>
              <a:defRPr>
                <a:solidFill>
                  <a:schemeClr val="accent1"/>
                </a:solidFill>
              </a:defRPr>
            </a:lvl4pPr>
            <a:lvl5pPr marL="1655763" indent="-223838">
              <a:buClr>
                <a:srgbClr val="0281A2"/>
              </a:buClr>
              <a:buFont typeface="Wingdings" panose="05000000000000000000" pitchFamily="2" charset="2"/>
              <a:buChar char="§"/>
              <a:defRPr>
                <a:solidFill>
                  <a:schemeClr val="accent1"/>
                </a:solidFill>
              </a:defRPr>
            </a:lvl5pPr>
          </a:lstStyle>
          <a:p>
            <a:pPr lvl="0"/>
            <a:r>
              <a:rPr lang="en-US" dirty="0"/>
              <a:t>Bullet 32</a:t>
            </a:r>
          </a:p>
          <a:p>
            <a:pPr lvl="1"/>
            <a:r>
              <a:rPr lang="en-US" dirty="0"/>
              <a:t>Bullet 30</a:t>
            </a:r>
          </a:p>
          <a:p>
            <a:pPr lvl="2"/>
            <a:r>
              <a:rPr lang="en-US" dirty="0"/>
              <a:t>Bullet 28</a:t>
            </a:r>
          </a:p>
          <a:p>
            <a:pPr lvl="3"/>
            <a:r>
              <a:rPr lang="en-US" dirty="0"/>
              <a:t>Bullet 26</a:t>
            </a:r>
          </a:p>
          <a:p>
            <a:pPr lvl="4"/>
            <a:r>
              <a:rPr lang="en-US" dirty="0"/>
              <a:t>Bullet 24</a:t>
            </a:r>
          </a:p>
        </p:txBody>
      </p:sp>
      <p:sp>
        <p:nvSpPr>
          <p:cNvPr id="2" name="Title 3"/>
          <p:cNvSpPr>
            <a:spLocks noGrp="1"/>
          </p:cNvSpPr>
          <p:nvPr>
            <p:ph type="title" hasCustomPrompt="1"/>
          </p:nvPr>
        </p:nvSpPr>
        <p:spPr bwMode="gray">
          <a:xfrm>
            <a:off x="723900" y="685800"/>
            <a:ext cx="10744200" cy="1132365"/>
          </a:xfrm>
        </p:spPr>
        <p:txBody>
          <a:bodyPr anchor="ctr">
            <a:normAutofit/>
          </a:bodyPr>
          <a:lstStyle>
            <a:lvl1pPr algn="ctr">
              <a:defRPr sz="3600" baseline="0">
                <a:solidFill>
                  <a:schemeClr val="accent1"/>
                </a:solidFill>
              </a:defRPr>
            </a:lvl1pPr>
          </a:lstStyle>
          <a:p>
            <a:r>
              <a:rPr lang="en-US"/>
              <a:t>Title - 1 column slide</a:t>
            </a:r>
          </a:p>
        </p:txBody>
      </p:sp>
      <p:sp>
        <p:nvSpPr>
          <p:cNvPr id="11" name="Header"/>
          <p:cNvSpPr>
            <a:spLocks noGrp="1"/>
          </p:cNvSpPr>
          <p:nvPr>
            <p:ph type="body" sz="quarter" idx="22" hasCustomPrompt="1"/>
          </p:nvPr>
        </p:nvSpPr>
        <p:spPr>
          <a:xfrm>
            <a:off x="0" y="1"/>
            <a:ext cx="12192000" cy="685800"/>
          </a:xfrm>
        </p:spPr>
        <p:txBody>
          <a:bodyPr anchor="ctr">
            <a:normAutofit/>
          </a:bodyPr>
          <a:lstStyle>
            <a:lvl1pPr marL="0" indent="0" algn="ctr">
              <a:buNone/>
              <a:defRPr sz="1800" b="1" cap="all" spc="1000" baseline="0"/>
            </a:lvl1pPr>
          </a:lstStyle>
          <a:p>
            <a:pPr lvl="0"/>
            <a:r>
              <a:rPr lang="en-US"/>
              <a:t>CLICK TO Edit HEADER</a:t>
            </a:r>
          </a:p>
        </p:txBody>
      </p:sp>
    </p:spTree>
    <p:extLst>
      <p:ext uri="{BB962C8B-B14F-4D97-AF65-F5344CB8AC3E}">
        <p14:creationId xmlns:p14="http://schemas.microsoft.com/office/powerpoint/2010/main" val="2123454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eneral 1 col">
    <p:spTree>
      <p:nvGrpSpPr>
        <p:cNvPr id="1" name=""/>
        <p:cNvGrpSpPr/>
        <p:nvPr/>
      </p:nvGrpSpPr>
      <p:grpSpPr>
        <a:xfrm>
          <a:off x="0" y="0"/>
          <a:ext cx="0" cy="0"/>
          <a:chOff x="0" y="0"/>
          <a:chExt cx="0" cy="0"/>
        </a:xfrm>
      </p:grpSpPr>
      <p:sp>
        <p:nvSpPr>
          <p:cNvPr id="9" name="Number"/>
          <p:cNvSpPr>
            <a:spLocks noGrp="1"/>
          </p:cNvSpPr>
          <p:nvPr>
            <p:ph type="sldNum" sz="quarter" idx="12"/>
          </p:nvPr>
        </p:nvSpPr>
        <p:spPr bwMode="black">
          <a:xfrm>
            <a:off x="10532852" y="6418454"/>
            <a:ext cx="592348" cy="439546"/>
          </a:xfrm>
        </p:spPr>
        <p:txBody>
          <a:bodyPr/>
          <a:lstStyle/>
          <a:p>
            <a:fld id="{C77968C3-7B7E-411D-B105-08F43D0B3F8A}" type="slidenum">
              <a:rPr lang="en-US" smtClean="0"/>
              <a:t>‹#›</a:t>
            </a:fld>
            <a:endParaRPr lang="en-US"/>
          </a:p>
        </p:txBody>
      </p:sp>
      <p:pic>
        <p:nvPicPr>
          <p:cNvPr id="10"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4" name="Content Placeholder 3"/>
          <p:cNvSpPr>
            <a:spLocks noGrp="1"/>
          </p:cNvSpPr>
          <p:nvPr>
            <p:ph sz="half" idx="2" hasCustomPrompt="1"/>
          </p:nvPr>
        </p:nvSpPr>
        <p:spPr bwMode="gray">
          <a:xfrm>
            <a:off x="723900" y="2019300"/>
            <a:ext cx="10744200" cy="4110219"/>
          </a:xfrm>
        </p:spPr>
        <p:txBody>
          <a:bodyPr/>
          <a:lstStyle>
            <a:lvl1pPr marL="457200" indent="-457200">
              <a:buClr>
                <a:srgbClr val="0281A2"/>
              </a:buClr>
              <a:buFont typeface="Wingdings" panose="05000000000000000000" pitchFamily="2" charset="2"/>
              <a:buChar char="§"/>
              <a:defRPr>
                <a:solidFill>
                  <a:schemeClr val="accent1"/>
                </a:solidFill>
              </a:defRPr>
            </a:lvl1pPr>
            <a:lvl2pPr marL="741363" indent="-344488">
              <a:buClr>
                <a:srgbClr val="0281A2"/>
              </a:buClr>
              <a:buFont typeface="Wingdings" panose="05000000000000000000" pitchFamily="2" charset="2"/>
              <a:buChar char="§"/>
              <a:defRPr>
                <a:solidFill>
                  <a:schemeClr val="accent1"/>
                </a:solidFill>
              </a:defRPr>
            </a:lvl2pPr>
            <a:lvl3pPr marL="1087438" indent="-346075">
              <a:buClr>
                <a:srgbClr val="0281A2"/>
              </a:buClr>
              <a:buFont typeface="Wingdings" panose="05000000000000000000" pitchFamily="2" charset="2"/>
              <a:buChar char="§"/>
              <a:defRPr>
                <a:solidFill>
                  <a:schemeClr val="accent1"/>
                </a:solidFill>
              </a:defRPr>
            </a:lvl3pPr>
            <a:lvl4pPr marL="1431925" indent="-344488">
              <a:buClr>
                <a:srgbClr val="0281A2"/>
              </a:buClr>
              <a:buFont typeface="Wingdings" panose="05000000000000000000" pitchFamily="2" charset="2"/>
              <a:buChar char="§"/>
              <a:defRPr>
                <a:solidFill>
                  <a:schemeClr val="accent1"/>
                </a:solidFill>
              </a:defRPr>
            </a:lvl4pPr>
            <a:lvl5pPr marL="1655763" indent="-223838">
              <a:buClr>
                <a:srgbClr val="0281A2"/>
              </a:buClr>
              <a:buFont typeface="Wingdings" panose="05000000000000000000" pitchFamily="2" charset="2"/>
              <a:buChar char="§"/>
              <a:defRPr>
                <a:solidFill>
                  <a:schemeClr val="accent1"/>
                </a:solidFill>
              </a:defRPr>
            </a:lvl5pPr>
          </a:lstStyle>
          <a:p>
            <a:pPr lvl="0"/>
            <a:r>
              <a:rPr lang="en-US" dirty="0"/>
              <a:t>Bullet 32</a:t>
            </a:r>
          </a:p>
          <a:p>
            <a:pPr lvl="1"/>
            <a:r>
              <a:rPr lang="en-US" dirty="0"/>
              <a:t>Bullet 30</a:t>
            </a:r>
          </a:p>
          <a:p>
            <a:pPr lvl="2"/>
            <a:r>
              <a:rPr lang="en-US" dirty="0"/>
              <a:t>Bullet 28</a:t>
            </a:r>
          </a:p>
          <a:p>
            <a:pPr lvl="3"/>
            <a:r>
              <a:rPr lang="en-US" dirty="0"/>
              <a:t>Bullet 26</a:t>
            </a:r>
          </a:p>
          <a:p>
            <a:pPr lvl="4"/>
            <a:r>
              <a:rPr lang="en-US" dirty="0"/>
              <a:t>Bullet 24</a:t>
            </a:r>
          </a:p>
        </p:txBody>
      </p:sp>
      <p:sp>
        <p:nvSpPr>
          <p:cNvPr id="2" name="Title 3"/>
          <p:cNvSpPr>
            <a:spLocks noGrp="1"/>
          </p:cNvSpPr>
          <p:nvPr>
            <p:ph type="title" hasCustomPrompt="1"/>
          </p:nvPr>
        </p:nvSpPr>
        <p:spPr bwMode="gray">
          <a:xfrm>
            <a:off x="723900" y="685800"/>
            <a:ext cx="10744200" cy="1132365"/>
          </a:xfrm>
        </p:spPr>
        <p:txBody>
          <a:bodyPr anchor="ctr">
            <a:normAutofit/>
          </a:bodyPr>
          <a:lstStyle>
            <a:lvl1pPr algn="ctr">
              <a:defRPr sz="3600" baseline="0">
                <a:solidFill>
                  <a:schemeClr val="accent1"/>
                </a:solidFill>
              </a:defRPr>
            </a:lvl1pPr>
          </a:lstStyle>
          <a:p>
            <a:r>
              <a:rPr lang="en-US"/>
              <a:t>Title - 1 column slide</a:t>
            </a:r>
          </a:p>
        </p:txBody>
      </p:sp>
      <p:sp>
        <p:nvSpPr>
          <p:cNvPr id="11" name="Header"/>
          <p:cNvSpPr>
            <a:spLocks noGrp="1"/>
          </p:cNvSpPr>
          <p:nvPr>
            <p:ph type="body" sz="quarter" idx="22" hasCustomPrompt="1"/>
          </p:nvPr>
        </p:nvSpPr>
        <p:spPr>
          <a:xfrm>
            <a:off x="0" y="1"/>
            <a:ext cx="12192000" cy="685800"/>
          </a:xfrm>
        </p:spPr>
        <p:txBody>
          <a:bodyPr anchor="ctr">
            <a:normAutofit/>
          </a:bodyPr>
          <a:lstStyle>
            <a:lvl1pPr marL="0" indent="0" algn="ctr">
              <a:buNone/>
              <a:defRPr sz="1800" b="1" cap="all" spc="1000" baseline="0"/>
            </a:lvl1pPr>
          </a:lstStyle>
          <a:p>
            <a:pPr lvl="0"/>
            <a:r>
              <a:rPr lang="en-US"/>
              <a:t>CLICK TO Edit HEADER</a:t>
            </a:r>
          </a:p>
        </p:txBody>
      </p:sp>
      <p:sp>
        <p:nvSpPr>
          <p:cNvPr id="7" name="Right Triangle 6" descr="&quot;&quot;"/>
          <p:cNvSpPr/>
          <p:nvPr userDrawn="1"/>
        </p:nvSpPr>
        <p:spPr>
          <a:xfrm rot="16200000">
            <a:off x="-3430" y="-8887"/>
            <a:ext cx="1344168" cy="1344168"/>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descr="&quot;&quot;"/>
          <p:cNvSpPr/>
          <p:nvPr userDrawn="1"/>
        </p:nvSpPr>
        <p:spPr>
          <a:xfrm rot="5400000">
            <a:off x="-9574" y="-11884"/>
            <a:ext cx="1344168" cy="1344168"/>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29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2 col -  thirds">
    <p:spTree>
      <p:nvGrpSpPr>
        <p:cNvPr id="1" name=""/>
        <p:cNvGrpSpPr/>
        <p:nvPr/>
      </p:nvGrpSpPr>
      <p:grpSpPr>
        <a:xfrm>
          <a:off x="0" y="0"/>
          <a:ext cx="0" cy="0"/>
          <a:chOff x="0" y="0"/>
          <a:chExt cx="0" cy="0"/>
        </a:xfrm>
      </p:grpSpPr>
      <p:sp>
        <p:nvSpPr>
          <p:cNvPr id="17" name="Number"/>
          <p:cNvSpPr>
            <a:spLocks noGrp="1"/>
          </p:cNvSpPr>
          <p:nvPr>
            <p:ph type="sldNum" sz="quarter" idx="12"/>
          </p:nvPr>
        </p:nvSpPr>
        <p:spPr bwMode="black">
          <a:xfrm>
            <a:off x="10532853" y="6417229"/>
            <a:ext cx="592347" cy="440769"/>
          </a:xfrm>
        </p:spPr>
        <p:txBody>
          <a:bodyPr/>
          <a:lstStyle/>
          <a:p>
            <a:fld id="{C77968C3-7B7E-411D-B105-08F43D0B3F8A}" type="slidenum">
              <a:rPr lang="en-US" smtClean="0"/>
              <a:t>‹#›</a:t>
            </a:fld>
            <a:endParaRPr lang="en-US"/>
          </a:p>
        </p:txBody>
      </p:sp>
      <p:pic>
        <p:nvPicPr>
          <p:cNvPr id="16"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2" name="Title 5"/>
          <p:cNvSpPr>
            <a:spLocks noGrp="1"/>
          </p:cNvSpPr>
          <p:nvPr>
            <p:ph type="title" hasCustomPrompt="1"/>
          </p:nvPr>
        </p:nvSpPr>
        <p:spPr bwMode="gray">
          <a:xfrm>
            <a:off x="723900" y="685801"/>
            <a:ext cx="10744200" cy="1143000"/>
          </a:xfrm>
        </p:spPr>
        <p:txBody>
          <a:bodyPr anchor="ctr">
            <a:normAutofit/>
          </a:bodyPr>
          <a:lstStyle>
            <a:lvl1pPr algn="ctr">
              <a:defRPr sz="3600" baseline="0">
                <a:solidFill>
                  <a:schemeClr val="accent1"/>
                </a:solidFill>
              </a:defRPr>
            </a:lvl1pPr>
          </a:lstStyle>
          <a:p>
            <a:r>
              <a:rPr lang="en-US"/>
              <a:t>Title - 2 column slide A</a:t>
            </a:r>
          </a:p>
        </p:txBody>
      </p:sp>
      <p:sp>
        <p:nvSpPr>
          <p:cNvPr id="10" name="Content Placeholder 3"/>
          <p:cNvSpPr>
            <a:spLocks noGrp="1"/>
          </p:cNvSpPr>
          <p:nvPr>
            <p:ph sz="half" idx="23" hasCustomPrompt="1"/>
          </p:nvPr>
        </p:nvSpPr>
        <p:spPr bwMode="gray">
          <a:xfrm>
            <a:off x="266700" y="2019300"/>
            <a:ext cx="5600700" cy="4343400"/>
          </a:xfrm>
          <a:solidFill>
            <a:schemeClr val="bg1">
              <a:lumMod val="85000"/>
            </a:schemeClr>
          </a:solidFill>
        </p:spPr>
        <p:txBody>
          <a:bodyPr anchor="ctr">
            <a:normAutofit/>
          </a:bodyPr>
          <a:lstStyle>
            <a:lvl1pPr marL="0" indent="0" algn="ctr">
              <a:buClr>
                <a:schemeClr val="accent2"/>
              </a:buClr>
              <a:buFontTx/>
              <a:buNone/>
              <a:defRPr sz="1200">
                <a:solidFill>
                  <a:schemeClr val="accent1"/>
                </a:solidFill>
              </a:defRPr>
            </a:lvl1pPr>
            <a:lvl2pPr marL="396875" indent="0">
              <a:buClr>
                <a:schemeClr val="accent2"/>
              </a:buClr>
              <a:buFontTx/>
              <a:buNone/>
              <a:defRPr>
                <a:solidFill>
                  <a:schemeClr val="accent1"/>
                </a:solidFill>
              </a:defRPr>
            </a:lvl2pPr>
            <a:lvl3pPr marL="741363" indent="0">
              <a:buClr>
                <a:schemeClr val="accent2"/>
              </a:buClr>
              <a:buFontTx/>
              <a:buNone/>
              <a:defRPr>
                <a:solidFill>
                  <a:schemeClr val="accent1"/>
                </a:solidFill>
              </a:defRPr>
            </a:lvl3pPr>
            <a:lvl4pPr marL="1087437" indent="0">
              <a:buClr>
                <a:schemeClr val="accent2"/>
              </a:buClr>
              <a:buFontTx/>
              <a:buNone/>
              <a:defRPr>
                <a:solidFill>
                  <a:schemeClr val="accent1"/>
                </a:solidFill>
              </a:defRPr>
            </a:lvl4pPr>
            <a:lvl5pPr marL="1431925" indent="0">
              <a:buClr>
                <a:schemeClr val="accent2"/>
              </a:buClr>
              <a:buFontTx/>
              <a:buNone/>
              <a:defRPr>
                <a:solidFill>
                  <a:schemeClr val="accent1"/>
                </a:solidFill>
              </a:defRPr>
            </a:lvl5pPr>
          </a:lstStyle>
          <a:p>
            <a:pPr lvl="0"/>
            <a:r>
              <a:rPr lang="en-US"/>
              <a:t>CLICK CENTER TO AD OBJECT</a:t>
            </a:r>
          </a:p>
        </p:txBody>
      </p:sp>
      <p:sp>
        <p:nvSpPr>
          <p:cNvPr id="11" name="Header"/>
          <p:cNvSpPr>
            <a:spLocks noGrp="1"/>
          </p:cNvSpPr>
          <p:nvPr>
            <p:ph type="body" sz="quarter" idx="22" hasCustomPrompt="1"/>
          </p:nvPr>
        </p:nvSpPr>
        <p:spPr>
          <a:xfrm>
            <a:off x="0" y="1"/>
            <a:ext cx="12192000" cy="685800"/>
          </a:xfrm>
        </p:spPr>
        <p:txBody>
          <a:bodyPr anchor="ctr">
            <a:normAutofit/>
          </a:bodyPr>
          <a:lstStyle>
            <a:lvl1pPr marL="0" indent="0" algn="ctr">
              <a:buNone/>
              <a:defRPr sz="1800" b="1" cap="all" spc="1000" baseline="0"/>
            </a:lvl1pPr>
          </a:lstStyle>
          <a:p>
            <a:pPr lvl="0"/>
            <a:r>
              <a:rPr lang="en-US"/>
              <a:t>CLICK TO Edit HEADER</a:t>
            </a:r>
          </a:p>
        </p:txBody>
      </p:sp>
      <p:sp>
        <p:nvSpPr>
          <p:cNvPr id="8" name="Content Placeholder 3"/>
          <p:cNvSpPr>
            <a:spLocks noGrp="1"/>
          </p:cNvSpPr>
          <p:nvPr>
            <p:ph sz="half" idx="13" hasCustomPrompt="1"/>
          </p:nvPr>
        </p:nvSpPr>
        <p:spPr bwMode="gray">
          <a:xfrm>
            <a:off x="6324600" y="2019300"/>
            <a:ext cx="5600700" cy="4343400"/>
          </a:xfrm>
        </p:spPr>
        <p:txBody>
          <a:bodyPr anchor="ctr"/>
          <a:lstStyle>
            <a:lvl1pPr marL="457200" indent="-457200">
              <a:buClr>
                <a:srgbClr val="0281A2"/>
              </a:buClr>
              <a:buFont typeface="Wingdings" panose="05000000000000000000" pitchFamily="2" charset="2"/>
              <a:buChar char="§"/>
              <a:defRPr>
                <a:solidFill>
                  <a:schemeClr val="accent1"/>
                </a:solidFill>
              </a:defRPr>
            </a:lvl1pPr>
            <a:lvl2pPr marL="854075" indent="-457200">
              <a:buClr>
                <a:srgbClr val="0281A2"/>
              </a:buClr>
              <a:buFont typeface="Wingdings" panose="05000000000000000000" pitchFamily="2" charset="2"/>
              <a:buChar char="§"/>
              <a:defRPr>
                <a:solidFill>
                  <a:schemeClr val="accent1"/>
                </a:solidFill>
              </a:defRPr>
            </a:lvl2pPr>
            <a:lvl3pPr marL="1198563" indent="-457200">
              <a:buClr>
                <a:srgbClr val="0281A2"/>
              </a:buClr>
              <a:buFont typeface="Wingdings" panose="05000000000000000000" pitchFamily="2" charset="2"/>
              <a:buChar char="§"/>
              <a:defRPr>
                <a:solidFill>
                  <a:schemeClr val="accent1"/>
                </a:solidFill>
              </a:defRPr>
            </a:lvl3pPr>
            <a:lvl4pPr marL="1544637" indent="-457200">
              <a:buClr>
                <a:srgbClr val="0281A2"/>
              </a:buClr>
              <a:buFont typeface="Wingdings" panose="05000000000000000000" pitchFamily="2" charset="2"/>
              <a:buChar char="§"/>
              <a:defRPr>
                <a:solidFill>
                  <a:schemeClr val="accent1"/>
                </a:solidFill>
              </a:defRPr>
            </a:lvl4pPr>
            <a:lvl5pPr marL="1774825" indent="-342900">
              <a:buClr>
                <a:srgbClr val="0281A2"/>
              </a:buClr>
              <a:buFont typeface="Wingdings" panose="05000000000000000000" pitchFamily="2" charset="2"/>
              <a:buChar char="§"/>
              <a:defRPr>
                <a:solidFill>
                  <a:schemeClr val="accent1"/>
                </a:solidFill>
              </a:defRPr>
            </a:lvl5pPr>
          </a:lstStyle>
          <a:p>
            <a:pPr lvl="0"/>
            <a:r>
              <a:rPr lang="en-US" dirty="0"/>
              <a:t>Bullet 32</a:t>
            </a:r>
          </a:p>
          <a:p>
            <a:pPr lvl="1"/>
            <a:r>
              <a:rPr lang="en-US" dirty="0"/>
              <a:t>Bullet 30</a:t>
            </a:r>
          </a:p>
          <a:p>
            <a:pPr lvl="2"/>
            <a:r>
              <a:rPr lang="en-US" dirty="0"/>
              <a:t>Bullet 28</a:t>
            </a:r>
          </a:p>
          <a:p>
            <a:pPr lvl="3"/>
            <a:r>
              <a:rPr lang="en-US" dirty="0"/>
              <a:t>Bullet 26</a:t>
            </a:r>
          </a:p>
          <a:p>
            <a:pPr lvl="4"/>
            <a:r>
              <a:rPr lang="en-US" dirty="0"/>
              <a:t>Bullet 24</a:t>
            </a:r>
          </a:p>
        </p:txBody>
      </p:sp>
    </p:spTree>
    <p:extLst>
      <p:ext uri="{BB962C8B-B14F-4D97-AF65-F5344CB8AC3E}">
        <p14:creationId xmlns:p14="http://schemas.microsoft.com/office/powerpoint/2010/main" val="99610626"/>
      </p:ext>
    </p:extLst>
  </p:cSld>
  <p:clrMapOvr>
    <a:masterClrMapping/>
  </p:clrMapOvr>
  <p:extLst>
    <p:ext uri="{DCECCB84-F9BA-43D5-87BE-67443E8EF086}">
      <p15:sldGuideLst xmlns:p15="http://schemas.microsoft.com/office/powerpoint/2012/main">
        <p15:guide id="1" pos="5016" userDrawn="1">
          <p15:clr>
            <a:srgbClr val="FBAE40"/>
          </p15:clr>
        </p15:guide>
        <p15:guide id="2" pos="5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general 2 col">
    <p:spTree>
      <p:nvGrpSpPr>
        <p:cNvPr id="1" name=""/>
        <p:cNvGrpSpPr/>
        <p:nvPr/>
      </p:nvGrpSpPr>
      <p:grpSpPr>
        <a:xfrm>
          <a:off x="0" y="0"/>
          <a:ext cx="0" cy="0"/>
          <a:chOff x="0" y="0"/>
          <a:chExt cx="0" cy="0"/>
        </a:xfrm>
      </p:grpSpPr>
      <p:sp>
        <p:nvSpPr>
          <p:cNvPr id="11" name="Content Placeholder 3"/>
          <p:cNvSpPr>
            <a:spLocks noGrp="1"/>
          </p:cNvSpPr>
          <p:nvPr>
            <p:ph sz="half" idx="23" hasCustomPrompt="1"/>
          </p:nvPr>
        </p:nvSpPr>
        <p:spPr bwMode="gray">
          <a:xfrm>
            <a:off x="0" y="-1"/>
            <a:ext cx="5867400" cy="6362701"/>
          </a:xfrm>
          <a:solidFill>
            <a:schemeClr val="bg1">
              <a:lumMod val="85000"/>
            </a:schemeClr>
          </a:solidFill>
        </p:spPr>
        <p:txBody>
          <a:bodyPr anchor="ctr">
            <a:normAutofit/>
          </a:bodyPr>
          <a:lstStyle>
            <a:lvl1pPr marL="0" indent="0" algn="ctr">
              <a:buClr>
                <a:schemeClr val="accent2"/>
              </a:buClr>
              <a:buFontTx/>
              <a:buNone/>
              <a:defRPr sz="1200">
                <a:solidFill>
                  <a:schemeClr val="accent1"/>
                </a:solidFill>
              </a:defRPr>
            </a:lvl1pPr>
            <a:lvl2pPr marL="396875" indent="0">
              <a:buClr>
                <a:schemeClr val="accent2"/>
              </a:buClr>
              <a:buFontTx/>
              <a:buNone/>
              <a:defRPr>
                <a:solidFill>
                  <a:schemeClr val="accent1"/>
                </a:solidFill>
              </a:defRPr>
            </a:lvl2pPr>
            <a:lvl3pPr marL="741363" indent="0">
              <a:buClr>
                <a:schemeClr val="accent2"/>
              </a:buClr>
              <a:buFontTx/>
              <a:buNone/>
              <a:defRPr>
                <a:solidFill>
                  <a:schemeClr val="accent1"/>
                </a:solidFill>
              </a:defRPr>
            </a:lvl3pPr>
            <a:lvl4pPr marL="1087437" indent="0">
              <a:buClr>
                <a:schemeClr val="accent2"/>
              </a:buClr>
              <a:buFontTx/>
              <a:buNone/>
              <a:defRPr>
                <a:solidFill>
                  <a:schemeClr val="accent1"/>
                </a:solidFill>
              </a:defRPr>
            </a:lvl4pPr>
            <a:lvl5pPr marL="1431925" indent="0">
              <a:buClr>
                <a:schemeClr val="accent2"/>
              </a:buClr>
              <a:buFontTx/>
              <a:buNone/>
              <a:defRPr>
                <a:solidFill>
                  <a:schemeClr val="accent1"/>
                </a:solidFill>
              </a:defRPr>
            </a:lvl5pPr>
          </a:lstStyle>
          <a:p>
            <a:pPr lvl="0"/>
            <a:r>
              <a:rPr lang="en-US"/>
              <a:t>CLICK CENTER TO AD OBJECT</a:t>
            </a:r>
          </a:p>
        </p:txBody>
      </p:sp>
      <p:sp>
        <p:nvSpPr>
          <p:cNvPr id="12" name="Number"/>
          <p:cNvSpPr>
            <a:spLocks noGrp="1"/>
          </p:cNvSpPr>
          <p:nvPr>
            <p:ph type="sldNum" sz="quarter" idx="12"/>
          </p:nvPr>
        </p:nvSpPr>
        <p:spPr bwMode="black">
          <a:xfrm>
            <a:off x="10532854" y="6418454"/>
            <a:ext cx="592346" cy="439545"/>
          </a:xfrm>
        </p:spPr>
        <p:txBody>
          <a:bodyPr/>
          <a:lstStyle/>
          <a:p>
            <a:fld id="{C77968C3-7B7E-411D-B105-08F43D0B3F8A}" type="slidenum">
              <a:rPr lang="en-US" smtClean="0"/>
              <a:t>‹#›</a:t>
            </a:fld>
            <a:endParaRPr lang="en-US"/>
          </a:p>
        </p:txBody>
      </p:sp>
      <p:sp>
        <p:nvSpPr>
          <p:cNvPr id="19" name="Header"/>
          <p:cNvSpPr>
            <a:spLocks noGrp="1"/>
          </p:cNvSpPr>
          <p:nvPr>
            <p:ph type="body" sz="quarter" idx="22" hasCustomPrompt="1"/>
          </p:nvPr>
        </p:nvSpPr>
        <p:spPr>
          <a:xfrm>
            <a:off x="5867400" y="1"/>
            <a:ext cx="6324600" cy="685800"/>
          </a:xfrm>
        </p:spPr>
        <p:txBody>
          <a:bodyPr anchor="ctr">
            <a:normAutofit/>
          </a:bodyPr>
          <a:lstStyle>
            <a:lvl1pPr marL="0" indent="0" algn="ctr">
              <a:buNone/>
              <a:defRPr sz="1800" b="1" cap="all" spc="1000" baseline="0"/>
            </a:lvl1pPr>
          </a:lstStyle>
          <a:p>
            <a:pPr lvl="0"/>
            <a:r>
              <a:rPr lang="en-US"/>
              <a:t>CLICK TO Edit HEADER</a:t>
            </a:r>
          </a:p>
        </p:txBody>
      </p:sp>
      <p:pic>
        <p:nvPicPr>
          <p:cNvPr id="16"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18" name="Content Placeholder 3"/>
          <p:cNvSpPr>
            <a:spLocks noGrp="1"/>
          </p:cNvSpPr>
          <p:nvPr>
            <p:ph sz="half" idx="13" hasCustomPrompt="1"/>
          </p:nvPr>
        </p:nvSpPr>
        <p:spPr bwMode="gray">
          <a:xfrm>
            <a:off x="6324600" y="2019300"/>
            <a:ext cx="5600700" cy="4343400"/>
          </a:xfrm>
        </p:spPr>
        <p:txBody>
          <a:bodyPr anchor="ctr"/>
          <a:lstStyle>
            <a:lvl1pPr marL="457200" indent="-457200">
              <a:buClr>
                <a:srgbClr val="0281A2"/>
              </a:buClr>
              <a:buFont typeface="Wingdings" panose="05000000000000000000" pitchFamily="2" charset="2"/>
              <a:buChar char="§"/>
              <a:defRPr>
                <a:solidFill>
                  <a:schemeClr val="accent1"/>
                </a:solidFill>
              </a:defRPr>
            </a:lvl1pPr>
            <a:lvl2pPr marL="854075" indent="-457200">
              <a:buClr>
                <a:srgbClr val="0281A2"/>
              </a:buClr>
              <a:buFont typeface="Wingdings" panose="05000000000000000000" pitchFamily="2" charset="2"/>
              <a:buChar char="§"/>
              <a:defRPr>
                <a:solidFill>
                  <a:schemeClr val="accent1"/>
                </a:solidFill>
              </a:defRPr>
            </a:lvl2pPr>
            <a:lvl3pPr marL="1198563" indent="-457200">
              <a:buClr>
                <a:srgbClr val="0281A2"/>
              </a:buClr>
              <a:buFont typeface="Wingdings" panose="05000000000000000000" pitchFamily="2" charset="2"/>
              <a:buChar char="§"/>
              <a:defRPr>
                <a:solidFill>
                  <a:schemeClr val="accent1"/>
                </a:solidFill>
              </a:defRPr>
            </a:lvl3pPr>
            <a:lvl4pPr marL="1544637" indent="-457200">
              <a:buClr>
                <a:srgbClr val="0281A2"/>
              </a:buClr>
              <a:buFont typeface="Wingdings" panose="05000000000000000000" pitchFamily="2" charset="2"/>
              <a:buChar char="§"/>
              <a:defRPr>
                <a:solidFill>
                  <a:schemeClr val="accent1"/>
                </a:solidFill>
              </a:defRPr>
            </a:lvl4pPr>
            <a:lvl5pPr marL="1774825" indent="-342900">
              <a:buClr>
                <a:srgbClr val="0281A2"/>
              </a:buClr>
              <a:buFont typeface="Wingdings" panose="05000000000000000000" pitchFamily="2" charset="2"/>
              <a:buChar char="§"/>
              <a:defRPr>
                <a:solidFill>
                  <a:schemeClr val="accent1"/>
                </a:solidFill>
              </a:defRPr>
            </a:lvl5pPr>
          </a:lstStyle>
          <a:p>
            <a:pPr lvl="0"/>
            <a:r>
              <a:rPr lang="en-US" dirty="0"/>
              <a:t>Bullet 32</a:t>
            </a:r>
          </a:p>
          <a:p>
            <a:pPr lvl="1"/>
            <a:r>
              <a:rPr lang="en-US" dirty="0"/>
              <a:t>Bullet 30</a:t>
            </a:r>
          </a:p>
          <a:p>
            <a:pPr lvl="2"/>
            <a:r>
              <a:rPr lang="en-US" dirty="0"/>
              <a:t>Bullet 28</a:t>
            </a:r>
          </a:p>
          <a:p>
            <a:pPr lvl="3"/>
            <a:r>
              <a:rPr lang="en-US" dirty="0"/>
              <a:t>Bullet 26</a:t>
            </a:r>
          </a:p>
          <a:p>
            <a:pPr lvl="4"/>
            <a:r>
              <a:rPr lang="en-US" dirty="0"/>
              <a:t>Bullet 24</a:t>
            </a:r>
          </a:p>
        </p:txBody>
      </p:sp>
      <p:sp>
        <p:nvSpPr>
          <p:cNvPr id="21" name="Title 4"/>
          <p:cNvSpPr>
            <a:spLocks noGrp="1"/>
          </p:cNvSpPr>
          <p:nvPr>
            <p:ph type="title" hasCustomPrompt="1"/>
          </p:nvPr>
        </p:nvSpPr>
        <p:spPr bwMode="gray">
          <a:xfrm>
            <a:off x="6324600" y="685800"/>
            <a:ext cx="5600700" cy="1142999"/>
          </a:xfrm>
        </p:spPr>
        <p:txBody>
          <a:bodyPr anchor="ctr">
            <a:normAutofit/>
          </a:bodyPr>
          <a:lstStyle>
            <a:lvl1pPr algn="l">
              <a:defRPr sz="3600">
                <a:solidFill>
                  <a:schemeClr val="accent1"/>
                </a:solidFill>
              </a:defRPr>
            </a:lvl1pPr>
          </a:lstStyle>
          <a:p>
            <a:r>
              <a:rPr lang="en-US"/>
              <a:t>Title - 2 column B</a:t>
            </a:r>
          </a:p>
        </p:txBody>
      </p:sp>
    </p:spTree>
    <p:extLst>
      <p:ext uri="{BB962C8B-B14F-4D97-AF65-F5344CB8AC3E}">
        <p14:creationId xmlns:p14="http://schemas.microsoft.com/office/powerpoint/2010/main" val="2364526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3 col">
    <p:spTree>
      <p:nvGrpSpPr>
        <p:cNvPr id="1" name=""/>
        <p:cNvGrpSpPr/>
        <p:nvPr/>
      </p:nvGrpSpPr>
      <p:grpSpPr>
        <a:xfrm>
          <a:off x="0" y="0"/>
          <a:ext cx="0" cy="0"/>
          <a:chOff x="0" y="0"/>
          <a:chExt cx="0" cy="0"/>
        </a:xfrm>
      </p:grpSpPr>
      <p:sp>
        <p:nvSpPr>
          <p:cNvPr id="24" name="Number"/>
          <p:cNvSpPr>
            <a:spLocks noGrp="1"/>
          </p:cNvSpPr>
          <p:nvPr>
            <p:ph type="sldNum" sz="quarter" idx="12"/>
          </p:nvPr>
        </p:nvSpPr>
        <p:spPr bwMode="black">
          <a:xfrm>
            <a:off x="10532853" y="6418454"/>
            <a:ext cx="592347" cy="439546"/>
          </a:xfrm>
        </p:spPr>
        <p:txBody>
          <a:bodyPr/>
          <a:lstStyle/>
          <a:p>
            <a:fld id="{C77968C3-7B7E-411D-B105-08F43D0B3F8A}" type="slidenum">
              <a:rPr lang="en-US" smtClean="0"/>
              <a:t>‹#›</a:t>
            </a:fld>
            <a:endParaRPr lang="en-US"/>
          </a:p>
        </p:txBody>
      </p:sp>
      <p:pic>
        <p:nvPicPr>
          <p:cNvPr id="26"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2" name="Title 7"/>
          <p:cNvSpPr>
            <a:spLocks noGrp="1"/>
          </p:cNvSpPr>
          <p:nvPr>
            <p:ph type="title" hasCustomPrompt="1"/>
          </p:nvPr>
        </p:nvSpPr>
        <p:spPr bwMode="gray">
          <a:xfrm>
            <a:off x="723899" y="685801"/>
            <a:ext cx="10744202" cy="1143000"/>
          </a:xfrm>
        </p:spPr>
        <p:txBody>
          <a:bodyPr anchor="ctr">
            <a:normAutofit/>
          </a:bodyPr>
          <a:lstStyle>
            <a:lvl1pPr algn="ctr">
              <a:defRPr sz="3600" baseline="0">
                <a:solidFill>
                  <a:schemeClr val="accent1"/>
                </a:solidFill>
              </a:defRPr>
            </a:lvl1pPr>
          </a:lstStyle>
          <a:p>
            <a:r>
              <a:rPr lang="en-US"/>
              <a:t>Title - 3 column / 2 row slide</a:t>
            </a:r>
          </a:p>
        </p:txBody>
      </p:sp>
      <p:sp>
        <p:nvSpPr>
          <p:cNvPr id="15" name="Header"/>
          <p:cNvSpPr>
            <a:spLocks noGrp="1"/>
          </p:cNvSpPr>
          <p:nvPr>
            <p:ph type="body" sz="quarter" idx="22" hasCustomPrompt="1"/>
          </p:nvPr>
        </p:nvSpPr>
        <p:spPr>
          <a:xfrm>
            <a:off x="0" y="1"/>
            <a:ext cx="12192000" cy="685800"/>
          </a:xfrm>
        </p:spPr>
        <p:txBody>
          <a:bodyPr anchor="ctr">
            <a:normAutofit/>
          </a:bodyPr>
          <a:lstStyle>
            <a:lvl1pPr marL="0" indent="0" algn="ctr">
              <a:buNone/>
              <a:defRPr sz="1800" b="1" cap="all" spc="1000" baseline="0"/>
            </a:lvl1pPr>
          </a:lstStyle>
          <a:p>
            <a:pPr lvl="0"/>
            <a:r>
              <a:rPr lang="en-US"/>
              <a:t>CLICK TO Edit HEADER</a:t>
            </a:r>
          </a:p>
        </p:txBody>
      </p:sp>
      <p:sp>
        <p:nvSpPr>
          <p:cNvPr id="16" name="Content Placeholder 3"/>
          <p:cNvSpPr>
            <a:spLocks noGrp="1"/>
          </p:cNvSpPr>
          <p:nvPr>
            <p:ph sz="half" idx="23" hasCustomPrompt="1"/>
          </p:nvPr>
        </p:nvSpPr>
        <p:spPr>
          <a:xfrm>
            <a:off x="723900" y="2018866"/>
            <a:ext cx="3390900" cy="2591234"/>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20" name="Content Placeholder 3"/>
          <p:cNvSpPr>
            <a:spLocks noGrp="1"/>
          </p:cNvSpPr>
          <p:nvPr>
            <p:ph sz="half" idx="32" hasCustomPrompt="1"/>
          </p:nvPr>
        </p:nvSpPr>
        <p:spPr>
          <a:xfrm>
            <a:off x="4404359" y="2018865"/>
            <a:ext cx="3390900" cy="2591234"/>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22" name="Content Placeholder 3"/>
          <p:cNvSpPr>
            <a:spLocks noGrp="1"/>
          </p:cNvSpPr>
          <p:nvPr>
            <p:ph sz="half" idx="33" hasCustomPrompt="1"/>
          </p:nvPr>
        </p:nvSpPr>
        <p:spPr>
          <a:xfrm>
            <a:off x="4404359" y="4800599"/>
            <a:ext cx="3390899" cy="1333501"/>
          </a:xfrm>
          <a:noFill/>
        </p:spPr>
        <p:txBody>
          <a:bodyPr>
            <a:normAutofit/>
          </a:bodyPr>
          <a:lstStyle>
            <a:lvl1pPr marL="0" marR="0" indent="-365760" algn="l" defTabSz="914400" rtl="0" eaLnBrk="1" fontAlgn="auto" latinLnBrk="0" hangingPunct="1">
              <a:lnSpc>
                <a:spcPct val="100000"/>
              </a:lnSpc>
              <a:spcBef>
                <a:spcPts val="1000"/>
              </a:spcBef>
              <a:spcAft>
                <a:spcPts val="0"/>
              </a:spcAft>
              <a:buClr>
                <a:srgbClr val="0281A2"/>
              </a:buClr>
              <a:buSzTx/>
              <a:buFont typeface="Calibri" panose="020F0502020204030204" pitchFamily="34" charset="0"/>
              <a:buChar char="▪"/>
              <a:tabLst/>
              <a:defRPr sz="2400" b="0"/>
            </a:lvl1pPr>
            <a:lvl2pPr marL="741363" marR="0"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2pPr>
            <a:lvl3pPr marL="1087438" marR="0" indent="-346075"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3pPr>
            <a:lvl4pPr marL="1431925" marR="0"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4pPr>
            <a:lvl5pPr marL="1655763" marR="0" indent="-22383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5pPr>
          </a:lstStyle>
          <a:p>
            <a:pPr marL="0" marR="0" lvl="0" indent="-365760" algn="l" defTabSz="914400" rtl="0" eaLnBrk="1" fontAlgn="auto" latinLnBrk="0" hangingPunct="1">
              <a:lnSpc>
                <a:spcPct val="100000"/>
              </a:lnSpc>
              <a:spcBef>
                <a:spcPts val="1000"/>
              </a:spcBef>
              <a:spcAft>
                <a:spcPts val="0"/>
              </a:spcAft>
              <a:buClr>
                <a:srgbClr val="0281A2"/>
              </a:buClr>
              <a:buSzTx/>
              <a:buFont typeface="Calibri" panose="020F0502020204030204" pitchFamily="34" charset="0"/>
              <a:buChar char="▪"/>
              <a:tabLst/>
              <a:defRPr/>
            </a:pPr>
            <a:r>
              <a:rPr kumimoji="0" lang="en-US" sz="3200" b="0" i="0" u="none" strike="noStrike" kern="1200" cap="none" spc="0" normalizeH="0" baseline="0" noProof="0" dirty="0">
                <a:ln>
                  <a:noFill/>
                </a:ln>
                <a:solidFill>
                  <a:srgbClr val="003865"/>
                </a:solidFill>
                <a:effectLst/>
                <a:uLnTx/>
                <a:uFillTx/>
                <a:latin typeface="+mn-lt"/>
                <a:ea typeface="+mn-ea"/>
                <a:cs typeface="+mn-cs"/>
              </a:rPr>
              <a:t>Bullet 32</a:t>
            </a:r>
          </a:p>
          <a:p>
            <a:pPr marL="741363" marR="0" lvl="1"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3000" b="0" i="0" u="none" strike="noStrike" kern="1200" cap="none" spc="0" normalizeH="0" baseline="0" noProof="0" dirty="0">
                <a:ln>
                  <a:noFill/>
                </a:ln>
                <a:solidFill>
                  <a:srgbClr val="003865"/>
                </a:solidFill>
                <a:effectLst/>
                <a:uLnTx/>
                <a:uFillTx/>
                <a:latin typeface="+mn-lt"/>
                <a:ea typeface="+mn-ea"/>
                <a:cs typeface="+mn-cs"/>
              </a:rPr>
              <a:t>Bullet 30</a:t>
            </a:r>
          </a:p>
          <a:p>
            <a:pPr marL="1087438" marR="0" lvl="2" indent="-346075"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mn-lt"/>
                <a:ea typeface="+mn-ea"/>
                <a:cs typeface="+mn-cs"/>
              </a:rPr>
              <a:t>Bullet 28</a:t>
            </a:r>
          </a:p>
          <a:p>
            <a:pPr marL="1431925" marR="0" lvl="3"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2600" b="0" i="0" u="none" strike="noStrike" kern="1200" cap="none" spc="0" normalizeH="0" baseline="0" noProof="0" dirty="0">
                <a:ln>
                  <a:noFill/>
                </a:ln>
                <a:solidFill>
                  <a:srgbClr val="003865"/>
                </a:solidFill>
                <a:effectLst/>
                <a:uLnTx/>
                <a:uFillTx/>
                <a:latin typeface="+mn-lt"/>
                <a:ea typeface="+mn-ea"/>
                <a:cs typeface="+mn-cs"/>
              </a:rPr>
              <a:t>Bullet 26</a:t>
            </a:r>
          </a:p>
          <a:p>
            <a:pPr marL="1655763" marR="0" lvl="4" indent="-22383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mn-lt"/>
                <a:ea typeface="+mn-ea"/>
                <a:cs typeface="+mn-cs"/>
              </a:rPr>
              <a:t>Bullet 24</a:t>
            </a:r>
          </a:p>
        </p:txBody>
      </p:sp>
      <p:sp>
        <p:nvSpPr>
          <p:cNvPr id="27" name="Content Placeholder 3"/>
          <p:cNvSpPr>
            <a:spLocks noGrp="1"/>
          </p:cNvSpPr>
          <p:nvPr>
            <p:ph sz="half" idx="34" hasCustomPrompt="1"/>
          </p:nvPr>
        </p:nvSpPr>
        <p:spPr>
          <a:xfrm>
            <a:off x="8077938" y="2019300"/>
            <a:ext cx="3390900" cy="2591234"/>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28" name="Content Placeholder 3"/>
          <p:cNvSpPr>
            <a:spLocks noGrp="1"/>
          </p:cNvSpPr>
          <p:nvPr>
            <p:ph sz="half" idx="35" hasCustomPrompt="1"/>
          </p:nvPr>
        </p:nvSpPr>
        <p:spPr>
          <a:xfrm>
            <a:off x="8077938" y="4801034"/>
            <a:ext cx="3390899" cy="1333501"/>
          </a:xfrm>
          <a:noFill/>
        </p:spPr>
        <p:txBody>
          <a:bodyPr>
            <a:normAutofit/>
          </a:bodyPr>
          <a:lstStyle>
            <a:lvl1pPr marL="0" marR="0" indent="-365760" algn="l" defTabSz="914400" rtl="0" eaLnBrk="1" fontAlgn="auto" latinLnBrk="0" hangingPunct="1">
              <a:lnSpc>
                <a:spcPct val="100000"/>
              </a:lnSpc>
              <a:spcBef>
                <a:spcPts val="1000"/>
              </a:spcBef>
              <a:spcAft>
                <a:spcPts val="0"/>
              </a:spcAft>
              <a:buClr>
                <a:srgbClr val="0281A2"/>
              </a:buClr>
              <a:buSzTx/>
              <a:buFont typeface="Calibri" panose="020F0502020204030204" pitchFamily="34" charset="0"/>
              <a:buChar char="▪"/>
              <a:tabLst/>
              <a:defRPr sz="2400" b="0"/>
            </a:lvl1pPr>
            <a:lvl2pPr marL="741363" marR="0"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2pPr>
            <a:lvl3pPr marL="1087438" marR="0" indent="-346075"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3pPr>
            <a:lvl4pPr marL="1431925" marR="0"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4pPr>
            <a:lvl5pPr marL="1655763" marR="0" indent="-22383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lvl5pPr>
          </a:lstStyle>
          <a:p>
            <a:pPr marL="0" marR="0" lvl="0" indent="-365760" algn="l" defTabSz="914400" rtl="0" eaLnBrk="1" fontAlgn="auto" latinLnBrk="0" hangingPunct="1">
              <a:lnSpc>
                <a:spcPct val="100000"/>
              </a:lnSpc>
              <a:spcBef>
                <a:spcPts val="1000"/>
              </a:spcBef>
              <a:spcAft>
                <a:spcPts val="0"/>
              </a:spcAft>
              <a:buClr>
                <a:srgbClr val="0281A2"/>
              </a:buClr>
              <a:buSzTx/>
              <a:buFont typeface="Calibri" panose="020F0502020204030204" pitchFamily="34" charset="0"/>
              <a:buChar char="▪"/>
              <a:tabLst/>
              <a:defRPr/>
            </a:pPr>
            <a:r>
              <a:rPr kumimoji="0" lang="en-US" sz="3200" b="0" i="0" u="none" strike="noStrike" kern="1200" cap="none" spc="0" normalizeH="0" baseline="0" noProof="0" dirty="0">
                <a:ln>
                  <a:noFill/>
                </a:ln>
                <a:solidFill>
                  <a:srgbClr val="003865"/>
                </a:solidFill>
                <a:effectLst/>
                <a:uLnTx/>
                <a:uFillTx/>
                <a:latin typeface="+mn-lt"/>
                <a:ea typeface="+mn-ea"/>
                <a:cs typeface="+mn-cs"/>
              </a:rPr>
              <a:t>Bullet 32</a:t>
            </a:r>
          </a:p>
          <a:p>
            <a:pPr marL="741363" marR="0" lvl="1"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3000" b="0" i="0" u="none" strike="noStrike" kern="1200" cap="none" spc="0" normalizeH="0" baseline="0" noProof="0" dirty="0">
                <a:ln>
                  <a:noFill/>
                </a:ln>
                <a:solidFill>
                  <a:srgbClr val="003865"/>
                </a:solidFill>
                <a:effectLst/>
                <a:uLnTx/>
                <a:uFillTx/>
                <a:latin typeface="+mn-lt"/>
                <a:ea typeface="+mn-ea"/>
                <a:cs typeface="+mn-cs"/>
              </a:rPr>
              <a:t>Bullet 30</a:t>
            </a:r>
          </a:p>
          <a:p>
            <a:pPr marL="1087438" marR="0" lvl="2" indent="-346075"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2800" b="0" i="0" u="none" strike="noStrike" kern="1200" cap="none" spc="0" normalizeH="0" baseline="0" noProof="0" dirty="0">
                <a:ln>
                  <a:noFill/>
                </a:ln>
                <a:solidFill>
                  <a:srgbClr val="003865"/>
                </a:solidFill>
                <a:effectLst/>
                <a:uLnTx/>
                <a:uFillTx/>
                <a:latin typeface="+mn-lt"/>
                <a:ea typeface="+mn-ea"/>
                <a:cs typeface="+mn-cs"/>
              </a:rPr>
              <a:t>Bullet 28</a:t>
            </a:r>
          </a:p>
          <a:p>
            <a:pPr marL="1431925" marR="0" lvl="3" indent="-34448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2600" b="0" i="0" u="none" strike="noStrike" kern="1200" cap="none" spc="0" normalizeH="0" baseline="0" noProof="0" dirty="0">
                <a:ln>
                  <a:noFill/>
                </a:ln>
                <a:solidFill>
                  <a:srgbClr val="003865"/>
                </a:solidFill>
                <a:effectLst/>
                <a:uLnTx/>
                <a:uFillTx/>
                <a:latin typeface="+mn-lt"/>
                <a:ea typeface="+mn-ea"/>
                <a:cs typeface="+mn-cs"/>
              </a:rPr>
              <a:t>Bullet 26</a:t>
            </a:r>
          </a:p>
          <a:p>
            <a:pPr marL="1655763" marR="0" lvl="4" indent="-223838" algn="l" defTabSz="914400" rtl="0" eaLnBrk="1" fontAlgn="auto" latinLnBrk="0" hangingPunct="1">
              <a:lnSpc>
                <a:spcPct val="100000"/>
              </a:lnSpc>
              <a:spcBef>
                <a:spcPts val="500"/>
              </a:spcBef>
              <a:spcAft>
                <a:spcPts val="0"/>
              </a:spcAft>
              <a:buClr>
                <a:srgbClr val="0281A2"/>
              </a:buClr>
              <a:buSzTx/>
              <a:buFont typeface="Calibri" panose="020F0502020204030204" pitchFamily="34" charset="0"/>
              <a:buChar char="▪"/>
              <a:tabLst/>
              <a:defRPr/>
            </a:pPr>
            <a:r>
              <a:rPr kumimoji="0" lang="en-US" sz="2400" b="0" i="0" u="none" strike="noStrike" kern="1200" cap="none" spc="0" normalizeH="0" baseline="0" noProof="0" dirty="0">
                <a:ln>
                  <a:noFill/>
                </a:ln>
                <a:solidFill>
                  <a:srgbClr val="003865"/>
                </a:solidFill>
                <a:effectLst/>
                <a:uLnTx/>
                <a:uFillTx/>
                <a:latin typeface="+mn-lt"/>
                <a:ea typeface="+mn-ea"/>
                <a:cs typeface="+mn-cs"/>
              </a:rPr>
              <a:t>Bullet 24</a:t>
            </a:r>
          </a:p>
        </p:txBody>
      </p:sp>
      <p:sp>
        <p:nvSpPr>
          <p:cNvPr id="12" name="Content Placeholder 3"/>
          <p:cNvSpPr>
            <a:spLocks noGrp="1"/>
          </p:cNvSpPr>
          <p:nvPr>
            <p:ph sz="half" idx="40" hasCustomPrompt="1"/>
          </p:nvPr>
        </p:nvSpPr>
        <p:spPr>
          <a:xfrm>
            <a:off x="723899" y="4800600"/>
            <a:ext cx="3397779"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400" b="0"/>
            </a:lvl1pPr>
            <a:lvl2pPr marL="396875" indent="-163513">
              <a:buNone/>
              <a:defRPr sz="2400"/>
            </a:lvl2pPr>
            <a:lvl3pPr marL="741363" indent="0">
              <a:buNone/>
              <a:defRPr sz="24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a:p>
            <a:pPr marL="396875" marR="0" lvl="1"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err="1"/>
              <a:t>Jsdsjsd</a:t>
            </a:r>
            <a:endParaRPr lang="en-US" dirty="0"/>
          </a:p>
          <a:p>
            <a:pPr marL="741363" marR="0" lvl="2"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err="1"/>
              <a:t>Jsojsd</a:t>
            </a:r>
            <a:endParaRPr lang="en-US" dirty="0"/>
          </a:p>
          <a:p>
            <a:pPr marL="1087437" marR="0" lvl="3"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err="1"/>
              <a:t>jsdjsd</a:t>
            </a:r>
            <a:endParaRPr lang="en-US" dirty="0"/>
          </a:p>
        </p:txBody>
      </p:sp>
    </p:spTree>
    <p:extLst>
      <p:ext uri="{BB962C8B-B14F-4D97-AF65-F5344CB8AC3E}">
        <p14:creationId xmlns:p14="http://schemas.microsoft.com/office/powerpoint/2010/main" val="109259232"/>
      </p:ext>
    </p:extLst>
  </p:cSld>
  <p:clrMapOvr>
    <a:masterClrMapping/>
  </p:clrMapOvr>
  <p:extLst>
    <p:ext uri="{DCECCB84-F9BA-43D5-87BE-67443E8EF086}">
      <p15:sldGuideLst xmlns:p15="http://schemas.microsoft.com/office/powerpoint/2012/main">
        <p15:guide id="1" orient="horz" pos="3024">
          <p15:clr>
            <a:srgbClr val="FBAE40"/>
          </p15:clr>
        </p15:guide>
        <p15:guide id="2" orient="horz" pos="29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4 col">
    <p:spTree>
      <p:nvGrpSpPr>
        <p:cNvPr id="1" name=""/>
        <p:cNvGrpSpPr/>
        <p:nvPr/>
      </p:nvGrpSpPr>
      <p:grpSpPr>
        <a:xfrm>
          <a:off x="0" y="0"/>
          <a:ext cx="0" cy="0"/>
          <a:chOff x="0" y="0"/>
          <a:chExt cx="0" cy="0"/>
        </a:xfrm>
      </p:grpSpPr>
      <p:sp>
        <p:nvSpPr>
          <p:cNvPr id="17" name="Number"/>
          <p:cNvSpPr>
            <a:spLocks noGrp="1"/>
          </p:cNvSpPr>
          <p:nvPr>
            <p:ph type="sldNum" sz="quarter" idx="12"/>
          </p:nvPr>
        </p:nvSpPr>
        <p:spPr bwMode="black">
          <a:xfrm>
            <a:off x="10532854" y="6418454"/>
            <a:ext cx="592346" cy="439546"/>
          </a:xfrm>
        </p:spPr>
        <p:txBody>
          <a:bodyPr/>
          <a:lstStyle/>
          <a:p>
            <a:fld id="{C77968C3-7B7E-411D-B105-08F43D0B3F8A}" type="slidenum">
              <a:rPr lang="en-US" smtClean="0"/>
              <a:t>‹#›</a:t>
            </a:fld>
            <a:endParaRPr lang="en-US"/>
          </a:p>
        </p:txBody>
      </p:sp>
      <p:pic>
        <p:nvPicPr>
          <p:cNvPr id="24"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2" name="Title 6"/>
          <p:cNvSpPr>
            <a:spLocks noGrp="1"/>
          </p:cNvSpPr>
          <p:nvPr>
            <p:ph type="title" hasCustomPrompt="1"/>
          </p:nvPr>
        </p:nvSpPr>
        <p:spPr bwMode="gray">
          <a:xfrm>
            <a:off x="723900" y="685800"/>
            <a:ext cx="10744200" cy="1142999"/>
          </a:xfrm>
        </p:spPr>
        <p:txBody>
          <a:bodyPr anchor="ctr">
            <a:normAutofit/>
          </a:bodyPr>
          <a:lstStyle>
            <a:lvl1pPr algn="ctr">
              <a:defRPr sz="3600" baseline="0">
                <a:solidFill>
                  <a:schemeClr val="accent1"/>
                </a:solidFill>
              </a:defRPr>
            </a:lvl1pPr>
          </a:lstStyle>
          <a:p>
            <a:r>
              <a:rPr lang="en-US"/>
              <a:t>Title - 4 column / 2 row slide</a:t>
            </a:r>
          </a:p>
        </p:txBody>
      </p:sp>
      <p:sp>
        <p:nvSpPr>
          <p:cNvPr id="21" name="Header"/>
          <p:cNvSpPr>
            <a:spLocks noGrp="1"/>
          </p:cNvSpPr>
          <p:nvPr>
            <p:ph type="body" sz="quarter" idx="22" hasCustomPrompt="1"/>
          </p:nvPr>
        </p:nvSpPr>
        <p:spPr>
          <a:xfrm>
            <a:off x="0" y="1"/>
            <a:ext cx="12192000" cy="685800"/>
          </a:xfrm>
        </p:spPr>
        <p:txBody>
          <a:bodyPr anchor="ctr">
            <a:normAutofit/>
          </a:bodyPr>
          <a:lstStyle>
            <a:lvl1pPr marL="0" indent="0" algn="ctr">
              <a:buNone/>
              <a:defRPr sz="1800" b="1" cap="all" spc="1000" baseline="0"/>
            </a:lvl1pPr>
          </a:lstStyle>
          <a:p>
            <a:pPr lvl="0"/>
            <a:r>
              <a:rPr lang="en-US"/>
              <a:t>CLICK TO Edit HEADER</a:t>
            </a:r>
          </a:p>
        </p:txBody>
      </p:sp>
      <p:sp>
        <p:nvSpPr>
          <p:cNvPr id="22" name="Content Placeholder 3"/>
          <p:cNvSpPr>
            <a:spLocks noGrp="1"/>
          </p:cNvSpPr>
          <p:nvPr>
            <p:ph sz="half" idx="23" hasCustomPrompt="1"/>
          </p:nvPr>
        </p:nvSpPr>
        <p:spPr>
          <a:xfrm>
            <a:off x="723900" y="2014717"/>
            <a:ext cx="2514600" cy="2171700"/>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25" name="Content Placeholder 3"/>
          <p:cNvSpPr>
            <a:spLocks noGrp="1"/>
          </p:cNvSpPr>
          <p:nvPr>
            <p:ph sz="half" idx="32" hasCustomPrompt="1"/>
          </p:nvPr>
        </p:nvSpPr>
        <p:spPr>
          <a:xfrm>
            <a:off x="3467100" y="2014717"/>
            <a:ext cx="2514600" cy="2171700"/>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30" name="Content Placeholder 3"/>
          <p:cNvSpPr>
            <a:spLocks noGrp="1"/>
          </p:cNvSpPr>
          <p:nvPr>
            <p:ph sz="half" idx="34" hasCustomPrompt="1"/>
          </p:nvPr>
        </p:nvSpPr>
        <p:spPr>
          <a:xfrm>
            <a:off x="6222762" y="2014717"/>
            <a:ext cx="2502138" cy="2171700"/>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32" name="Content Placeholder 3"/>
          <p:cNvSpPr>
            <a:spLocks noGrp="1"/>
          </p:cNvSpPr>
          <p:nvPr>
            <p:ph sz="half" idx="36" hasCustomPrompt="1"/>
          </p:nvPr>
        </p:nvSpPr>
        <p:spPr>
          <a:xfrm>
            <a:off x="8953500" y="2019301"/>
            <a:ext cx="2514600" cy="2167116"/>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18" name="Content Placeholder 3"/>
          <p:cNvSpPr>
            <a:spLocks noGrp="1"/>
          </p:cNvSpPr>
          <p:nvPr>
            <p:ph sz="half" idx="40" hasCustomPrompt="1"/>
          </p:nvPr>
        </p:nvSpPr>
        <p:spPr>
          <a:xfrm>
            <a:off x="723900" y="4457700"/>
            <a:ext cx="2514600"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
        <p:nvSpPr>
          <p:cNvPr id="19" name="Content Placeholder 3"/>
          <p:cNvSpPr>
            <a:spLocks noGrp="1"/>
          </p:cNvSpPr>
          <p:nvPr>
            <p:ph sz="half" idx="41" hasCustomPrompt="1"/>
          </p:nvPr>
        </p:nvSpPr>
        <p:spPr>
          <a:xfrm>
            <a:off x="3467100" y="4457700"/>
            <a:ext cx="2514600"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
        <p:nvSpPr>
          <p:cNvPr id="20" name="Content Placeholder 3"/>
          <p:cNvSpPr>
            <a:spLocks noGrp="1"/>
          </p:cNvSpPr>
          <p:nvPr>
            <p:ph sz="half" idx="42" hasCustomPrompt="1"/>
          </p:nvPr>
        </p:nvSpPr>
        <p:spPr>
          <a:xfrm>
            <a:off x="6210300" y="4457700"/>
            <a:ext cx="2514600"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
        <p:nvSpPr>
          <p:cNvPr id="26" name="Content Placeholder 3"/>
          <p:cNvSpPr>
            <a:spLocks noGrp="1"/>
          </p:cNvSpPr>
          <p:nvPr>
            <p:ph sz="half" idx="43" hasCustomPrompt="1"/>
          </p:nvPr>
        </p:nvSpPr>
        <p:spPr>
          <a:xfrm>
            <a:off x="8953500" y="4464235"/>
            <a:ext cx="2514600"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Tree>
    <p:extLst>
      <p:ext uri="{BB962C8B-B14F-4D97-AF65-F5344CB8AC3E}">
        <p14:creationId xmlns:p14="http://schemas.microsoft.com/office/powerpoint/2010/main" val="4115192582"/>
      </p:ext>
    </p:extLst>
  </p:cSld>
  <p:clrMapOvr>
    <a:masterClrMapping/>
  </p:clrMapOvr>
  <p:extLst>
    <p:ext uri="{DCECCB84-F9BA-43D5-87BE-67443E8EF086}">
      <p15:sldGuideLst xmlns:p15="http://schemas.microsoft.com/office/powerpoint/2012/main">
        <p15:guide id="1" orient="horz" pos="2808" userDrawn="1">
          <p15:clr>
            <a:srgbClr val="FBAE40"/>
          </p15:clr>
        </p15:guide>
        <p15:guide id="2" orient="horz" pos="26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al 4 col">
    <p:spTree>
      <p:nvGrpSpPr>
        <p:cNvPr id="1" name=""/>
        <p:cNvGrpSpPr/>
        <p:nvPr/>
      </p:nvGrpSpPr>
      <p:grpSpPr>
        <a:xfrm>
          <a:off x="0" y="0"/>
          <a:ext cx="0" cy="0"/>
          <a:chOff x="0" y="0"/>
          <a:chExt cx="0" cy="0"/>
        </a:xfrm>
      </p:grpSpPr>
      <p:sp>
        <p:nvSpPr>
          <p:cNvPr id="32" name="Content Placeholder 3"/>
          <p:cNvSpPr>
            <a:spLocks noGrp="1"/>
          </p:cNvSpPr>
          <p:nvPr>
            <p:ph sz="half" idx="27" hasCustomPrompt="1"/>
          </p:nvPr>
        </p:nvSpPr>
        <p:spPr>
          <a:xfrm>
            <a:off x="2667000" y="2019300"/>
            <a:ext cx="2057399" cy="2171700"/>
          </a:xfrm>
          <a:solidFill>
            <a:schemeClr val="bg2">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41" name="Content Placeholder 3"/>
          <p:cNvSpPr>
            <a:spLocks noGrp="1"/>
          </p:cNvSpPr>
          <p:nvPr>
            <p:ph sz="half" idx="36" hasCustomPrompt="1"/>
          </p:nvPr>
        </p:nvSpPr>
        <p:spPr>
          <a:xfrm>
            <a:off x="5067300" y="2019300"/>
            <a:ext cx="2057400" cy="2171700"/>
          </a:xfrm>
          <a:solidFill>
            <a:schemeClr val="bg2">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42" name="Content Placeholder 3"/>
          <p:cNvSpPr>
            <a:spLocks noGrp="1"/>
          </p:cNvSpPr>
          <p:nvPr>
            <p:ph sz="half" idx="37" hasCustomPrompt="1"/>
          </p:nvPr>
        </p:nvSpPr>
        <p:spPr>
          <a:xfrm>
            <a:off x="7505701" y="2019300"/>
            <a:ext cx="2019300" cy="2171700"/>
          </a:xfrm>
          <a:solidFill>
            <a:schemeClr val="bg2">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43" name="Content Placeholder 3"/>
          <p:cNvSpPr>
            <a:spLocks noGrp="1"/>
          </p:cNvSpPr>
          <p:nvPr>
            <p:ph sz="half" idx="38" hasCustomPrompt="1"/>
          </p:nvPr>
        </p:nvSpPr>
        <p:spPr>
          <a:xfrm>
            <a:off x="9867900" y="2019300"/>
            <a:ext cx="2057399" cy="2171700"/>
          </a:xfrm>
          <a:solidFill>
            <a:schemeClr val="bg2">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17" name="Number"/>
          <p:cNvSpPr>
            <a:spLocks noGrp="1"/>
          </p:cNvSpPr>
          <p:nvPr>
            <p:ph type="sldNum" sz="quarter" idx="12"/>
          </p:nvPr>
        </p:nvSpPr>
        <p:spPr bwMode="black">
          <a:xfrm>
            <a:off x="10532854" y="6418454"/>
            <a:ext cx="592346" cy="439546"/>
          </a:xfrm>
        </p:spPr>
        <p:txBody>
          <a:bodyPr/>
          <a:lstStyle/>
          <a:p>
            <a:fld id="{C77968C3-7B7E-411D-B105-08F43D0B3F8A}" type="slidenum">
              <a:rPr lang="en-US" smtClean="0"/>
              <a:t>‹#›</a:t>
            </a:fld>
            <a:endParaRPr lang="en-US"/>
          </a:p>
        </p:txBody>
      </p:sp>
      <p:pic>
        <p:nvPicPr>
          <p:cNvPr id="24" name="mn" descr="m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1493979" y="6546786"/>
            <a:ext cx="431321" cy="182880"/>
          </a:xfrm>
          <a:prstGeom prst="rect">
            <a:avLst/>
          </a:prstGeom>
        </p:spPr>
      </p:pic>
      <p:sp>
        <p:nvSpPr>
          <p:cNvPr id="2" name="Title 6"/>
          <p:cNvSpPr>
            <a:spLocks noGrp="1"/>
          </p:cNvSpPr>
          <p:nvPr>
            <p:ph type="title" hasCustomPrompt="1"/>
          </p:nvPr>
        </p:nvSpPr>
        <p:spPr bwMode="gray">
          <a:xfrm>
            <a:off x="266700" y="685801"/>
            <a:ext cx="11658600" cy="1142998"/>
          </a:xfrm>
        </p:spPr>
        <p:txBody>
          <a:bodyPr anchor="ctr">
            <a:normAutofit/>
          </a:bodyPr>
          <a:lstStyle>
            <a:lvl1pPr algn="ctr">
              <a:defRPr sz="3600" baseline="0">
                <a:solidFill>
                  <a:schemeClr val="accent1"/>
                </a:solidFill>
              </a:defRPr>
            </a:lvl1pPr>
          </a:lstStyle>
          <a:p>
            <a:r>
              <a:rPr lang="en-US"/>
              <a:t>Title - 5 column / 2 row slide</a:t>
            </a:r>
          </a:p>
        </p:txBody>
      </p:sp>
      <p:sp>
        <p:nvSpPr>
          <p:cNvPr id="31" name="Content Placeholder 3"/>
          <p:cNvSpPr>
            <a:spLocks noGrp="1"/>
          </p:cNvSpPr>
          <p:nvPr>
            <p:ph sz="half" idx="15" hasCustomPrompt="1"/>
          </p:nvPr>
        </p:nvSpPr>
        <p:spPr>
          <a:xfrm>
            <a:off x="266699" y="2019300"/>
            <a:ext cx="2019301" cy="2171700"/>
          </a:xfrm>
          <a:solidFill>
            <a:schemeClr val="bg1">
              <a:lumMod val="85000"/>
            </a:schemeClr>
          </a:solidFill>
        </p:spPr>
        <p:txBody>
          <a:bodyPr anchor="ctr">
            <a:normAutofit/>
          </a:bodyPr>
          <a:lstStyle>
            <a:lvl1pPr marL="0" indent="0" algn="ctr">
              <a:buNone/>
              <a:defRPr sz="1200"/>
            </a:lvl1pPr>
            <a:lvl2pPr marL="396875" indent="0">
              <a:buNone/>
              <a:defRPr/>
            </a:lvl2pPr>
            <a:lvl3pPr marL="741363" indent="0">
              <a:buNone/>
              <a:defRPr/>
            </a:lvl3pPr>
            <a:lvl4pPr marL="1087437" indent="0">
              <a:buNone/>
              <a:defRPr/>
            </a:lvl4pPr>
            <a:lvl5pPr marL="1431925" indent="0">
              <a:buNone/>
              <a:defRPr/>
            </a:lvl5pPr>
          </a:lstStyle>
          <a:p>
            <a:pPr lvl="0"/>
            <a:r>
              <a:rPr lang="en-US"/>
              <a:t>CLICK ICON TO ADD OBJECT</a:t>
            </a:r>
          </a:p>
        </p:txBody>
      </p:sp>
      <p:sp>
        <p:nvSpPr>
          <p:cNvPr id="44" name="Header"/>
          <p:cNvSpPr>
            <a:spLocks noGrp="1"/>
          </p:cNvSpPr>
          <p:nvPr>
            <p:ph type="body" sz="quarter" idx="22" hasCustomPrompt="1"/>
          </p:nvPr>
        </p:nvSpPr>
        <p:spPr>
          <a:xfrm>
            <a:off x="0" y="1"/>
            <a:ext cx="12192000" cy="685799"/>
          </a:xfrm>
        </p:spPr>
        <p:txBody>
          <a:bodyPr anchor="ctr">
            <a:normAutofit/>
          </a:bodyPr>
          <a:lstStyle>
            <a:lvl1pPr marL="0" indent="0" algn="ctr">
              <a:buNone/>
              <a:defRPr sz="1800" b="1" cap="all" spc="1000" baseline="0"/>
            </a:lvl1pPr>
          </a:lstStyle>
          <a:p>
            <a:pPr lvl="0"/>
            <a:r>
              <a:rPr lang="en-US"/>
              <a:t>CLICK TO Edit HEADER</a:t>
            </a:r>
          </a:p>
        </p:txBody>
      </p:sp>
      <p:sp>
        <p:nvSpPr>
          <p:cNvPr id="16" name="Content Placeholder 3"/>
          <p:cNvSpPr>
            <a:spLocks noGrp="1"/>
          </p:cNvSpPr>
          <p:nvPr>
            <p:ph sz="half" idx="39" hasCustomPrompt="1"/>
          </p:nvPr>
        </p:nvSpPr>
        <p:spPr>
          <a:xfrm>
            <a:off x="266699" y="4463794"/>
            <a:ext cx="2017553"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53975" indent="0" defTabSz="1260475">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a:p>
            <a:pPr marL="396875" marR="0" lvl="1"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endParaRPr lang="en-US" dirty="0"/>
          </a:p>
        </p:txBody>
      </p:sp>
      <p:sp>
        <p:nvSpPr>
          <p:cNvPr id="19" name="Content Placeholder 3"/>
          <p:cNvSpPr>
            <a:spLocks noGrp="1"/>
          </p:cNvSpPr>
          <p:nvPr>
            <p:ph sz="half" idx="40" hasCustomPrompt="1"/>
          </p:nvPr>
        </p:nvSpPr>
        <p:spPr>
          <a:xfrm>
            <a:off x="2667000" y="4463794"/>
            <a:ext cx="2017553"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
        <p:nvSpPr>
          <p:cNvPr id="20" name="Content Placeholder 3"/>
          <p:cNvSpPr>
            <a:spLocks noGrp="1"/>
          </p:cNvSpPr>
          <p:nvPr>
            <p:ph sz="half" idx="41" hasCustomPrompt="1"/>
          </p:nvPr>
        </p:nvSpPr>
        <p:spPr>
          <a:xfrm>
            <a:off x="5067300" y="4463794"/>
            <a:ext cx="2017553"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
        <p:nvSpPr>
          <p:cNvPr id="21" name="Content Placeholder 3"/>
          <p:cNvSpPr>
            <a:spLocks noGrp="1"/>
          </p:cNvSpPr>
          <p:nvPr>
            <p:ph sz="half" idx="42" hasCustomPrompt="1"/>
          </p:nvPr>
        </p:nvSpPr>
        <p:spPr>
          <a:xfrm>
            <a:off x="7507448" y="4463794"/>
            <a:ext cx="2017553"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
        <p:nvSpPr>
          <p:cNvPr id="22" name="Content Placeholder 3"/>
          <p:cNvSpPr>
            <a:spLocks noGrp="1"/>
          </p:cNvSpPr>
          <p:nvPr>
            <p:ph sz="half" idx="43" hasCustomPrompt="1"/>
          </p:nvPr>
        </p:nvSpPr>
        <p:spPr>
          <a:xfrm>
            <a:off x="9867900" y="4463794"/>
            <a:ext cx="2057399" cy="1676400"/>
          </a:xfrm>
          <a:noFill/>
        </p:spPr>
        <p:txBody>
          <a:bodyPr>
            <a:normAutofit/>
          </a:bodyPr>
          <a:lstStyle>
            <a:lvl1pPr marL="342900" marR="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sz="2000" b="0"/>
            </a:lvl1pPr>
            <a:lvl2pPr marL="396875" indent="0">
              <a:buNone/>
              <a:defRPr sz="2000"/>
            </a:lvl2pPr>
            <a:lvl3pPr marL="741363" indent="0">
              <a:buNone/>
              <a:defRPr sz="2800"/>
            </a:lvl3pPr>
            <a:lvl4pPr marL="1087437" indent="0">
              <a:buNone/>
              <a:defRPr/>
            </a:lvl4pPr>
            <a:lvl5pPr marL="1431925" indent="0">
              <a:buNone/>
              <a:defRPr sz="2000"/>
            </a:lvl5pPr>
          </a:lstStyle>
          <a:p>
            <a:pPr marL="342900" marR="0" lvl="0" indent="-342900" algn="l" defTabSz="914400" rtl="0" eaLnBrk="1" fontAlgn="auto" latinLnBrk="0" hangingPunct="1">
              <a:lnSpc>
                <a:spcPct val="100000"/>
              </a:lnSpc>
              <a:spcBef>
                <a:spcPts val="1000"/>
              </a:spcBef>
              <a:spcAft>
                <a:spcPts val="0"/>
              </a:spcAft>
              <a:buClr>
                <a:srgbClr val="0281A2"/>
              </a:buClr>
              <a:buSzTx/>
              <a:buFont typeface="Wingdings" panose="05000000000000000000" pitchFamily="2" charset="2"/>
              <a:buChar char="§"/>
              <a:tabLst/>
              <a:defRPr/>
            </a:pPr>
            <a:r>
              <a:rPr lang="en-US" dirty="0"/>
              <a:t>Bullet</a:t>
            </a:r>
          </a:p>
        </p:txBody>
      </p:sp>
    </p:spTree>
    <p:extLst>
      <p:ext uri="{BB962C8B-B14F-4D97-AF65-F5344CB8AC3E}">
        <p14:creationId xmlns:p14="http://schemas.microsoft.com/office/powerpoint/2010/main" val="3029730137"/>
      </p:ext>
    </p:extLst>
  </p:cSld>
  <p:clrMapOvr>
    <a:masterClrMapping/>
  </p:clrMapOvr>
  <p:extLst>
    <p:ext uri="{DCECCB84-F9BA-43D5-87BE-67443E8EF086}">
      <p15:sldGuideLst xmlns:p15="http://schemas.microsoft.com/office/powerpoint/2012/main">
        <p15:guide id="1" orient="horz" pos="2640" userDrawn="1">
          <p15:clr>
            <a:srgbClr val="FBAE40"/>
          </p15:clr>
        </p15:guide>
        <p15:guide id="2" orient="horz" pos="280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Footer"/>
          <p:cNvSpPr txBox="1">
            <a:spLocks/>
          </p:cNvSpPr>
          <p:nvPr userDrawn="1"/>
        </p:nvSpPr>
        <p:spPr bwMode="black">
          <a:xfrm>
            <a:off x="1659148" y="6400800"/>
            <a:ext cx="8873704" cy="457199"/>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pc="200" baseline="0"/>
              <a:t>WWW.HEALTH.mn.GOV</a:t>
            </a:r>
          </a:p>
        </p:txBody>
      </p:sp>
      <p:pic>
        <p:nvPicPr>
          <p:cNvPr id="8" name="mdh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185664" y="1203519"/>
            <a:ext cx="1820672" cy="1250562"/>
          </a:xfrm>
          <a:prstGeom prst="rect">
            <a:avLst/>
          </a:prstGeom>
        </p:spPr>
      </p:pic>
      <p:sp>
        <p:nvSpPr>
          <p:cNvPr id="2" name="Title 9"/>
          <p:cNvSpPr>
            <a:spLocks noGrp="1"/>
          </p:cNvSpPr>
          <p:nvPr userDrawn="1">
            <p:ph type="ctrTitle" hasCustomPrompt="1"/>
          </p:nvPr>
        </p:nvSpPr>
        <p:spPr bwMode="gray">
          <a:xfrm>
            <a:off x="723900" y="3806456"/>
            <a:ext cx="10744200" cy="1446028"/>
          </a:xfrm>
          <a:noFill/>
        </p:spPr>
        <p:txBody>
          <a:bodyPr anchor="t">
            <a:normAutofit/>
          </a:bodyPr>
          <a:lstStyle>
            <a:lvl1pPr marL="0" algn="ctr">
              <a:spcAft>
                <a:spcPts val="0"/>
              </a:spcAft>
              <a:defRPr sz="4000" baseline="0">
                <a:solidFill>
                  <a:schemeClr val="accent1"/>
                </a:solidFill>
              </a:defRPr>
            </a:lvl1pPr>
          </a:lstStyle>
          <a:p>
            <a:r>
              <a:rPr lang="en-US"/>
              <a:t>Add text</a:t>
            </a:r>
          </a:p>
        </p:txBody>
      </p:sp>
    </p:spTree>
    <p:extLst>
      <p:ext uri="{BB962C8B-B14F-4D97-AF65-F5344CB8AC3E}">
        <p14:creationId xmlns:p14="http://schemas.microsoft.com/office/powerpoint/2010/main" val="521987522"/>
      </p:ext>
    </p:extLst>
  </p:cSld>
  <p:clrMapOvr>
    <a:masterClrMapping/>
  </p:clrMapOvr>
  <p:extLst>
    <p:ext uri="{DCECCB84-F9BA-43D5-87BE-67443E8EF086}">
      <p15:sldGuideLst xmlns:p15="http://schemas.microsoft.com/office/powerpoint/2012/main">
        <p15:guide id="1" pos="3840">
          <p15:clr>
            <a:srgbClr val="FBAE40"/>
          </p15:clr>
        </p15:guide>
        <p15:guide id="2" pos="5016">
          <p15:clr>
            <a:srgbClr val="FBAE40"/>
          </p15:clr>
        </p15:guide>
        <p15:guide id="3" pos="5184">
          <p15:clr>
            <a:srgbClr val="FBAE40"/>
          </p15:clr>
        </p15:guide>
        <p15:guide id="4" pos="5640">
          <p15:clr>
            <a:srgbClr val="FBAE40"/>
          </p15:clr>
        </p15:guide>
        <p15:guide id="5" pos="5784">
          <p15:clr>
            <a:srgbClr val="9FCC3B"/>
          </p15:clr>
        </p15:guide>
        <p15:guide id="6" pos="7512">
          <p15:clr>
            <a:srgbClr val="FBAE40"/>
          </p15:clr>
        </p15:guide>
        <p15:guide id="7" pos="2664">
          <p15:clr>
            <a:srgbClr val="FBAE40"/>
          </p15:clr>
        </p15:guide>
        <p15:guide id="8" pos="2496">
          <p15:clr>
            <a:srgbClr val="FBAE40"/>
          </p15:clr>
        </p15:guide>
        <p15:guide id="9" pos="2040">
          <p15:clr>
            <a:srgbClr val="FBAE40"/>
          </p15:clr>
        </p15:guide>
        <p15:guide id="10" pos="1896">
          <p15:clr>
            <a:srgbClr val="FBAE40"/>
          </p15:clr>
        </p15:guide>
        <p15:guide id="11" pos="168">
          <p15:clr>
            <a:srgbClr val="FBAE40"/>
          </p15:clr>
        </p15:guide>
        <p15:guide id="12" pos="3768">
          <p15:clr>
            <a:srgbClr val="FBAE40"/>
          </p15:clr>
        </p15:guide>
        <p15:guide id="13" pos="3912">
          <p15:clr>
            <a:srgbClr val="FBAE40"/>
          </p15:clr>
        </p15:guide>
        <p15:guide id="14" pos="1968">
          <p15:clr>
            <a:srgbClr val="FBAE40"/>
          </p15:clr>
        </p15:guide>
        <p15:guide id="15" pos="57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6176963"/>
            <a:ext cx="12192000" cy="681037"/>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croscop view of coronavirus">
            <a:extLst>
              <a:ext uri="{FF2B5EF4-FFF2-40B4-BE49-F238E27FC236}">
                <a16:creationId xmlns:a16="http://schemas.microsoft.com/office/drawing/2014/main" id="{0A391F90-4778-1348-9081-F4F9800D28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8862"/>
          <a:stretch/>
        </p:blipFill>
        <p:spPr>
          <a:xfrm>
            <a:off x="0" y="0"/>
            <a:ext cx="12192000" cy="1449659"/>
          </a:xfrm>
          <a:prstGeom prst="rect">
            <a:avLst/>
          </a:prstGeom>
        </p:spPr>
      </p:pic>
      <p:sp>
        <p:nvSpPr>
          <p:cNvPr id="14" name="Title 2"/>
          <p:cNvSpPr>
            <a:spLocks noGrp="1"/>
          </p:cNvSpPr>
          <p:nvPr>
            <p:ph type="title"/>
          </p:nvPr>
        </p:nvSpPr>
        <p:spPr bwMode="white">
          <a:xfrm>
            <a:off x="838200" y="291117"/>
            <a:ext cx="8294643" cy="948987"/>
          </a:xfrm>
          <a:noFill/>
        </p:spPr>
        <p:txBody>
          <a:bodyPr lIns="0" rIns="0">
            <a:normAutofit/>
          </a:bodyPr>
          <a:lstStyle>
            <a:lvl1pPr algn="l">
              <a:defRPr sz="3600" b="1">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lvl1pPr>
              <a:defRPr b="1">
                <a:solidFill>
                  <a:schemeClr val="tx1"/>
                </a:solidFill>
              </a:defRPr>
            </a:lvl1pPr>
          </a:lstStyle>
          <a:p>
            <a:fld id="{7AA21DCB-98D2-4CA5-9A67-50A6BF357049}" type="datetime1">
              <a:rPr lang="en-US" smtClean="0"/>
              <a:pPr/>
              <a:t>5/17/2021</a:t>
            </a:fld>
            <a:endParaRPr lang="en-US"/>
          </a:p>
        </p:txBody>
      </p:sp>
      <p:sp>
        <p:nvSpPr>
          <p:cNvPr id="6" name="Slide Number Placeholder 6"/>
          <p:cNvSpPr>
            <a:spLocks noGrp="1"/>
          </p:cNvSpPr>
          <p:nvPr>
            <p:ph type="sldNum" sz="quarter" idx="12"/>
          </p:nvPr>
        </p:nvSpPr>
        <p:spPr bwMode="black"/>
        <p:txBody>
          <a:bodyPr/>
          <a:lstStyle>
            <a:lvl1pPr>
              <a:defRPr>
                <a:solidFill>
                  <a:schemeClr val="tx1"/>
                </a:solidFill>
              </a:defRPr>
            </a:lvl1pPr>
          </a:lstStyle>
          <a:p>
            <a:fld id="{48F63A3B-78C7-47BE-AE5E-E10140E04643}" type="slidenum">
              <a:rPr lang="en-US" smtClean="0"/>
              <a:pPr/>
              <a:t>‹#›</a:t>
            </a:fld>
            <a:endParaRPr lang="en-US"/>
          </a:p>
        </p:txBody>
      </p:sp>
      <p:pic>
        <p:nvPicPr>
          <p:cNvPr id="7" name="Picture 6" descr="STAY SAFE M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32843" y="217468"/>
            <a:ext cx="2665139" cy="1003869"/>
          </a:xfrm>
          <a:prstGeom prst="rect">
            <a:avLst/>
          </a:prstGeom>
        </p:spPr>
      </p:pic>
    </p:spTree>
    <p:extLst>
      <p:ext uri="{BB962C8B-B14F-4D97-AF65-F5344CB8AC3E}">
        <p14:creationId xmlns:p14="http://schemas.microsoft.com/office/powerpoint/2010/main" val="353249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l">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359BC4D2-BBE4-4A17-B8D3-45EB19CCBF8B}" type="datetime1">
              <a:rPr lang="en-US" smtClean="0"/>
              <a:t>5/17/2021</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13" name="Rectangle 7">
            <a:extLst>
              <a:ext uri="{FF2B5EF4-FFF2-40B4-BE49-F238E27FC236}">
                <a16:creationId xmlns:a16="http://schemas.microsoft.com/office/drawing/2014/main" id="{8F68950B-6B13-1944-BC18-C198A87F7669}"/>
              </a:ext>
            </a:extLst>
          </p:cNvPr>
          <p:cNvSpPr/>
          <p:nvPr userDrawn="1"/>
        </p:nvSpPr>
        <p:spPr bwMode="auto">
          <a:xfrm>
            <a:off x="0" y="1215832"/>
            <a:ext cx="12192000" cy="119256"/>
          </a:xfrm>
          <a:prstGeom prst="rect">
            <a:avLst/>
          </a:prstGeom>
          <a:gradFill flip="none" rotWithShape="1">
            <a:gsLst>
              <a:gs pos="93000">
                <a:srgbClr val="99232E"/>
              </a:gs>
              <a:gs pos="48000">
                <a:srgbClr val="3F1D42"/>
              </a:gs>
              <a:gs pos="4000">
                <a:srgbClr val="1B2E4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31B99D38-BE87-4D9F-A446-4EE8A0C73B4B}" type="datetime1">
              <a:rPr lang="en-US" smtClean="0"/>
              <a:t>5/17/2021</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2" name="Rectangle 7">
            <a:extLst>
              <a:ext uri="{FF2B5EF4-FFF2-40B4-BE49-F238E27FC236}">
                <a16:creationId xmlns:a16="http://schemas.microsoft.com/office/drawing/2014/main" id="{29809F24-C377-3C4B-B202-58FD3C498336}"/>
              </a:ext>
            </a:extLst>
          </p:cNvPr>
          <p:cNvSpPr/>
          <p:nvPr userDrawn="1"/>
        </p:nvSpPr>
        <p:spPr bwMode="auto">
          <a:xfrm>
            <a:off x="0" y="1216024"/>
            <a:ext cx="12192000" cy="119256"/>
          </a:xfrm>
          <a:prstGeom prst="rect">
            <a:avLst/>
          </a:prstGeom>
          <a:gradFill flip="none" rotWithShape="1">
            <a:gsLst>
              <a:gs pos="93000">
                <a:srgbClr val="99232E"/>
              </a:gs>
              <a:gs pos="48000">
                <a:srgbClr val="3F1D42"/>
              </a:gs>
              <a:gs pos="4000">
                <a:srgbClr val="1B2E4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1661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7">
            <a:extLst>
              <a:ext uri="{FF2B5EF4-FFF2-40B4-BE49-F238E27FC236}">
                <a16:creationId xmlns:a16="http://schemas.microsoft.com/office/drawing/2014/main" id="{CB3F6972-C9EE-FC4D-A0C5-4FB5E868B4B8}"/>
              </a:ext>
            </a:extLst>
          </p:cNvPr>
          <p:cNvSpPr/>
          <p:nvPr userDrawn="1"/>
        </p:nvSpPr>
        <p:spPr bwMode="auto">
          <a:xfrm>
            <a:off x="0" y="1216024"/>
            <a:ext cx="12192000" cy="119256"/>
          </a:xfrm>
          <a:prstGeom prst="rect">
            <a:avLst/>
          </a:prstGeom>
          <a:gradFill flip="none" rotWithShape="1">
            <a:gsLst>
              <a:gs pos="93000">
                <a:srgbClr val="99232E"/>
              </a:gs>
              <a:gs pos="48000">
                <a:srgbClr val="3F1D42"/>
              </a:gs>
              <a:gs pos="4000">
                <a:srgbClr val="1B2E4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F68D3CE9-0FD2-451E-91F9-0DFB47634621}" type="datetime1">
              <a:rPr lang="en-US" smtClean="0"/>
              <a:t>5/17/2021</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858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7">
            <a:extLst>
              <a:ext uri="{FF2B5EF4-FFF2-40B4-BE49-F238E27FC236}">
                <a16:creationId xmlns:a16="http://schemas.microsoft.com/office/drawing/2014/main" id="{BED75901-44C1-BF44-A96E-007A5F10212A}"/>
              </a:ext>
            </a:extLst>
          </p:cNvPr>
          <p:cNvSpPr/>
          <p:nvPr userDrawn="1"/>
        </p:nvSpPr>
        <p:spPr bwMode="auto">
          <a:xfrm>
            <a:off x="0" y="1214717"/>
            <a:ext cx="12192000" cy="119256"/>
          </a:xfrm>
          <a:prstGeom prst="rect">
            <a:avLst/>
          </a:prstGeom>
          <a:gradFill flip="none" rotWithShape="1">
            <a:gsLst>
              <a:gs pos="93000">
                <a:srgbClr val="99232E"/>
              </a:gs>
              <a:gs pos="48000">
                <a:srgbClr val="3F1D42"/>
              </a:gs>
              <a:gs pos="4000">
                <a:srgbClr val="1B2E4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2"/>
          <p:cNvSpPr>
            <a:spLocks noGrp="1"/>
          </p:cNvSpPr>
          <p:nvPr>
            <p:ph type="title"/>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28D79E8F-56A0-4CCC-8FA0-7276ACDB277E}" type="datetime1">
              <a:rPr lang="en-US" smtClean="0"/>
              <a:t>5/17/2021</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3801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l">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43685A20-BA52-43F1-AB65-175D38A08993}" type="datetime1">
              <a:rPr lang="en-US" smtClean="0"/>
              <a:t>5/17/2021</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l">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C30EA790-88CD-4A2E-A6BF-03D6DD5BD154}" type="datetime1">
              <a:rPr lang="en-US" smtClean="0"/>
              <a:t>5/17/2021</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Stay Safe Minnesota</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392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915AD958-ABC3-4702-9111-91AC36C82BEA}" type="datetime1">
              <a:rPr lang="en-US" smtClean="0"/>
              <a:t>5/17/2021</a:t>
            </a:fld>
            <a:endParaRPr lang="en-US"/>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831" r:id="rId1"/>
    <p:sldLayoutId id="2147483834" r:id="rId2"/>
    <p:sldLayoutId id="2147483712" r:id="rId3"/>
    <p:sldLayoutId id="2147483795" r:id="rId4"/>
    <p:sldLayoutId id="2147483790" r:id="rId5"/>
    <p:sldLayoutId id="2147483789" r:id="rId6"/>
    <p:sldLayoutId id="2147483714" r:id="rId7"/>
    <p:sldLayoutId id="2147483780" r:id="rId8"/>
    <p:sldLayoutId id="2147483826" r:id="rId9"/>
    <p:sldLayoutId id="2147483744" r:id="rId10"/>
    <p:sldLayoutId id="2147483772" r:id="rId11"/>
    <p:sldLayoutId id="2147483820" r:id="rId12"/>
    <p:sldLayoutId id="2147483769" r:id="rId13"/>
    <p:sldLayoutId id="2147483829" r:id="rId14"/>
    <p:sldLayoutId id="2147483732" r:id="rId15"/>
    <p:sldLayoutId id="2147483835" r:id="rId16"/>
    <p:sldLayoutId id="2147483827" r:id="rId17"/>
    <p:sldLayoutId id="2147483836" r:id="rId18"/>
    <p:sldLayoutId id="2147483837" r:id="rId1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0" y="701748"/>
            <a:ext cx="10744200" cy="112705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bwMode="gray">
          <a:xfrm>
            <a:off x="723900" y="2019299"/>
            <a:ext cx="5257800" cy="4157663"/>
          </a:xfrm>
          <a:prstGeom prst="rect">
            <a:avLst/>
          </a:prstGeom>
        </p:spPr>
        <p:txBody>
          <a:bodyPr vert="horz" lIns="91440" tIns="45720" rIns="91440" bIns="45720" rtlCol="0">
            <a:normAutofit/>
          </a:bodyPr>
          <a:lstStyle/>
          <a:p>
            <a:pPr lvl="0"/>
            <a:r>
              <a:rPr lang="en-US" dirty="0"/>
              <a:t>Bullet 32</a:t>
            </a:r>
          </a:p>
          <a:p>
            <a:pPr lvl="1"/>
            <a:r>
              <a:rPr lang="en-US" dirty="0"/>
              <a:t>Bullet 30</a:t>
            </a:r>
          </a:p>
          <a:p>
            <a:pPr lvl="2"/>
            <a:r>
              <a:rPr lang="en-US" dirty="0"/>
              <a:t>Bullet 28</a:t>
            </a:r>
          </a:p>
          <a:p>
            <a:pPr lvl="3"/>
            <a:r>
              <a:rPr lang="en-US" dirty="0"/>
              <a:t>Bullet 26</a:t>
            </a:r>
          </a:p>
          <a:p>
            <a:pPr lvl="4"/>
            <a:r>
              <a:rPr lang="en-US" dirty="0"/>
              <a:t>Bullet 24</a:t>
            </a:r>
          </a:p>
        </p:txBody>
      </p:sp>
      <p:sp>
        <p:nvSpPr>
          <p:cNvPr id="6" name="Slide Number Placeholder 5"/>
          <p:cNvSpPr>
            <a:spLocks noGrp="1"/>
          </p:cNvSpPr>
          <p:nvPr>
            <p:ph type="sldNum" sz="quarter" idx="4"/>
          </p:nvPr>
        </p:nvSpPr>
        <p:spPr>
          <a:xfrm>
            <a:off x="10532852" y="6356350"/>
            <a:ext cx="1392447" cy="365125"/>
          </a:xfrm>
          <a:prstGeom prst="rect">
            <a:avLst/>
          </a:prstGeom>
        </p:spPr>
        <p:txBody>
          <a:bodyPr vert="horz" lIns="91440" tIns="45720" rIns="91440" bIns="45720" rtlCol="0" anchor="ctr"/>
          <a:lstStyle>
            <a:lvl1pPr algn="r">
              <a:defRPr sz="1000" spc="200" baseline="0">
                <a:solidFill>
                  <a:schemeClr val="accent1"/>
                </a:solidFill>
              </a:defRPr>
            </a:lvl1pPr>
          </a:lstStyle>
          <a:p>
            <a:fld id="{C77968C3-7B7E-411D-B105-08F43D0B3F8A}" type="slidenum">
              <a:rPr lang="en-US" smtClean="0"/>
              <a:pPr/>
              <a:t>‹#›</a:t>
            </a:fld>
            <a:endParaRPr lang="en-US"/>
          </a:p>
        </p:txBody>
      </p:sp>
    </p:spTree>
    <p:extLst>
      <p:ext uri="{BB962C8B-B14F-4D97-AF65-F5344CB8AC3E}">
        <p14:creationId xmlns:p14="http://schemas.microsoft.com/office/powerpoint/2010/main" val="345784281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3" r:id="rId3"/>
    <p:sldLayoutId id="2147483668" r:id="rId4"/>
    <p:sldLayoutId id="2147483657" r:id="rId5"/>
    <p:sldLayoutId id="2147483664" r:id="rId6"/>
    <p:sldLayoutId id="2147483661" r:id="rId7"/>
    <p:sldLayoutId id="2147483660" r:id="rId8"/>
    <p:sldLayoutId id="2147483667" r:id="rId9"/>
    <p:sldLayoutId id="2147483662" r:id="rId10"/>
  </p:sldLayoutIdLst>
  <p:hf hdr="0"/>
  <p:txStyles>
    <p:title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0" indent="-365760" algn="l" defTabSz="914400" rtl="0" eaLnBrk="1" latinLnBrk="0" hangingPunct="1">
        <a:lnSpc>
          <a:spcPct val="100000"/>
        </a:lnSpc>
        <a:spcBef>
          <a:spcPts val="1000"/>
        </a:spcBef>
        <a:buClr>
          <a:srgbClr val="0281A2"/>
        </a:buClr>
        <a:buFont typeface="Calibri" panose="020F0502020204030204" pitchFamily="34" charset="0"/>
        <a:buChar char="▪"/>
        <a:defRPr sz="3200" kern="1200">
          <a:solidFill>
            <a:schemeClr val="accent1"/>
          </a:solidFill>
          <a:latin typeface="+mn-lt"/>
          <a:ea typeface="+mn-ea"/>
          <a:cs typeface="+mn-cs"/>
        </a:defRPr>
      </a:lvl1pPr>
      <a:lvl2pPr marL="741363" indent="-344488" algn="l" defTabSz="914400" rtl="0" eaLnBrk="1" latinLnBrk="0" hangingPunct="1">
        <a:lnSpc>
          <a:spcPct val="100000"/>
        </a:lnSpc>
        <a:spcBef>
          <a:spcPts val="500"/>
        </a:spcBef>
        <a:buClr>
          <a:srgbClr val="0281A2"/>
        </a:buClr>
        <a:buFont typeface="Calibri" panose="020F0502020204030204" pitchFamily="34" charset="0"/>
        <a:buChar char="▪"/>
        <a:defRPr sz="3000" kern="1200">
          <a:solidFill>
            <a:schemeClr val="accent1"/>
          </a:solidFill>
          <a:latin typeface="+mn-lt"/>
          <a:ea typeface="+mn-ea"/>
          <a:cs typeface="+mn-cs"/>
        </a:defRPr>
      </a:lvl2pPr>
      <a:lvl3pPr marL="1087438" indent="-346075" algn="l" defTabSz="914400" rtl="0" eaLnBrk="1" latinLnBrk="0" hangingPunct="1">
        <a:lnSpc>
          <a:spcPct val="100000"/>
        </a:lnSpc>
        <a:spcBef>
          <a:spcPts val="500"/>
        </a:spcBef>
        <a:buClr>
          <a:srgbClr val="0281A2"/>
        </a:buClr>
        <a:buFont typeface="Calibri" panose="020F0502020204030204" pitchFamily="34" charset="0"/>
        <a:buChar char="▪"/>
        <a:defRPr sz="2800" kern="1200">
          <a:solidFill>
            <a:schemeClr val="accent1"/>
          </a:solidFill>
          <a:latin typeface="+mn-lt"/>
          <a:ea typeface="+mn-ea"/>
          <a:cs typeface="+mn-cs"/>
        </a:defRPr>
      </a:lvl3pPr>
      <a:lvl4pPr marL="1431925" indent="-344488" algn="l" defTabSz="914400" rtl="0" eaLnBrk="1" latinLnBrk="0" hangingPunct="1">
        <a:lnSpc>
          <a:spcPct val="100000"/>
        </a:lnSpc>
        <a:spcBef>
          <a:spcPts val="500"/>
        </a:spcBef>
        <a:buClr>
          <a:srgbClr val="0281A2"/>
        </a:buClr>
        <a:buFont typeface="Calibri" panose="020F0502020204030204" pitchFamily="34" charset="0"/>
        <a:buChar char="▪"/>
        <a:defRPr sz="2600" kern="1200">
          <a:solidFill>
            <a:schemeClr val="accent1"/>
          </a:solidFill>
          <a:latin typeface="+mn-lt"/>
          <a:ea typeface="+mn-ea"/>
          <a:cs typeface="+mn-cs"/>
        </a:defRPr>
      </a:lvl4pPr>
      <a:lvl5pPr marL="1655763" indent="-223838" algn="l" defTabSz="914400" rtl="0" eaLnBrk="1" latinLnBrk="0" hangingPunct="1">
        <a:lnSpc>
          <a:spcPct val="100000"/>
        </a:lnSpc>
        <a:spcBef>
          <a:spcPts val="500"/>
        </a:spcBef>
        <a:buClr>
          <a:srgbClr val="0281A2"/>
        </a:buClr>
        <a:buFont typeface="Calibri" panose="020F0502020204030204" pitchFamily="34" charset="0"/>
        <a:buChar char="▪"/>
        <a:defRPr sz="2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68" userDrawn="1">
          <p15:clr>
            <a:srgbClr val="F26B43"/>
          </p15:clr>
        </p15:guide>
        <p15:guide id="4" pos="7512" userDrawn="1">
          <p15:clr>
            <a:srgbClr val="F26B43"/>
          </p15:clr>
        </p15:guide>
        <p15:guide id="6" pos="5496" userDrawn="1">
          <p15:clr>
            <a:srgbClr val="F26B43"/>
          </p15:clr>
        </p15:guide>
        <p15:guide id="7" pos="7224" userDrawn="1">
          <p15:clr>
            <a:srgbClr val="9FCC3B"/>
          </p15:clr>
        </p15:guide>
        <p15:guide id="8" pos="3912" userDrawn="1">
          <p15:clr>
            <a:srgbClr val="F26B43"/>
          </p15:clr>
        </p15:guide>
        <p15:guide id="9" pos="2040" userDrawn="1">
          <p15:clr>
            <a:srgbClr val="F26B43"/>
          </p15:clr>
        </p15:guide>
        <p15:guide id="10" pos="456" userDrawn="1">
          <p15:clr>
            <a:srgbClr val="9FCC3B"/>
          </p15:clr>
        </p15:guide>
        <p15:guide id="12" pos="2592" userDrawn="1">
          <p15:clr>
            <a:srgbClr val="9FCC3B"/>
          </p15:clr>
        </p15:guide>
        <p15:guide id="13" pos="5640" userDrawn="1">
          <p15:clr>
            <a:srgbClr val="F26B43"/>
          </p15:clr>
        </p15:guide>
        <p15:guide id="14" pos="2184" userDrawn="1">
          <p15:clr>
            <a:srgbClr val="F26B43"/>
          </p15:clr>
        </p15:guide>
        <p15:guide id="15" orient="horz" pos="1272" userDrawn="1">
          <p15:clr>
            <a:srgbClr val="F26B43"/>
          </p15:clr>
        </p15:guide>
        <p15:guide id="17" orient="horz" pos="144" userDrawn="1">
          <p15:clr>
            <a:srgbClr val="F26B43"/>
          </p15:clr>
        </p15:guide>
        <p15:guide id="18" orient="horz" pos="3648" userDrawn="1">
          <p15:clr>
            <a:srgbClr val="F26B43"/>
          </p15:clr>
        </p15:guide>
        <p15:guide id="19" orient="horz" pos="4008" userDrawn="1">
          <p15:clr>
            <a:srgbClr val="F26B43"/>
          </p15:clr>
        </p15:guide>
        <p15:guide id="20" pos="168" userDrawn="1">
          <p15:clr>
            <a:srgbClr val="F26B43"/>
          </p15:clr>
        </p15:guide>
        <p15:guide id="21" orient="horz" pos="1152" userDrawn="1">
          <p15:clr>
            <a:srgbClr val="F26B43"/>
          </p15:clr>
        </p15:guide>
        <p15:guide id="23" pos="3984" userDrawn="1">
          <p15:clr>
            <a:srgbClr val="5ACBF0"/>
          </p15:clr>
        </p15:guide>
        <p15:guide id="24" orient="horz" pos="432" userDrawn="1">
          <p15:clr>
            <a:srgbClr val="F26B43"/>
          </p15:clr>
        </p15:guide>
        <p15:guide id="25" pos="3696" userDrawn="1">
          <p15:clr>
            <a:srgbClr val="5ACBF0"/>
          </p15:clr>
        </p15:guide>
        <p15:guide id="26" pos="1440" userDrawn="1">
          <p15:clr>
            <a:srgbClr val="FBAE40"/>
          </p15:clr>
        </p15:guide>
        <p15:guide id="27" pos="1680" userDrawn="1">
          <p15:clr>
            <a:srgbClr val="FBAE40"/>
          </p15:clr>
        </p15:guide>
        <p15:guide id="28" pos="2976" userDrawn="1">
          <p15:clr>
            <a:srgbClr val="FBAE40"/>
          </p15:clr>
        </p15:guide>
        <p15:guide id="29" pos="3192" userDrawn="1">
          <p15:clr>
            <a:srgbClr val="FBAE40"/>
          </p15:clr>
        </p15:guide>
        <p15:guide id="30" pos="4488" userDrawn="1">
          <p15:clr>
            <a:srgbClr val="FBAE40"/>
          </p15:clr>
        </p15:guide>
        <p15:guide id="31" pos="4728" userDrawn="1">
          <p15:clr>
            <a:srgbClr val="FBAE40"/>
          </p15:clr>
        </p15:guide>
        <p15:guide id="32" pos="6216" userDrawn="1">
          <p15:clr>
            <a:srgbClr val="FBAE40"/>
          </p15:clr>
        </p15:guide>
        <p15:guide id="33" pos="6000" userDrawn="1">
          <p15:clr>
            <a:srgbClr val="F26B43"/>
          </p15:clr>
        </p15:guide>
        <p15:guide id="34" pos="2760" userDrawn="1">
          <p15:clr>
            <a:srgbClr val="9FCC3B"/>
          </p15:clr>
        </p15:guide>
        <p15:guide id="35" pos="4920" userDrawn="1">
          <p15:clr>
            <a:srgbClr val="9FCC3B"/>
          </p15:clr>
        </p15:guide>
        <p15:guide id="36" pos="5088" userDrawn="1">
          <p15:clr>
            <a:srgbClr val="9FCC3B"/>
          </p15:clr>
        </p15:guide>
        <p15:guide id="37" orient="horz" pos="3864" userDrawn="1">
          <p15:clr>
            <a:srgbClr val="9FCC3B"/>
          </p15:clr>
        </p15:guide>
        <p15:guide id="38" orient="horz" pos="30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redcap-vac.web.health.state.mn.us/redcap/surveys/?s=XYWXWHE3EF"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047" y="1262284"/>
            <a:ext cx="11658600" cy="2492299"/>
          </a:xfrm>
        </p:spPr>
        <p:txBody>
          <a:bodyPr>
            <a:normAutofit/>
          </a:bodyPr>
          <a:lstStyle/>
          <a:p>
            <a:r>
              <a:rPr lang="en-US" dirty="0"/>
              <a:t>COVID-19 Vaccine Roll Out</a:t>
            </a:r>
            <a:br>
              <a:rPr lang="en-US" dirty="0"/>
            </a:br>
            <a:r>
              <a:rPr lang="en-US" dirty="0"/>
              <a:t>Food and Agriculture Workers</a:t>
            </a:r>
            <a:br>
              <a:rPr lang="en-US" dirty="0"/>
            </a:br>
            <a:endParaRPr lang="en-US" dirty="0"/>
          </a:p>
        </p:txBody>
      </p:sp>
      <p:sp>
        <p:nvSpPr>
          <p:cNvPr id="6" name="Text Placeholder 5"/>
          <p:cNvSpPr>
            <a:spLocks noGrp="1"/>
          </p:cNvSpPr>
          <p:nvPr>
            <p:ph type="body" sz="quarter" idx="18"/>
          </p:nvPr>
        </p:nvSpPr>
        <p:spPr>
          <a:xfrm>
            <a:off x="273830" y="4884016"/>
            <a:ext cx="11658600" cy="700517"/>
          </a:xfrm>
        </p:spPr>
        <p:txBody>
          <a:bodyPr vert="horz" lIns="91440" tIns="45720" rIns="91440" bIns="45720" rtlCol="0" anchor="t">
            <a:normAutofit/>
          </a:bodyPr>
          <a:lstStyle/>
          <a:p>
            <a:r>
              <a:rPr lang="en-US" sz="2000" dirty="0"/>
              <a:t>5/17/21</a:t>
            </a:r>
          </a:p>
        </p:txBody>
      </p:sp>
      <p:sp>
        <p:nvSpPr>
          <p:cNvPr id="5" name="Text Placeholder 4"/>
          <p:cNvSpPr>
            <a:spLocks noGrp="1"/>
          </p:cNvSpPr>
          <p:nvPr>
            <p:ph type="body" sz="quarter" idx="17"/>
          </p:nvPr>
        </p:nvSpPr>
        <p:spPr>
          <a:xfrm>
            <a:off x="3572202" y="3037114"/>
            <a:ext cx="8478284" cy="1581502"/>
          </a:xfrm>
        </p:spPr>
        <p:txBody>
          <a:bodyPr vert="horz" lIns="91440" tIns="45720" rIns="91440" bIns="45720" rtlCol="0" anchor="t">
            <a:normAutofit/>
          </a:bodyPr>
          <a:lstStyle/>
          <a:p>
            <a:pPr algn="r">
              <a:spcBef>
                <a:spcPts val="0"/>
              </a:spcBef>
              <a:spcAft>
                <a:spcPts val="0"/>
              </a:spcAft>
            </a:pPr>
            <a:r>
              <a:rPr lang="en-US" dirty="0"/>
              <a:t>Edwin Torres | COVID-19 Vaccine Outreach Director</a:t>
            </a:r>
          </a:p>
          <a:p>
            <a:pPr algn="r">
              <a:spcBef>
                <a:spcPts val="0"/>
              </a:spcBef>
              <a:spcAft>
                <a:spcPts val="0"/>
              </a:spcAft>
            </a:pPr>
            <a:endParaRPr lang="en-US" dirty="0"/>
          </a:p>
        </p:txBody>
      </p:sp>
    </p:spTree>
    <p:extLst>
      <p:ext uri="{BB962C8B-B14F-4D97-AF65-F5344CB8AC3E}">
        <p14:creationId xmlns:p14="http://schemas.microsoft.com/office/powerpoint/2010/main" val="427148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147C-0A39-46B5-A6E0-59A82F0EA73E}"/>
              </a:ext>
            </a:extLst>
          </p:cNvPr>
          <p:cNvSpPr>
            <a:spLocks noGrp="1"/>
          </p:cNvSpPr>
          <p:nvPr>
            <p:ph type="title"/>
          </p:nvPr>
        </p:nvSpPr>
        <p:spPr/>
        <p:txBody>
          <a:bodyPr/>
          <a:lstStyle/>
          <a:p>
            <a:r>
              <a:rPr lang="en-US">
                <a:ea typeface="+mj-lt"/>
                <a:cs typeface="+mj-lt"/>
              </a:rPr>
              <a:t>The Social Vulnerability Index</a:t>
            </a:r>
            <a:endParaRPr lang="en-US"/>
          </a:p>
        </p:txBody>
      </p:sp>
      <p:sp>
        <p:nvSpPr>
          <p:cNvPr id="4" name="Date Placeholder 3">
            <a:extLst>
              <a:ext uri="{FF2B5EF4-FFF2-40B4-BE49-F238E27FC236}">
                <a16:creationId xmlns:a16="http://schemas.microsoft.com/office/drawing/2014/main" id="{3B67DDF4-2E7C-4E68-AECB-7BCE324A600B}"/>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B49D7D4F-83AC-484E-8DED-209640EA5486}"/>
              </a:ext>
            </a:extLst>
          </p:cNvPr>
          <p:cNvSpPr>
            <a:spLocks noGrp="1"/>
          </p:cNvSpPr>
          <p:nvPr>
            <p:ph type="sldNum" sz="quarter" idx="12"/>
          </p:nvPr>
        </p:nvSpPr>
        <p:spPr/>
        <p:txBody>
          <a:bodyPr/>
          <a:lstStyle/>
          <a:p>
            <a:fld id="{48F63A3B-78C7-47BE-AE5E-E10140E04643}" type="slidenum">
              <a:rPr lang="en-US" dirty="0" smtClean="0"/>
              <a:pPr/>
              <a:t>10</a:t>
            </a:fld>
            <a:endParaRPr lang="en-US" dirty="0"/>
          </a:p>
        </p:txBody>
      </p:sp>
      <p:pic>
        <p:nvPicPr>
          <p:cNvPr id="6" name="Picture 6" descr="Overall Social Vulnerability Index for Socioeconomic status, household composition &amp; disability Minority status &amp; language and housing type &amp; transportation">
            <a:extLst>
              <a:ext uri="{FF2B5EF4-FFF2-40B4-BE49-F238E27FC236}">
                <a16:creationId xmlns:a16="http://schemas.microsoft.com/office/drawing/2014/main" id="{575B6D46-583F-40D8-8975-362DEE0C6578}"/>
              </a:ext>
            </a:extLst>
          </p:cNvPr>
          <p:cNvPicPr>
            <a:picLocks noChangeAspect="1"/>
          </p:cNvPicPr>
          <p:nvPr/>
        </p:nvPicPr>
        <p:blipFill>
          <a:blip r:embed="rId2"/>
          <a:stretch>
            <a:fillRect/>
          </a:stretch>
        </p:blipFill>
        <p:spPr>
          <a:xfrm>
            <a:off x="2871354" y="1546700"/>
            <a:ext cx="5600700" cy="4535256"/>
          </a:xfrm>
          <a:prstGeom prst="rect">
            <a:avLst/>
          </a:prstGeom>
        </p:spPr>
      </p:pic>
    </p:spTree>
    <p:extLst>
      <p:ext uri="{BB962C8B-B14F-4D97-AF65-F5344CB8AC3E}">
        <p14:creationId xmlns:p14="http://schemas.microsoft.com/office/powerpoint/2010/main" val="423331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81AA3-48DE-4BE2-BA81-35831B26FF16}"/>
              </a:ext>
            </a:extLst>
          </p:cNvPr>
          <p:cNvSpPr>
            <a:spLocks noGrp="1"/>
          </p:cNvSpPr>
          <p:nvPr>
            <p:ph type="title"/>
          </p:nvPr>
        </p:nvSpPr>
        <p:spPr/>
        <p:txBody>
          <a:bodyPr/>
          <a:lstStyle/>
          <a:p>
            <a:r>
              <a:rPr lang="en-US">
                <a:cs typeface="Calibri"/>
              </a:rPr>
              <a:t>Define an Equity Metric</a:t>
            </a:r>
            <a:endParaRPr lang="en-US"/>
          </a:p>
        </p:txBody>
      </p:sp>
      <p:sp>
        <p:nvSpPr>
          <p:cNvPr id="3" name="Content Placeholder 2">
            <a:extLst>
              <a:ext uri="{FF2B5EF4-FFF2-40B4-BE49-F238E27FC236}">
                <a16:creationId xmlns:a16="http://schemas.microsoft.com/office/drawing/2014/main" id="{47F00D65-885F-4AD1-8849-27A4866D644C}"/>
              </a:ext>
            </a:extLst>
          </p:cNvPr>
          <p:cNvSpPr>
            <a:spLocks noGrp="1"/>
          </p:cNvSpPr>
          <p:nvPr>
            <p:ph idx="1"/>
          </p:nvPr>
        </p:nvSpPr>
        <p:spPr>
          <a:xfrm>
            <a:off x="136814" y="1499374"/>
            <a:ext cx="11216986" cy="4677589"/>
          </a:xfrm>
        </p:spPr>
        <p:txBody>
          <a:bodyPr vert="horz" lIns="91440" tIns="45720" rIns="91440" bIns="45720" rtlCol="0" anchor="t">
            <a:normAutofit/>
          </a:bodyPr>
          <a:lstStyle/>
          <a:p>
            <a:r>
              <a:rPr lang="en-US" b="1">
                <a:ea typeface="+mn-lt"/>
                <a:cs typeface="+mn-lt"/>
              </a:rPr>
              <a:t>MDH Recommendation: Use CDC’s Social Vulnerability Index (SVI total theme) Metric combined with immunization uptake data to guide our equity strategy and allocation. </a:t>
            </a:r>
            <a:endParaRPr lang="en-US">
              <a:ea typeface="+mn-lt"/>
              <a:cs typeface="+mn-lt"/>
            </a:endParaRPr>
          </a:p>
          <a:p>
            <a:endParaRPr lang="en-US" b="1">
              <a:ea typeface="+mn-lt"/>
              <a:cs typeface="+mn-lt"/>
            </a:endParaRPr>
          </a:p>
          <a:p>
            <a:r>
              <a:rPr lang="en-US" b="1">
                <a:ea typeface="+mn-lt"/>
                <a:cs typeface="+mn-lt"/>
              </a:rPr>
              <a:t>The initial strategy with this metric will focus on High SVI Zip Code areas (defined by quartiles) with low immunization rates </a:t>
            </a:r>
            <a:endParaRPr lang="en-US">
              <a:cs typeface="Calibri"/>
            </a:endParaRPr>
          </a:p>
          <a:p>
            <a:endParaRPr lang="en-US">
              <a:cs typeface="Calibri"/>
            </a:endParaRPr>
          </a:p>
        </p:txBody>
      </p:sp>
      <p:sp>
        <p:nvSpPr>
          <p:cNvPr id="4" name="Date Placeholder 3">
            <a:extLst>
              <a:ext uri="{FF2B5EF4-FFF2-40B4-BE49-F238E27FC236}">
                <a16:creationId xmlns:a16="http://schemas.microsoft.com/office/drawing/2014/main" id="{624D7257-9CF4-4ABF-876D-B4345A3CC1F8}"/>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2ACFBC2F-36FA-4D14-A3A3-46A350883BDB}"/>
              </a:ext>
            </a:extLst>
          </p:cNvPr>
          <p:cNvSpPr>
            <a:spLocks noGrp="1"/>
          </p:cNvSpPr>
          <p:nvPr>
            <p:ph type="sldNum" sz="quarter" idx="12"/>
          </p:nvPr>
        </p:nvSpPr>
        <p:spPr/>
        <p:txBody>
          <a:bodyPr/>
          <a:lstStyle/>
          <a:p>
            <a:fld id="{48F63A3B-78C7-47BE-AE5E-E10140E04643}" type="slidenum">
              <a:rPr lang="en-US" dirty="0" smtClean="0"/>
              <a:pPr/>
              <a:t>11</a:t>
            </a:fld>
            <a:endParaRPr lang="en-US" dirty="0"/>
          </a:p>
        </p:txBody>
      </p:sp>
    </p:spTree>
    <p:extLst>
      <p:ext uri="{BB962C8B-B14F-4D97-AF65-F5344CB8AC3E}">
        <p14:creationId xmlns:p14="http://schemas.microsoft.com/office/powerpoint/2010/main" val="526939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D26DD-00EA-4570-8AD2-600290C8DD75}"/>
              </a:ext>
            </a:extLst>
          </p:cNvPr>
          <p:cNvSpPr>
            <a:spLocks noGrp="1"/>
          </p:cNvSpPr>
          <p:nvPr>
            <p:ph type="title"/>
          </p:nvPr>
        </p:nvSpPr>
        <p:spPr>
          <a:xfrm>
            <a:off x="405246" y="291117"/>
            <a:ext cx="8727597" cy="948987"/>
          </a:xfrm>
        </p:spPr>
        <p:txBody>
          <a:bodyPr>
            <a:normAutofit/>
          </a:bodyPr>
          <a:lstStyle/>
          <a:p>
            <a:r>
              <a:rPr lang="en-US">
                <a:ea typeface="+mj-lt"/>
                <a:cs typeface="+mj-lt"/>
              </a:rPr>
              <a:t>Demographics of MN SVI Zip Code Quartiles</a:t>
            </a:r>
            <a:endParaRPr lang="en-US"/>
          </a:p>
        </p:txBody>
      </p:sp>
      <p:sp>
        <p:nvSpPr>
          <p:cNvPr id="4" name="Date Placeholder 3">
            <a:extLst>
              <a:ext uri="{FF2B5EF4-FFF2-40B4-BE49-F238E27FC236}">
                <a16:creationId xmlns:a16="http://schemas.microsoft.com/office/drawing/2014/main" id="{007DBEFA-CCD4-4C0D-A871-F79569B6A9BC}"/>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C3A63E81-D543-4F9A-92C7-73F8D496FB34}"/>
              </a:ext>
            </a:extLst>
          </p:cNvPr>
          <p:cNvSpPr>
            <a:spLocks noGrp="1"/>
          </p:cNvSpPr>
          <p:nvPr>
            <p:ph type="sldNum" sz="quarter" idx="12"/>
          </p:nvPr>
        </p:nvSpPr>
        <p:spPr/>
        <p:txBody>
          <a:bodyPr/>
          <a:lstStyle/>
          <a:p>
            <a:fld id="{48F63A3B-78C7-47BE-AE5E-E10140E04643}" type="slidenum">
              <a:rPr lang="en-US" dirty="0" smtClean="0"/>
              <a:pPr/>
              <a:t>12</a:t>
            </a:fld>
            <a:endParaRPr lang="en-US" dirty="0"/>
          </a:p>
        </p:txBody>
      </p:sp>
      <p:graphicFrame>
        <p:nvGraphicFramePr>
          <p:cNvPr id="7" name="Table 6">
            <a:extLst>
              <a:ext uri="{FF2B5EF4-FFF2-40B4-BE49-F238E27FC236}">
                <a16:creationId xmlns:a16="http://schemas.microsoft.com/office/drawing/2014/main" id="{068B3E0F-F1E3-4430-87DB-B3343836D9A8}"/>
              </a:ext>
            </a:extLst>
          </p:cNvPr>
          <p:cNvGraphicFramePr>
            <a:graphicFrameLocks noGrp="1"/>
          </p:cNvGraphicFramePr>
          <p:nvPr/>
        </p:nvGraphicFramePr>
        <p:xfrm>
          <a:off x="554181" y="1515340"/>
          <a:ext cx="10408414" cy="4755842"/>
        </p:xfrm>
        <a:graphic>
          <a:graphicData uri="http://schemas.openxmlformats.org/drawingml/2006/table">
            <a:tbl>
              <a:tblPr firstRow="1" bandRow="1">
                <a:tableStyleId>{5C22544A-7EE6-4342-B048-85BDC9FD1C3A}</a:tableStyleId>
              </a:tblPr>
              <a:tblGrid>
                <a:gridCol w="3711530">
                  <a:extLst>
                    <a:ext uri="{9D8B030D-6E8A-4147-A177-3AD203B41FA5}">
                      <a16:colId xmlns:a16="http://schemas.microsoft.com/office/drawing/2014/main" val="2452948433"/>
                    </a:ext>
                  </a:extLst>
                </a:gridCol>
                <a:gridCol w="1674221">
                  <a:extLst>
                    <a:ext uri="{9D8B030D-6E8A-4147-A177-3AD203B41FA5}">
                      <a16:colId xmlns:a16="http://schemas.microsoft.com/office/drawing/2014/main" val="2484328934"/>
                    </a:ext>
                  </a:extLst>
                </a:gridCol>
                <a:gridCol w="1674221">
                  <a:extLst>
                    <a:ext uri="{9D8B030D-6E8A-4147-A177-3AD203B41FA5}">
                      <a16:colId xmlns:a16="http://schemas.microsoft.com/office/drawing/2014/main" val="1975650738"/>
                    </a:ext>
                  </a:extLst>
                </a:gridCol>
                <a:gridCol w="1674221">
                  <a:extLst>
                    <a:ext uri="{9D8B030D-6E8A-4147-A177-3AD203B41FA5}">
                      <a16:colId xmlns:a16="http://schemas.microsoft.com/office/drawing/2014/main" val="4091364881"/>
                    </a:ext>
                  </a:extLst>
                </a:gridCol>
                <a:gridCol w="1674221">
                  <a:extLst>
                    <a:ext uri="{9D8B030D-6E8A-4147-A177-3AD203B41FA5}">
                      <a16:colId xmlns:a16="http://schemas.microsoft.com/office/drawing/2014/main" val="2861215167"/>
                    </a:ext>
                  </a:extLst>
                </a:gridCol>
              </a:tblGrid>
              <a:tr h="339703">
                <a:tc>
                  <a:txBody>
                    <a:bodyPr/>
                    <a:lstStyle/>
                    <a:p>
                      <a:pPr algn="ctr" fontAlgn="ctr"/>
                      <a:endParaRPr lang="en-US" sz="1600" b="1" dirty="0">
                        <a:solidFill>
                          <a:srgbClr val="FFFFFF"/>
                        </a:solidFill>
                        <a:effectLst/>
                        <a:latin typeface="Calibri"/>
                      </a:endParaRPr>
                    </a:p>
                  </a:txBody>
                  <a:tcPr marL="9525" marR="9525" marT="9525" anchor="ctr"/>
                </a:tc>
                <a:tc>
                  <a:txBody>
                    <a:bodyPr/>
                    <a:lstStyle/>
                    <a:p>
                      <a:pPr algn="ctr" fontAlgn="ctr"/>
                      <a:r>
                        <a:rPr lang="en-US" sz="1600">
                          <a:effectLst/>
                        </a:rPr>
                        <a:t>Q1 SVI (High)</a:t>
                      </a:r>
                      <a:endParaRPr lang="en-US" sz="1600" b="1" dirty="0">
                        <a:solidFill>
                          <a:srgbClr val="FFFFFF"/>
                        </a:solidFill>
                        <a:effectLst/>
                        <a:latin typeface="Calibri"/>
                      </a:endParaRPr>
                    </a:p>
                  </a:txBody>
                  <a:tcPr marL="9525" marR="9525" marT="9525" anchor="ctr"/>
                </a:tc>
                <a:tc>
                  <a:txBody>
                    <a:bodyPr/>
                    <a:lstStyle/>
                    <a:p>
                      <a:pPr algn="ctr" fontAlgn="ctr"/>
                      <a:r>
                        <a:rPr lang="en-US" sz="1600">
                          <a:effectLst/>
                        </a:rPr>
                        <a:t>Q2 SVI</a:t>
                      </a:r>
                      <a:endParaRPr lang="en-US" sz="1600" b="1" dirty="0">
                        <a:solidFill>
                          <a:srgbClr val="FFFFFF"/>
                        </a:solidFill>
                        <a:effectLst/>
                        <a:latin typeface="Calibri"/>
                      </a:endParaRPr>
                    </a:p>
                  </a:txBody>
                  <a:tcPr marL="9525" marR="9525" marT="9525" anchor="ctr"/>
                </a:tc>
                <a:tc>
                  <a:txBody>
                    <a:bodyPr/>
                    <a:lstStyle/>
                    <a:p>
                      <a:pPr algn="ctr" fontAlgn="ctr"/>
                      <a:r>
                        <a:rPr lang="en-US" sz="1600">
                          <a:effectLst/>
                        </a:rPr>
                        <a:t>Q3 SVI</a:t>
                      </a:r>
                      <a:endParaRPr lang="en-US" sz="1600" b="1" dirty="0">
                        <a:solidFill>
                          <a:srgbClr val="FFFFFF"/>
                        </a:solidFill>
                        <a:effectLst/>
                        <a:latin typeface="Calibri"/>
                      </a:endParaRPr>
                    </a:p>
                  </a:txBody>
                  <a:tcPr marL="9525" marR="9525" marT="9525" anchor="ctr"/>
                </a:tc>
                <a:tc>
                  <a:txBody>
                    <a:bodyPr/>
                    <a:lstStyle/>
                    <a:p>
                      <a:pPr algn="ctr" fontAlgn="ctr"/>
                      <a:r>
                        <a:rPr lang="en-US" sz="1600">
                          <a:effectLst/>
                        </a:rPr>
                        <a:t>Q4 SVI (Low)</a:t>
                      </a:r>
                      <a:endParaRPr lang="en-US" sz="1600" b="1" dirty="0">
                        <a:solidFill>
                          <a:srgbClr val="FFFFFF"/>
                        </a:solidFill>
                        <a:effectLst/>
                        <a:latin typeface="Calibri"/>
                      </a:endParaRPr>
                    </a:p>
                  </a:txBody>
                  <a:tcPr marL="9525" marR="9525" marT="9525" anchor="ctr"/>
                </a:tc>
                <a:extLst>
                  <a:ext uri="{0D108BD9-81ED-4DB2-BD59-A6C34878D82A}">
                    <a16:rowId xmlns:a16="http://schemas.microsoft.com/office/drawing/2014/main" val="1279958728"/>
                  </a:ext>
                </a:extLst>
              </a:tr>
              <a:tr h="339703">
                <a:tc>
                  <a:txBody>
                    <a:bodyPr/>
                    <a:lstStyle/>
                    <a:p>
                      <a:pPr algn="ctr" fontAlgn="ctr"/>
                      <a:r>
                        <a:rPr lang="en-US" sz="1600">
                          <a:effectLst/>
                        </a:rPr>
                        <a:t>Race/Ethnicity</a:t>
                      </a:r>
                      <a:endParaRPr lang="en-US" sz="1600" b="1" dirty="0">
                        <a:solidFill>
                          <a:srgbClr val="FFFFFF"/>
                        </a:solidFill>
                        <a:effectLst/>
                        <a:latin typeface="Calibri"/>
                      </a:endParaRPr>
                    </a:p>
                  </a:txBody>
                  <a:tcPr marL="9525" marR="9525" marT="9525" anchor="ctr"/>
                </a:tc>
                <a:tc>
                  <a:txBody>
                    <a:bodyPr/>
                    <a:lstStyle/>
                    <a:p>
                      <a:pPr fontAlgn="ctr"/>
                      <a:endParaRPr lang="en-US" sz="1600" dirty="0">
                        <a:effectLst/>
                        <a:latin typeface="Calibri"/>
                      </a:endParaRPr>
                    </a:p>
                  </a:txBody>
                  <a:tcPr marL="9525" marR="9525" marT="9525" anchor="ctr"/>
                </a:tc>
                <a:tc>
                  <a:txBody>
                    <a:bodyPr/>
                    <a:lstStyle/>
                    <a:p>
                      <a:pPr fontAlgn="ctr"/>
                      <a:endParaRPr lang="en-US" sz="1600" dirty="0">
                        <a:effectLst/>
                        <a:latin typeface="Calibri"/>
                      </a:endParaRPr>
                    </a:p>
                  </a:txBody>
                  <a:tcPr marL="9525" marR="9525" marT="9525" anchor="ctr"/>
                </a:tc>
                <a:tc>
                  <a:txBody>
                    <a:bodyPr/>
                    <a:lstStyle/>
                    <a:p>
                      <a:pPr fontAlgn="ctr"/>
                      <a:endParaRPr lang="en-US" sz="1400" dirty="0">
                        <a:effectLst/>
                        <a:latin typeface="Calibri"/>
                      </a:endParaRPr>
                    </a:p>
                  </a:txBody>
                  <a:tcPr marL="9525" marR="9525" marT="9525" anchor="ctr"/>
                </a:tc>
                <a:tc>
                  <a:txBody>
                    <a:bodyPr/>
                    <a:lstStyle/>
                    <a:p>
                      <a:pPr fontAlgn="ctr"/>
                      <a:endParaRPr lang="en-US" sz="1400" dirty="0">
                        <a:effectLst/>
                        <a:latin typeface="Calibri"/>
                      </a:endParaRPr>
                    </a:p>
                  </a:txBody>
                  <a:tcPr marL="9525" marR="9525" marT="9525" anchor="ctr"/>
                </a:tc>
                <a:extLst>
                  <a:ext uri="{0D108BD9-81ED-4DB2-BD59-A6C34878D82A}">
                    <a16:rowId xmlns:a16="http://schemas.microsoft.com/office/drawing/2014/main" val="3401440764"/>
                  </a:ext>
                </a:extLst>
              </a:tr>
              <a:tr h="339703">
                <a:tc>
                  <a:txBody>
                    <a:bodyPr/>
                    <a:lstStyle/>
                    <a:p>
                      <a:pPr fontAlgn="ctr"/>
                      <a:r>
                        <a:rPr lang="en-US" sz="1600">
                          <a:effectLst/>
                        </a:rPr>
                        <a:t>American Indian or Alaska Native </a:t>
                      </a:r>
                      <a:endParaRPr lang="en-US" sz="1600" b="1">
                        <a:effectLst/>
                        <a:latin typeface="Calibri"/>
                      </a:endParaRPr>
                    </a:p>
                  </a:txBody>
                  <a:tcPr marL="9525" marR="9525" marT="9525" anchor="ctr"/>
                </a:tc>
                <a:tc>
                  <a:txBody>
                    <a:bodyPr/>
                    <a:lstStyle/>
                    <a:p>
                      <a:pPr algn="ctr" fontAlgn="ctr"/>
                      <a:r>
                        <a:rPr lang="en-US" sz="1600" b="1">
                          <a:effectLst/>
                        </a:rPr>
                        <a:t>57%</a:t>
                      </a:r>
                      <a:endParaRPr lang="en-US" sz="1600" b="1">
                        <a:effectLst/>
                        <a:latin typeface="Calibri"/>
                      </a:endParaRPr>
                    </a:p>
                  </a:txBody>
                  <a:tcPr marL="9525" marR="9525" marT="9525" anchor="ctr"/>
                </a:tc>
                <a:tc>
                  <a:txBody>
                    <a:bodyPr/>
                    <a:lstStyle/>
                    <a:p>
                      <a:pPr algn="ctr" fontAlgn="ctr"/>
                      <a:r>
                        <a:rPr lang="en-US" sz="1600">
                          <a:effectLst/>
                        </a:rPr>
                        <a:t>22%</a:t>
                      </a:r>
                      <a:endParaRPr lang="en-US" sz="1600" dirty="0">
                        <a:effectLst/>
                        <a:latin typeface="Calibri"/>
                      </a:endParaRPr>
                    </a:p>
                  </a:txBody>
                  <a:tcPr marL="9525" marR="9525" marT="9525" anchor="ctr"/>
                </a:tc>
                <a:tc>
                  <a:txBody>
                    <a:bodyPr/>
                    <a:lstStyle/>
                    <a:p>
                      <a:pPr algn="ctr" fontAlgn="ctr"/>
                      <a:r>
                        <a:rPr lang="en-US" sz="1600">
                          <a:effectLst/>
                        </a:rPr>
                        <a:t>11%</a:t>
                      </a:r>
                      <a:endParaRPr lang="en-US" sz="1600" dirty="0">
                        <a:effectLst/>
                        <a:latin typeface="Calibri"/>
                      </a:endParaRPr>
                    </a:p>
                  </a:txBody>
                  <a:tcPr marL="9525" marR="9525" marT="9525" anchor="ctr"/>
                </a:tc>
                <a:tc>
                  <a:txBody>
                    <a:bodyPr/>
                    <a:lstStyle/>
                    <a:p>
                      <a:pPr algn="ctr" fontAlgn="ctr"/>
                      <a:r>
                        <a:rPr lang="en-US" sz="1600">
                          <a:effectLst/>
                        </a:rPr>
                        <a:t>10%</a:t>
                      </a:r>
                      <a:endParaRPr lang="en-US" sz="1600" dirty="0">
                        <a:effectLst/>
                        <a:latin typeface="Calibri"/>
                      </a:endParaRPr>
                    </a:p>
                  </a:txBody>
                  <a:tcPr marL="9525" marR="9525" marT="9525" anchor="ctr"/>
                </a:tc>
                <a:extLst>
                  <a:ext uri="{0D108BD9-81ED-4DB2-BD59-A6C34878D82A}">
                    <a16:rowId xmlns:a16="http://schemas.microsoft.com/office/drawing/2014/main" val="1475281305"/>
                  </a:ext>
                </a:extLst>
              </a:tr>
              <a:tr h="339703">
                <a:tc>
                  <a:txBody>
                    <a:bodyPr/>
                    <a:lstStyle/>
                    <a:p>
                      <a:pPr fontAlgn="ctr"/>
                      <a:r>
                        <a:rPr lang="en-US" sz="1600">
                          <a:effectLst/>
                        </a:rPr>
                        <a:t>Black or African American</a:t>
                      </a:r>
                      <a:endParaRPr lang="en-US" sz="1600" b="1">
                        <a:effectLst/>
                        <a:latin typeface="Calibri"/>
                      </a:endParaRPr>
                    </a:p>
                  </a:txBody>
                  <a:tcPr marL="9525" marR="9525" marT="9525" anchor="ctr"/>
                </a:tc>
                <a:tc>
                  <a:txBody>
                    <a:bodyPr/>
                    <a:lstStyle/>
                    <a:p>
                      <a:pPr algn="ctr" fontAlgn="ctr"/>
                      <a:r>
                        <a:rPr lang="en-US" sz="1600" b="1">
                          <a:effectLst/>
                        </a:rPr>
                        <a:t>55%</a:t>
                      </a:r>
                      <a:endParaRPr lang="en-US" sz="1600" b="1">
                        <a:effectLst/>
                        <a:latin typeface="Calibri"/>
                      </a:endParaRPr>
                    </a:p>
                  </a:txBody>
                  <a:tcPr marL="9525" marR="9525" marT="9525" anchor="ctr"/>
                </a:tc>
                <a:tc>
                  <a:txBody>
                    <a:bodyPr/>
                    <a:lstStyle/>
                    <a:p>
                      <a:pPr algn="ctr" fontAlgn="ctr"/>
                      <a:r>
                        <a:rPr lang="en-US" sz="1600">
                          <a:effectLst/>
                        </a:rPr>
                        <a:t>20%</a:t>
                      </a:r>
                      <a:endParaRPr lang="en-US" sz="1600" dirty="0">
                        <a:effectLst/>
                        <a:latin typeface="Calibri"/>
                      </a:endParaRPr>
                    </a:p>
                  </a:txBody>
                  <a:tcPr marL="9525" marR="9525" marT="9525" anchor="ctr"/>
                </a:tc>
                <a:tc>
                  <a:txBody>
                    <a:bodyPr/>
                    <a:lstStyle/>
                    <a:p>
                      <a:pPr algn="ctr" fontAlgn="ctr"/>
                      <a:r>
                        <a:rPr lang="en-US" sz="1600">
                          <a:effectLst/>
                        </a:rPr>
                        <a:t>15%</a:t>
                      </a:r>
                      <a:endParaRPr lang="en-US" sz="1600" dirty="0">
                        <a:effectLst/>
                        <a:latin typeface="Calibri"/>
                      </a:endParaRPr>
                    </a:p>
                  </a:txBody>
                  <a:tcPr marL="9525" marR="9525" marT="9525" anchor="ctr"/>
                </a:tc>
                <a:tc>
                  <a:txBody>
                    <a:bodyPr/>
                    <a:lstStyle/>
                    <a:p>
                      <a:pPr algn="ctr" fontAlgn="ctr"/>
                      <a:r>
                        <a:rPr lang="en-US" sz="1600">
                          <a:effectLst/>
                        </a:rPr>
                        <a:t>10%</a:t>
                      </a:r>
                      <a:endParaRPr lang="en-US" sz="1600" dirty="0">
                        <a:effectLst/>
                        <a:latin typeface="Calibri"/>
                      </a:endParaRPr>
                    </a:p>
                  </a:txBody>
                  <a:tcPr marL="9525" marR="9525" marT="9525" anchor="ctr"/>
                </a:tc>
                <a:extLst>
                  <a:ext uri="{0D108BD9-81ED-4DB2-BD59-A6C34878D82A}">
                    <a16:rowId xmlns:a16="http://schemas.microsoft.com/office/drawing/2014/main" val="343660798"/>
                  </a:ext>
                </a:extLst>
              </a:tr>
              <a:tr h="339703">
                <a:tc>
                  <a:txBody>
                    <a:bodyPr/>
                    <a:lstStyle/>
                    <a:p>
                      <a:pPr fontAlgn="ctr"/>
                      <a:r>
                        <a:rPr lang="en-US" sz="1600">
                          <a:effectLst/>
                        </a:rPr>
                        <a:t>Hispanic or Latinx</a:t>
                      </a:r>
                      <a:endParaRPr lang="en-US" sz="1600" b="1">
                        <a:effectLst/>
                        <a:latin typeface="Calibri"/>
                      </a:endParaRPr>
                    </a:p>
                  </a:txBody>
                  <a:tcPr marL="9525" marR="9525" marT="9525" anchor="ctr"/>
                </a:tc>
                <a:tc>
                  <a:txBody>
                    <a:bodyPr/>
                    <a:lstStyle/>
                    <a:p>
                      <a:pPr algn="ctr" fontAlgn="ctr"/>
                      <a:r>
                        <a:rPr lang="en-US" sz="1600" b="1" dirty="0">
                          <a:effectLst/>
                        </a:rPr>
                        <a:t>47%</a:t>
                      </a:r>
                      <a:endParaRPr lang="en-US" sz="1600" b="1" dirty="0">
                        <a:effectLst/>
                        <a:latin typeface="Calibri"/>
                      </a:endParaRPr>
                    </a:p>
                  </a:txBody>
                  <a:tcPr marL="9525" marR="9525" marT="9525" anchor="ctr"/>
                </a:tc>
                <a:tc>
                  <a:txBody>
                    <a:bodyPr/>
                    <a:lstStyle/>
                    <a:p>
                      <a:pPr algn="ctr" fontAlgn="ctr"/>
                      <a:r>
                        <a:rPr lang="en-US" sz="1600">
                          <a:effectLst/>
                        </a:rPr>
                        <a:t>22%</a:t>
                      </a:r>
                      <a:endParaRPr lang="en-US" sz="1600" dirty="0">
                        <a:effectLst/>
                        <a:latin typeface="Calibri"/>
                      </a:endParaRPr>
                    </a:p>
                  </a:txBody>
                  <a:tcPr marL="9525" marR="9525" marT="9525" anchor="ctr"/>
                </a:tc>
                <a:tc>
                  <a:txBody>
                    <a:bodyPr/>
                    <a:lstStyle/>
                    <a:p>
                      <a:pPr algn="ctr" fontAlgn="ctr"/>
                      <a:r>
                        <a:rPr lang="en-US" sz="1600">
                          <a:effectLst/>
                        </a:rPr>
                        <a:t>17%</a:t>
                      </a:r>
                      <a:endParaRPr lang="en-US" sz="1600" dirty="0">
                        <a:effectLst/>
                        <a:latin typeface="Calibri"/>
                      </a:endParaRPr>
                    </a:p>
                  </a:txBody>
                  <a:tcPr marL="9525" marR="9525" marT="9525" anchor="ctr"/>
                </a:tc>
                <a:tc>
                  <a:txBody>
                    <a:bodyPr/>
                    <a:lstStyle/>
                    <a:p>
                      <a:pPr algn="ctr" fontAlgn="ctr"/>
                      <a:r>
                        <a:rPr lang="en-US" sz="1600">
                          <a:effectLst/>
                        </a:rPr>
                        <a:t>14%</a:t>
                      </a:r>
                      <a:endParaRPr lang="en-US" sz="1600" dirty="0">
                        <a:effectLst/>
                        <a:latin typeface="Calibri"/>
                      </a:endParaRPr>
                    </a:p>
                  </a:txBody>
                  <a:tcPr marL="9525" marR="9525" marT="9525" anchor="ctr"/>
                </a:tc>
                <a:extLst>
                  <a:ext uri="{0D108BD9-81ED-4DB2-BD59-A6C34878D82A}">
                    <a16:rowId xmlns:a16="http://schemas.microsoft.com/office/drawing/2014/main" val="787827104"/>
                  </a:ext>
                </a:extLst>
              </a:tr>
              <a:tr h="339703">
                <a:tc>
                  <a:txBody>
                    <a:bodyPr/>
                    <a:lstStyle/>
                    <a:p>
                      <a:pPr fontAlgn="ctr"/>
                      <a:r>
                        <a:rPr lang="en-US" sz="1600" dirty="0">
                          <a:effectLst/>
                        </a:rPr>
                        <a:t>Asian or Pacific Islander</a:t>
                      </a:r>
                      <a:endParaRPr lang="en-US" sz="1600" b="1" dirty="0">
                        <a:effectLst/>
                        <a:latin typeface="Calibri"/>
                      </a:endParaRPr>
                    </a:p>
                  </a:txBody>
                  <a:tcPr marL="9525" marR="9525" marT="9525" anchor="ctr"/>
                </a:tc>
                <a:tc>
                  <a:txBody>
                    <a:bodyPr/>
                    <a:lstStyle/>
                    <a:p>
                      <a:pPr algn="ctr" fontAlgn="ctr"/>
                      <a:r>
                        <a:rPr lang="en-US" sz="1600" b="1">
                          <a:effectLst/>
                        </a:rPr>
                        <a:t>41%</a:t>
                      </a:r>
                      <a:endParaRPr lang="en-US" sz="1600" b="1">
                        <a:effectLst/>
                        <a:latin typeface="Calibri"/>
                      </a:endParaRPr>
                    </a:p>
                  </a:txBody>
                  <a:tcPr marL="9525" marR="9525" marT="9525" anchor="ctr"/>
                </a:tc>
                <a:tc>
                  <a:txBody>
                    <a:bodyPr/>
                    <a:lstStyle/>
                    <a:p>
                      <a:pPr algn="ctr" fontAlgn="ctr"/>
                      <a:r>
                        <a:rPr lang="en-US" sz="1600">
                          <a:effectLst/>
                        </a:rPr>
                        <a:t>18%</a:t>
                      </a:r>
                      <a:endParaRPr lang="en-US" sz="1600" dirty="0">
                        <a:effectLst/>
                        <a:latin typeface="Calibri"/>
                      </a:endParaRPr>
                    </a:p>
                  </a:txBody>
                  <a:tcPr marL="9525" marR="9525" marT="9525" anchor="ctr"/>
                </a:tc>
                <a:tc>
                  <a:txBody>
                    <a:bodyPr/>
                    <a:lstStyle/>
                    <a:p>
                      <a:pPr algn="ctr" fontAlgn="ctr"/>
                      <a:r>
                        <a:rPr lang="en-US" sz="1600">
                          <a:effectLst/>
                        </a:rPr>
                        <a:t>19%</a:t>
                      </a:r>
                      <a:endParaRPr lang="en-US" sz="1600" dirty="0">
                        <a:effectLst/>
                        <a:latin typeface="Calibri"/>
                      </a:endParaRPr>
                    </a:p>
                  </a:txBody>
                  <a:tcPr marL="9525" marR="9525" marT="9525" anchor="ctr"/>
                </a:tc>
                <a:tc>
                  <a:txBody>
                    <a:bodyPr/>
                    <a:lstStyle/>
                    <a:p>
                      <a:pPr algn="ctr" fontAlgn="ctr"/>
                      <a:r>
                        <a:rPr lang="en-US" sz="1600">
                          <a:effectLst/>
                        </a:rPr>
                        <a:t>23%</a:t>
                      </a:r>
                      <a:endParaRPr lang="en-US" sz="1600" dirty="0">
                        <a:effectLst/>
                        <a:latin typeface="Calibri"/>
                      </a:endParaRPr>
                    </a:p>
                  </a:txBody>
                  <a:tcPr marL="9525" marR="9525" marT="9525" anchor="ctr"/>
                </a:tc>
                <a:extLst>
                  <a:ext uri="{0D108BD9-81ED-4DB2-BD59-A6C34878D82A}">
                    <a16:rowId xmlns:a16="http://schemas.microsoft.com/office/drawing/2014/main" val="956832471"/>
                  </a:ext>
                </a:extLst>
              </a:tr>
              <a:tr h="339703">
                <a:tc>
                  <a:txBody>
                    <a:bodyPr/>
                    <a:lstStyle/>
                    <a:p>
                      <a:pPr fontAlgn="ctr"/>
                      <a:r>
                        <a:rPr lang="en-US" sz="1600">
                          <a:effectLst/>
                        </a:rPr>
                        <a:t>White</a:t>
                      </a:r>
                      <a:endParaRPr lang="en-US" sz="1600" b="1">
                        <a:effectLst/>
                        <a:latin typeface="Calibri"/>
                      </a:endParaRPr>
                    </a:p>
                  </a:txBody>
                  <a:tcPr marL="9525" marR="9525" marT="9525" anchor="ctr"/>
                </a:tc>
                <a:tc>
                  <a:txBody>
                    <a:bodyPr/>
                    <a:lstStyle/>
                    <a:p>
                      <a:pPr algn="ctr" fontAlgn="ctr"/>
                      <a:r>
                        <a:rPr lang="en-US" sz="1600">
                          <a:effectLst/>
                        </a:rPr>
                        <a:t>18%</a:t>
                      </a:r>
                      <a:endParaRPr lang="en-US" sz="1600" b="1">
                        <a:effectLst/>
                        <a:latin typeface="Calibri"/>
                      </a:endParaRPr>
                    </a:p>
                  </a:txBody>
                  <a:tcPr marL="9525" marR="9525" marT="9525" anchor="ctr"/>
                </a:tc>
                <a:tc>
                  <a:txBody>
                    <a:bodyPr/>
                    <a:lstStyle/>
                    <a:p>
                      <a:pPr algn="ctr" fontAlgn="ctr"/>
                      <a:r>
                        <a:rPr lang="en-US" sz="1600">
                          <a:effectLst/>
                        </a:rPr>
                        <a:t>23%</a:t>
                      </a:r>
                      <a:endParaRPr lang="en-US" sz="1600" dirty="0">
                        <a:effectLst/>
                        <a:latin typeface="Calibri"/>
                      </a:endParaRPr>
                    </a:p>
                  </a:txBody>
                  <a:tcPr marL="9525" marR="9525" marT="9525" anchor="ctr"/>
                </a:tc>
                <a:tc>
                  <a:txBody>
                    <a:bodyPr/>
                    <a:lstStyle/>
                    <a:p>
                      <a:pPr algn="ctr" fontAlgn="ctr"/>
                      <a:r>
                        <a:rPr lang="en-US" sz="1600">
                          <a:effectLst/>
                        </a:rPr>
                        <a:t>28%</a:t>
                      </a:r>
                      <a:endParaRPr lang="en-US" sz="1600" dirty="0">
                        <a:effectLst/>
                        <a:latin typeface="Calibri"/>
                      </a:endParaRPr>
                    </a:p>
                  </a:txBody>
                  <a:tcPr marL="9525" marR="9525" marT="9525" anchor="ctr"/>
                </a:tc>
                <a:tc>
                  <a:txBody>
                    <a:bodyPr/>
                    <a:lstStyle/>
                    <a:p>
                      <a:pPr algn="ctr" fontAlgn="ctr"/>
                      <a:r>
                        <a:rPr lang="en-US" sz="1600" b="1">
                          <a:effectLst/>
                        </a:rPr>
                        <a:t>30%</a:t>
                      </a:r>
                      <a:endParaRPr lang="en-US" sz="1600" b="1" dirty="0">
                        <a:effectLst/>
                        <a:latin typeface="Calibri"/>
                      </a:endParaRPr>
                    </a:p>
                  </a:txBody>
                  <a:tcPr marL="9525" marR="9525" marT="9525" anchor="ctr"/>
                </a:tc>
                <a:extLst>
                  <a:ext uri="{0D108BD9-81ED-4DB2-BD59-A6C34878D82A}">
                    <a16:rowId xmlns:a16="http://schemas.microsoft.com/office/drawing/2014/main" val="3980178936"/>
                  </a:ext>
                </a:extLst>
              </a:tr>
              <a:tr h="339703">
                <a:tc>
                  <a:txBody>
                    <a:bodyPr/>
                    <a:lstStyle/>
                    <a:p>
                      <a:pPr fontAlgn="ctr"/>
                      <a:r>
                        <a:rPr lang="en-US" sz="1600">
                          <a:effectLst/>
                        </a:rPr>
                        <a:t>Multiple</a:t>
                      </a:r>
                      <a:endParaRPr lang="en-US" sz="1600" b="1">
                        <a:effectLst/>
                        <a:latin typeface="Calibri"/>
                      </a:endParaRPr>
                    </a:p>
                  </a:txBody>
                  <a:tcPr marL="9525" marR="9525" marT="9525" anchor="ctr"/>
                </a:tc>
                <a:tc>
                  <a:txBody>
                    <a:bodyPr/>
                    <a:lstStyle/>
                    <a:p>
                      <a:pPr algn="ctr" fontAlgn="ctr"/>
                      <a:r>
                        <a:rPr lang="en-US" sz="1600" b="1">
                          <a:effectLst/>
                        </a:rPr>
                        <a:t>31%</a:t>
                      </a:r>
                      <a:endParaRPr lang="en-US" sz="1600" b="1">
                        <a:effectLst/>
                        <a:latin typeface="Calibri"/>
                      </a:endParaRPr>
                    </a:p>
                  </a:txBody>
                  <a:tcPr marL="9525" marR="9525" marT="9525" anchor="ctr"/>
                </a:tc>
                <a:tc>
                  <a:txBody>
                    <a:bodyPr/>
                    <a:lstStyle/>
                    <a:p>
                      <a:pPr algn="ctr" fontAlgn="ctr"/>
                      <a:r>
                        <a:rPr lang="en-US" sz="1600">
                          <a:effectLst/>
                        </a:rPr>
                        <a:t>23%</a:t>
                      </a:r>
                      <a:endParaRPr lang="en-US" sz="1600" dirty="0">
                        <a:effectLst/>
                        <a:latin typeface="Calibri"/>
                      </a:endParaRPr>
                    </a:p>
                  </a:txBody>
                  <a:tcPr marL="9525" marR="9525" marT="9525" anchor="ctr"/>
                </a:tc>
                <a:tc>
                  <a:txBody>
                    <a:bodyPr/>
                    <a:lstStyle/>
                    <a:p>
                      <a:pPr algn="ctr" fontAlgn="ctr"/>
                      <a:r>
                        <a:rPr lang="en-US" sz="1600">
                          <a:effectLst/>
                        </a:rPr>
                        <a:t>23%</a:t>
                      </a:r>
                      <a:endParaRPr lang="en-US" sz="1600" dirty="0">
                        <a:effectLst/>
                        <a:latin typeface="Calibri"/>
                      </a:endParaRPr>
                    </a:p>
                  </a:txBody>
                  <a:tcPr marL="9525" marR="9525" marT="9525" anchor="ctr"/>
                </a:tc>
                <a:tc>
                  <a:txBody>
                    <a:bodyPr/>
                    <a:lstStyle/>
                    <a:p>
                      <a:pPr algn="ctr" fontAlgn="ctr"/>
                      <a:r>
                        <a:rPr lang="en-US" sz="1600">
                          <a:effectLst/>
                        </a:rPr>
                        <a:t>23%</a:t>
                      </a:r>
                      <a:endParaRPr lang="en-US" sz="1600" dirty="0">
                        <a:effectLst/>
                        <a:latin typeface="Calibri"/>
                      </a:endParaRPr>
                    </a:p>
                  </a:txBody>
                  <a:tcPr marL="9525" marR="9525" marT="9525" anchor="ctr"/>
                </a:tc>
                <a:extLst>
                  <a:ext uri="{0D108BD9-81ED-4DB2-BD59-A6C34878D82A}">
                    <a16:rowId xmlns:a16="http://schemas.microsoft.com/office/drawing/2014/main" val="3422459388"/>
                  </a:ext>
                </a:extLst>
              </a:tr>
              <a:tr h="339703">
                <a:tc>
                  <a:txBody>
                    <a:bodyPr/>
                    <a:lstStyle/>
                    <a:p>
                      <a:pPr fontAlgn="ctr"/>
                      <a:r>
                        <a:rPr lang="en-US" sz="1600">
                          <a:effectLst/>
                        </a:rPr>
                        <a:t>Other</a:t>
                      </a:r>
                      <a:endParaRPr lang="en-US" sz="1600" b="1">
                        <a:effectLst/>
                        <a:latin typeface="Calibri"/>
                      </a:endParaRPr>
                    </a:p>
                  </a:txBody>
                  <a:tcPr marL="9525" marR="9525" marT="9525" anchor="ctr"/>
                </a:tc>
                <a:tc>
                  <a:txBody>
                    <a:bodyPr/>
                    <a:lstStyle/>
                    <a:p>
                      <a:pPr algn="ctr" fontAlgn="ctr"/>
                      <a:r>
                        <a:rPr lang="en-US" sz="1600" b="1">
                          <a:effectLst/>
                        </a:rPr>
                        <a:t>28%</a:t>
                      </a:r>
                      <a:endParaRPr lang="en-US" sz="1600" b="1">
                        <a:effectLst/>
                        <a:latin typeface="Calibri"/>
                      </a:endParaRPr>
                    </a:p>
                  </a:txBody>
                  <a:tcPr marL="9525" marR="9525" marT="9525" anchor="ctr"/>
                </a:tc>
                <a:tc>
                  <a:txBody>
                    <a:bodyPr/>
                    <a:lstStyle/>
                    <a:p>
                      <a:pPr algn="ctr" fontAlgn="ctr"/>
                      <a:r>
                        <a:rPr lang="en-US" sz="1600">
                          <a:effectLst/>
                        </a:rPr>
                        <a:t>23%</a:t>
                      </a:r>
                      <a:endParaRPr lang="en-US" sz="1600" dirty="0">
                        <a:effectLst/>
                        <a:latin typeface="Calibri"/>
                      </a:endParaRPr>
                    </a:p>
                  </a:txBody>
                  <a:tcPr marL="9525" marR="9525" marT="9525" anchor="ctr"/>
                </a:tc>
                <a:tc>
                  <a:txBody>
                    <a:bodyPr/>
                    <a:lstStyle/>
                    <a:p>
                      <a:pPr algn="ctr" fontAlgn="ctr"/>
                      <a:r>
                        <a:rPr lang="en-US" sz="1600">
                          <a:effectLst/>
                        </a:rPr>
                        <a:t>24%</a:t>
                      </a:r>
                      <a:endParaRPr lang="en-US" sz="1600" dirty="0">
                        <a:effectLst/>
                        <a:latin typeface="Calibri"/>
                      </a:endParaRPr>
                    </a:p>
                  </a:txBody>
                  <a:tcPr marL="9525" marR="9525" marT="9525" anchor="ctr"/>
                </a:tc>
                <a:tc>
                  <a:txBody>
                    <a:bodyPr/>
                    <a:lstStyle/>
                    <a:p>
                      <a:pPr algn="ctr" fontAlgn="ctr"/>
                      <a:r>
                        <a:rPr lang="en-US" sz="1600">
                          <a:effectLst/>
                        </a:rPr>
                        <a:t>24%</a:t>
                      </a:r>
                      <a:endParaRPr lang="en-US" sz="1600" dirty="0">
                        <a:effectLst/>
                        <a:latin typeface="Calibri"/>
                      </a:endParaRPr>
                    </a:p>
                  </a:txBody>
                  <a:tcPr marL="9525" marR="9525" marT="9525" anchor="ctr"/>
                </a:tc>
                <a:extLst>
                  <a:ext uri="{0D108BD9-81ED-4DB2-BD59-A6C34878D82A}">
                    <a16:rowId xmlns:a16="http://schemas.microsoft.com/office/drawing/2014/main" val="2696473199"/>
                  </a:ext>
                </a:extLst>
              </a:tr>
              <a:tr h="339703">
                <a:tc>
                  <a:txBody>
                    <a:bodyPr/>
                    <a:lstStyle/>
                    <a:p>
                      <a:pPr algn="ctr" fontAlgn="ctr"/>
                      <a:r>
                        <a:rPr lang="en-US" sz="1600">
                          <a:effectLst/>
                        </a:rPr>
                        <a:t>Other Characteristics</a:t>
                      </a:r>
                      <a:endParaRPr lang="en-US" sz="1600" b="1" dirty="0">
                        <a:solidFill>
                          <a:srgbClr val="FFFFFF"/>
                        </a:solidFill>
                        <a:effectLst/>
                        <a:latin typeface="Calibri"/>
                      </a:endParaRPr>
                    </a:p>
                  </a:txBody>
                  <a:tcPr marL="9525" marR="9525" marT="9525" anchor="ctr"/>
                </a:tc>
                <a:tc>
                  <a:txBody>
                    <a:bodyPr/>
                    <a:lstStyle/>
                    <a:p>
                      <a:pPr algn="ctr" fontAlgn="ctr"/>
                      <a:endParaRPr lang="en-US" sz="1600" b="1" dirty="0">
                        <a:effectLst/>
                        <a:latin typeface="Calibri"/>
                      </a:endParaRPr>
                    </a:p>
                  </a:txBody>
                  <a:tcPr marL="9525" marR="9525" marT="9525" anchor="ctr"/>
                </a:tc>
                <a:tc>
                  <a:txBody>
                    <a:bodyPr/>
                    <a:lstStyle/>
                    <a:p>
                      <a:pPr algn="ctr" fontAlgn="ctr"/>
                      <a:endParaRPr lang="en-US" sz="1600" dirty="0">
                        <a:effectLst/>
                        <a:latin typeface="Calibri"/>
                      </a:endParaRPr>
                    </a:p>
                  </a:txBody>
                  <a:tcPr marL="9525" marR="9525" marT="9525" anchor="ctr"/>
                </a:tc>
                <a:tc>
                  <a:txBody>
                    <a:bodyPr/>
                    <a:lstStyle/>
                    <a:p>
                      <a:pPr fontAlgn="ctr"/>
                      <a:endParaRPr lang="en-US" sz="1400" dirty="0">
                        <a:effectLst/>
                        <a:latin typeface="Calibri"/>
                      </a:endParaRPr>
                    </a:p>
                  </a:txBody>
                  <a:tcPr marL="9525" marR="9525" marT="9525" anchor="ctr"/>
                </a:tc>
                <a:tc>
                  <a:txBody>
                    <a:bodyPr/>
                    <a:lstStyle/>
                    <a:p>
                      <a:pPr fontAlgn="ctr"/>
                      <a:endParaRPr lang="en-US" sz="1400" dirty="0">
                        <a:effectLst/>
                        <a:latin typeface="Calibri"/>
                      </a:endParaRPr>
                    </a:p>
                  </a:txBody>
                  <a:tcPr marL="9525" marR="9525" marT="9525" anchor="ctr"/>
                </a:tc>
                <a:extLst>
                  <a:ext uri="{0D108BD9-81ED-4DB2-BD59-A6C34878D82A}">
                    <a16:rowId xmlns:a16="http://schemas.microsoft.com/office/drawing/2014/main" val="816960199"/>
                  </a:ext>
                </a:extLst>
              </a:tr>
              <a:tr h="339703">
                <a:tc>
                  <a:txBody>
                    <a:bodyPr/>
                    <a:lstStyle/>
                    <a:p>
                      <a:pPr fontAlgn="ctr"/>
                      <a:r>
                        <a:rPr lang="en-US" sz="1600">
                          <a:effectLst/>
                        </a:rPr>
                        <a:t>Limited English Proficiency</a:t>
                      </a:r>
                      <a:endParaRPr lang="en-US" sz="1600" b="1">
                        <a:effectLst/>
                        <a:latin typeface="Calibri"/>
                      </a:endParaRPr>
                    </a:p>
                  </a:txBody>
                  <a:tcPr marL="9525" marR="9525" marT="9525" anchor="ctr"/>
                </a:tc>
                <a:tc>
                  <a:txBody>
                    <a:bodyPr/>
                    <a:lstStyle/>
                    <a:p>
                      <a:pPr algn="ctr" fontAlgn="ctr"/>
                      <a:r>
                        <a:rPr lang="en-US" sz="1600" b="1">
                          <a:effectLst/>
                        </a:rPr>
                        <a:t>62%</a:t>
                      </a:r>
                      <a:endParaRPr lang="en-US" sz="1600" b="1">
                        <a:effectLst/>
                        <a:latin typeface="Calibri"/>
                      </a:endParaRPr>
                    </a:p>
                  </a:txBody>
                  <a:tcPr marL="9525" marR="9525" marT="9525" anchor="ctr"/>
                </a:tc>
                <a:tc>
                  <a:txBody>
                    <a:bodyPr/>
                    <a:lstStyle/>
                    <a:p>
                      <a:pPr algn="ctr" fontAlgn="ctr"/>
                      <a:r>
                        <a:rPr lang="en-US" sz="1600">
                          <a:effectLst/>
                        </a:rPr>
                        <a:t>17%</a:t>
                      </a:r>
                      <a:endParaRPr lang="en-US" sz="1600" dirty="0">
                        <a:effectLst/>
                        <a:latin typeface="Calibri"/>
                      </a:endParaRPr>
                    </a:p>
                  </a:txBody>
                  <a:tcPr marL="9525" marR="9525" marT="9525" anchor="ctr"/>
                </a:tc>
                <a:tc>
                  <a:txBody>
                    <a:bodyPr/>
                    <a:lstStyle/>
                    <a:p>
                      <a:pPr algn="ctr" fontAlgn="ctr"/>
                      <a:r>
                        <a:rPr lang="en-US" sz="1600">
                          <a:effectLst/>
                        </a:rPr>
                        <a:t>12%</a:t>
                      </a:r>
                      <a:endParaRPr lang="en-US" sz="1600" dirty="0">
                        <a:effectLst/>
                        <a:latin typeface="Calibri"/>
                      </a:endParaRPr>
                    </a:p>
                  </a:txBody>
                  <a:tcPr marL="9525" marR="9525" marT="9525" anchor="ctr"/>
                </a:tc>
                <a:tc>
                  <a:txBody>
                    <a:bodyPr/>
                    <a:lstStyle/>
                    <a:p>
                      <a:pPr algn="ctr" fontAlgn="ctr"/>
                      <a:r>
                        <a:rPr lang="en-US" sz="1600">
                          <a:effectLst/>
                        </a:rPr>
                        <a:t>8%</a:t>
                      </a:r>
                      <a:endParaRPr lang="en-US" sz="1600" dirty="0">
                        <a:effectLst/>
                        <a:latin typeface="Calibri"/>
                      </a:endParaRPr>
                    </a:p>
                  </a:txBody>
                  <a:tcPr marL="9525" marR="9525" marT="9525" anchor="ctr"/>
                </a:tc>
                <a:extLst>
                  <a:ext uri="{0D108BD9-81ED-4DB2-BD59-A6C34878D82A}">
                    <a16:rowId xmlns:a16="http://schemas.microsoft.com/office/drawing/2014/main" val="3915117214"/>
                  </a:ext>
                </a:extLst>
              </a:tr>
              <a:tr h="339703">
                <a:tc>
                  <a:txBody>
                    <a:bodyPr/>
                    <a:lstStyle/>
                    <a:p>
                      <a:pPr fontAlgn="ctr"/>
                      <a:r>
                        <a:rPr lang="en-US" sz="1600">
                          <a:effectLst/>
                        </a:rPr>
                        <a:t>Living with Disabilities </a:t>
                      </a:r>
                      <a:endParaRPr lang="en-US" sz="1600" b="1">
                        <a:effectLst/>
                        <a:latin typeface="Calibri"/>
                      </a:endParaRPr>
                    </a:p>
                  </a:txBody>
                  <a:tcPr marL="9525" marR="9525" marT="9525" anchor="ctr"/>
                </a:tc>
                <a:tc>
                  <a:txBody>
                    <a:bodyPr/>
                    <a:lstStyle/>
                    <a:p>
                      <a:pPr algn="ctr" fontAlgn="ctr"/>
                      <a:r>
                        <a:rPr lang="en-US" sz="1600" b="1">
                          <a:effectLst/>
                        </a:rPr>
                        <a:t>31%</a:t>
                      </a:r>
                      <a:endParaRPr lang="en-US" sz="1600" b="1">
                        <a:effectLst/>
                        <a:latin typeface="Calibri"/>
                      </a:endParaRPr>
                    </a:p>
                  </a:txBody>
                  <a:tcPr marL="9525" marR="9525" marT="9525" anchor="ctr"/>
                </a:tc>
                <a:tc>
                  <a:txBody>
                    <a:bodyPr/>
                    <a:lstStyle/>
                    <a:p>
                      <a:pPr algn="ctr" fontAlgn="ctr"/>
                      <a:r>
                        <a:rPr lang="en-US" sz="1600">
                          <a:effectLst/>
                        </a:rPr>
                        <a:t>26%</a:t>
                      </a:r>
                      <a:endParaRPr lang="en-US" sz="1600" dirty="0">
                        <a:effectLst/>
                        <a:latin typeface="Calibri"/>
                      </a:endParaRPr>
                    </a:p>
                  </a:txBody>
                  <a:tcPr marL="9525" marR="9525" marT="9525" anchor="ctr"/>
                </a:tc>
                <a:tc>
                  <a:txBody>
                    <a:bodyPr/>
                    <a:lstStyle/>
                    <a:p>
                      <a:pPr algn="ctr" fontAlgn="ctr"/>
                      <a:r>
                        <a:rPr lang="en-US" sz="1600">
                          <a:effectLst/>
                        </a:rPr>
                        <a:t>24%</a:t>
                      </a:r>
                      <a:endParaRPr lang="en-US" sz="1600" dirty="0">
                        <a:effectLst/>
                        <a:latin typeface="Calibri"/>
                      </a:endParaRPr>
                    </a:p>
                  </a:txBody>
                  <a:tcPr marL="9525" marR="9525" marT="9525" anchor="ctr"/>
                </a:tc>
                <a:tc>
                  <a:txBody>
                    <a:bodyPr/>
                    <a:lstStyle/>
                    <a:p>
                      <a:pPr algn="ctr" fontAlgn="ctr"/>
                      <a:r>
                        <a:rPr lang="en-US" sz="1600">
                          <a:effectLst/>
                        </a:rPr>
                        <a:t>19%</a:t>
                      </a:r>
                      <a:endParaRPr lang="en-US" sz="1600" dirty="0">
                        <a:effectLst/>
                        <a:latin typeface="Calibri"/>
                      </a:endParaRPr>
                    </a:p>
                  </a:txBody>
                  <a:tcPr marL="9525" marR="9525" marT="9525" anchor="ctr"/>
                </a:tc>
                <a:extLst>
                  <a:ext uri="{0D108BD9-81ED-4DB2-BD59-A6C34878D82A}">
                    <a16:rowId xmlns:a16="http://schemas.microsoft.com/office/drawing/2014/main" val="4245857848"/>
                  </a:ext>
                </a:extLst>
              </a:tr>
              <a:tr h="339703">
                <a:tc>
                  <a:txBody>
                    <a:bodyPr/>
                    <a:lstStyle/>
                    <a:p>
                      <a:pPr lvl="0">
                        <a:buNone/>
                      </a:pPr>
                      <a:r>
                        <a:rPr lang="en-US" sz="1600">
                          <a:effectLst/>
                        </a:rPr>
                        <a:t>MN Medicaid MA/MNCare enrollees</a:t>
                      </a:r>
                      <a:endParaRPr lang="en-US" sz="1600" dirty="0">
                        <a:effectLst/>
                      </a:endParaRPr>
                    </a:p>
                  </a:txBody>
                  <a:tcPr marL="9525" marR="9525" marT="9525" anchor="ctr"/>
                </a:tc>
                <a:tc>
                  <a:txBody>
                    <a:bodyPr/>
                    <a:lstStyle/>
                    <a:p>
                      <a:pPr lvl="0" algn="ctr">
                        <a:buNone/>
                      </a:pPr>
                      <a:r>
                        <a:rPr lang="en-US" sz="1600" b="1">
                          <a:effectLst/>
                        </a:rPr>
                        <a:t>43%</a:t>
                      </a:r>
                      <a:endParaRPr lang="en-US" sz="1600" b="1" dirty="0">
                        <a:effectLst/>
                      </a:endParaRPr>
                    </a:p>
                  </a:txBody>
                  <a:tcPr marL="9525" marR="9525" marT="9525" anchor="ctr"/>
                </a:tc>
                <a:tc>
                  <a:txBody>
                    <a:bodyPr/>
                    <a:lstStyle/>
                    <a:p>
                      <a:pPr lvl="0" algn="ctr">
                        <a:buNone/>
                      </a:pPr>
                      <a:r>
                        <a:rPr lang="en-US" sz="1600">
                          <a:effectLst/>
                        </a:rPr>
                        <a:t>23%</a:t>
                      </a:r>
                      <a:endParaRPr lang="en-US" sz="1600" dirty="0">
                        <a:effectLst/>
                      </a:endParaRPr>
                    </a:p>
                  </a:txBody>
                  <a:tcPr marL="9525" marR="9525" marT="9525" anchor="ctr"/>
                </a:tc>
                <a:tc>
                  <a:txBody>
                    <a:bodyPr/>
                    <a:lstStyle/>
                    <a:p>
                      <a:pPr lvl="0" algn="ctr">
                        <a:buNone/>
                      </a:pPr>
                      <a:r>
                        <a:rPr lang="en-US" sz="1600">
                          <a:effectLst/>
                        </a:rPr>
                        <a:t>17%</a:t>
                      </a:r>
                      <a:endParaRPr lang="en-US" sz="1600" dirty="0">
                        <a:effectLst/>
                      </a:endParaRPr>
                    </a:p>
                  </a:txBody>
                  <a:tcPr marL="9525" marR="9525" marT="9525" anchor="ctr"/>
                </a:tc>
                <a:tc>
                  <a:txBody>
                    <a:bodyPr/>
                    <a:lstStyle/>
                    <a:p>
                      <a:pPr lvl="0" algn="ctr">
                        <a:buNone/>
                      </a:pPr>
                      <a:r>
                        <a:rPr lang="en-US" sz="1600">
                          <a:effectLst/>
                        </a:rPr>
                        <a:t>15%</a:t>
                      </a:r>
                      <a:endParaRPr lang="en-US" sz="1600" dirty="0">
                        <a:effectLst/>
                      </a:endParaRPr>
                    </a:p>
                  </a:txBody>
                  <a:tcPr marL="9525" marR="9525" marT="9525" anchor="ctr"/>
                </a:tc>
                <a:extLst>
                  <a:ext uri="{0D108BD9-81ED-4DB2-BD59-A6C34878D82A}">
                    <a16:rowId xmlns:a16="http://schemas.microsoft.com/office/drawing/2014/main" val="2736176507"/>
                  </a:ext>
                </a:extLst>
              </a:tr>
              <a:tr h="339703">
                <a:tc>
                  <a:txBody>
                    <a:bodyPr/>
                    <a:lstStyle/>
                    <a:p>
                      <a:pPr fontAlgn="ctr"/>
                      <a:r>
                        <a:rPr lang="en-US" sz="1600">
                          <a:effectLst/>
                        </a:rPr>
                        <a:t>Total Population</a:t>
                      </a:r>
                      <a:endParaRPr lang="en-US" sz="1600" b="1">
                        <a:effectLst/>
                        <a:latin typeface="Calibri"/>
                      </a:endParaRPr>
                    </a:p>
                  </a:txBody>
                  <a:tcPr marL="9525" marR="9525" marT="9525" anchor="ctr"/>
                </a:tc>
                <a:tc>
                  <a:txBody>
                    <a:bodyPr/>
                    <a:lstStyle/>
                    <a:p>
                      <a:pPr algn="ctr" fontAlgn="ctr"/>
                      <a:r>
                        <a:rPr lang="en-US" sz="1600">
                          <a:effectLst/>
                        </a:rPr>
                        <a:t>29%</a:t>
                      </a:r>
                      <a:endParaRPr lang="en-US" sz="1600" b="1">
                        <a:effectLst/>
                        <a:latin typeface="Calibri"/>
                      </a:endParaRPr>
                    </a:p>
                  </a:txBody>
                  <a:tcPr marL="9525" marR="9525" marT="9525" anchor="ctr"/>
                </a:tc>
                <a:tc>
                  <a:txBody>
                    <a:bodyPr/>
                    <a:lstStyle/>
                    <a:p>
                      <a:pPr algn="ctr" fontAlgn="ctr"/>
                      <a:r>
                        <a:rPr lang="en-US" sz="1600">
                          <a:effectLst/>
                        </a:rPr>
                        <a:t>22%</a:t>
                      </a:r>
                      <a:endParaRPr lang="en-US" sz="1600" dirty="0">
                        <a:effectLst/>
                        <a:latin typeface="Calibri"/>
                      </a:endParaRPr>
                    </a:p>
                  </a:txBody>
                  <a:tcPr marL="9525" marR="9525" marT="9525" anchor="ctr"/>
                </a:tc>
                <a:tc>
                  <a:txBody>
                    <a:bodyPr/>
                    <a:lstStyle/>
                    <a:p>
                      <a:pPr algn="ctr" fontAlgn="ctr"/>
                      <a:r>
                        <a:rPr lang="en-US" sz="1600">
                          <a:effectLst/>
                        </a:rPr>
                        <a:t>22%</a:t>
                      </a:r>
                      <a:endParaRPr lang="en-US" sz="1600" dirty="0">
                        <a:effectLst/>
                        <a:latin typeface="Calibri"/>
                      </a:endParaRPr>
                    </a:p>
                  </a:txBody>
                  <a:tcPr marL="9525" marR="9525" marT="9525" anchor="ctr"/>
                </a:tc>
                <a:tc>
                  <a:txBody>
                    <a:bodyPr/>
                    <a:lstStyle/>
                    <a:p>
                      <a:pPr algn="ctr" fontAlgn="ctr"/>
                      <a:r>
                        <a:rPr lang="en-US" sz="1600" dirty="0">
                          <a:effectLst/>
                        </a:rPr>
                        <a:t>26%</a:t>
                      </a:r>
                      <a:endParaRPr lang="en-US" sz="1600" dirty="0">
                        <a:effectLst/>
                        <a:latin typeface="Calibri"/>
                      </a:endParaRPr>
                    </a:p>
                  </a:txBody>
                  <a:tcPr marL="9525" marR="9525" marT="9525" anchor="ctr"/>
                </a:tc>
                <a:extLst>
                  <a:ext uri="{0D108BD9-81ED-4DB2-BD59-A6C34878D82A}">
                    <a16:rowId xmlns:a16="http://schemas.microsoft.com/office/drawing/2014/main" val="578794913"/>
                  </a:ext>
                </a:extLst>
              </a:tr>
            </a:tbl>
          </a:graphicData>
        </a:graphic>
      </p:graphicFrame>
    </p:spTree>
    <p:extLst>
      <p:ext uri="{BB962C8B-B14F-4D97-AF65-F5344CB8AC3E}">
        <p14:creationId xmlns:p14="http://schemas.microsoft.com/office/powerpoint/2010/main" val="326521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139F-439D-43E6-81DB-FBC67415848B}"/>
              </a:ext>
            </a:extLst>
          </p:cNvPr>
          <p:cNvSpPr>
            <a:spLocks noGrp="1"/>
          </p:cNvSpPr>
          <p:nvPr>
            <p:ph type="title"/>
          </p:nvPr>
        </p:nvSpPr>
        <p:spPr>
          <a:xfrm>
            <a:off x="240724" y="291117"/>
            <a:ext cx="8545756" cy="948987"/>
          </a:xfrm>
        </p:spPr>
        <p:txBody>
          <a:bodyPr>
            <a:normAutofit/>
          </a:bodyPr>
          <a:lstStyle/>
          <a:p>
            <a:r>
              <a:rPr lang="en-US">
                <a:ea typeface="+mj-lt"/>
                <a:cs typeface="+mj-lt"/>
              </a:rPr>
              <a:t>Statewide COVID-19 Burden by SVI Zip Code </a:t>
            </a:r>
            <a:r>
              <a:rPr lang="en-US" sz="1800">
                <a:ea typeface="+mj-lt"/>
                <a:cs typeface="+mj-lt"/>
              </a:rPr>
              <a:t>(as of 05/03/2021) </a:t>
            </a:r>
            <a:endParaRPr lang="en-US" sz="1800">
              <a:cs typeface="Calibri"/>
            </a:endParaRPr>
          </a:p>
        </p:txBody>
      </p:sp>
      <p:sp>
        <p:nvSpPr>
          <p:cNvPr id="4" name="Date Placeholder 3">
            <a:extLst>
              <a:ext uri="{FF2B5EF4-FFF2-40B4-BE49-F238E27FC236}">
                <a16:creationId xmlns:a16="http://schemas.microsoft.com/office/drawing/2014/main" id="{09344B53-CF75-4213-AA78-4EFE21DA8D16}"/>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C680EB0B-43E3-4EB5-B6E2-FC6402E93036}"/>
              </a:ext>
            </a:extLst>
          </p:cNvPr>
          <p:cNvSpPr>
            <a:spLocks noGrp="1"/>
          </p:cNvSpPr>
          <p:nvPr>
            <p:ph type="sldNum" sz="quarter" idx="12"/>
          </p:nvPr>
        </p:nvSpPr>
        <p:spPr/>
        <p:txBody>
          <a:bodyPr/>
          <a:lstStyle/>
          <a:p>
            <a:fld id="{48F63A3B-78C7-47BE-AE5E-E10140E04643}" type="slidenum">
              <a:rPr lang="en-US" dirty="0" smtClean="0"/>
              <a:pPr/>
              <a:t>13</a:t>
            </a:fld>
            <a:endParaRPr lang="en-US" dirty="0"/>
          </a:p>
        </p:txBody>
      </p:sp>
      <p:graphicFrame>
        <p:nvGraphicFramePr>
          <p:cNvPr id="7" name="Table 6">
            <a:extLst>
              <a:ext uri="{FF2B5EF4-FFF2-40B4-BE49-F238E27FC236}">
                <a16:creationId xmlns:a16="http://schemas.microsoft.com/office/drawing/2014/main" id="{8E2AC357-33A8-4EBD-8163-7ABCF605C056}"/>
              </a:ext>
            </a:extLst>
          </p:cNvPr>
          <p:cNvGraphicFramePr>
            <a:graphicFrameLocks noGrp="1"/>
          </p:cNvGraphicFramePr>
          <p:nvPr/>
        </p:nvGraphicFramePr>
        <p:xfrm>
          <a:off x="112568" y="1930977"/>
          <a:ext cx="11967745" cy="2493816"/>
        </p:xfrm>
        <a:graphic>
          <a:graphicData uri="http://schemas.openxmlformats.org/drawingml/2006/table">
            <a:tbl>
              <a:tblPr firstRow="1" bandRow="1">
                <a:tableStyleId>{5C22544A-7EE6-4342-B048-85BDC9FD1C3A}</a:tableStyleId>
              </a:tblPr>
              <a:tblGrid>
                <a:gridCol w="2486257">
                  <a:extLst>
                    <a:ext uri="{9D8B030D-6E8A-4147-A177-3AD203B41FA5}">
                      <a16:colId xmlns:a16="http://schemas.microsoft.com/office/drawing/2014/main" val="4160362777"/>
                    </a:ext>
                  </a:extLst>
                </a:gridCol>
                <a:gridCol w="1264198">
                  <a:extLst>
                    <a:ext uri="{9D8B030D-6E8A-4147-A177-3AD203B41FA5}">
                      <a16:colId xmlns:a16="http://schemas.microsoft.com/office/drawing/2014/main" val="1197229323"/>
                    </a:ext>
                  </a:extLst>
                </a:gridCol>
                <a:gridCol w="1264198">
                  <a:extLst>
                    <a:ext uri="{9D8B030D-6E8A-4147-A177-3AD203B41FA5}">
                      <a16:colId xmlns:a16="http://schemas.microsoft.com/office/drawing/2014/main" val="1611899303"/>
                    </a:ext>
                  </a:extLst>
                </a:gridCol>
                <a:gridCol w="1123732">
                  <a:extLst>
                    <a:ext uri="{9D8B030D-6E8A-4147-A177-3AD203B41FA5}">
                      <a16:colId xmlns:a16="http://schemas.microsoft.com/office/drawing/2014/main" val="2824956559"/>
                    </a:ext>
                  </a:extLst>
                </a:gridCol>
                <a:gridCol w="1123732">
                  <a:extLst>
                    <a:ext uri="{9D8B030D-6E8A-4147-A177-3AD203B41FA5}">
                      <a16:colId xmlns:a16="http://schemas.microsoft.com/office/drawing/2014/main" val="886248733"/>
                    </a:ext>
                  </a:extLst>
                </a:gridCol>
                <a:gridCol w="1123732">
                  <a:extLst>
                    <a:ext uri="{9D8B030D-6E8A-4147-A177-3AD203B41FA5}">
                      <a16:colId xmlns:a16="http://schemas.microsoft.com/office/drawing/2014/main" val="801845788"/>
                    </a:ext>
                  </a:extLst>
                </a:gridCol>
                <a:gridCol w="1123732">
                  <a:extLst>
                    <a:ext uri="{9D8B030D-6E8A-4147-A177-3AD203B41FA5}">
                      <a16:colId xmlns:a16="http://schemas.microsoft.com/office/drawing/2014/main" val="2476390096"/>
                    </a:ext>
                  </a:extLst>
                </a:gridCol>
                <a:gridCol w="1123732">
                  <a:extLst>
                    <a:ext uri="{9D8B030D-6E8A-4147-A177-3AD203B41FA5}">
                      <a16:colId xmlns:a16="http://schemas.microsoft.com/office/drawing/2014/main" val="2478065754"/>
                    </a:ext>
                  </a:extLst>
                </a:gridCol>
                <a:gridCol w="1334432">
                  <a:extLst>
                    <a:ext uri="{9D8B030D-6E8A-4147-A177-3AD203B41FA5}">
                      <a16:colId xmlns:a16="http://schemas.microsoft.com/office/drawing/2014/main" val="3182459536"/>
                    </a:ext>
                  </a:extLst>
                </a:gridCol>
              </a:tblGrid>
              <a:tr h="415636">
                <a:tc>
                  <a:txBody>
                    <a:bodyPr/>
                    <a:lstStyle/>
                    <a:p>
                      <a:pPr algn="ctr" fontAlgn="ctr"/>
                      <a:endParaRPr lang="en-US" sz="1200" b="1">
                        <a:solidFill>
                          <a:srgbClr val="FFFFFF"/>
                        </a:solidFill>
                        <a:effectLst/>
                        <a:latin typeface="Calibri" panose="020F0502020204030204" pitchFamily="34" charset="0"/>
                      </a:endParaRPr>
                    </a:p>
                  </a:txBody>
                  <a:tcPr marL="9525" marR="9525" marT="9525" anchor="ctr"/>
                </a:tc>
                <a:tc gridSpan="2">
                  <a:txBody>
                    <a:bodyPr/>
                    <a:lstStyle/>
                    <a:p>
                      <a:pPr algn="ctr" fontAlgn="ctr"/>
                      <a:r>
                        <a:rPr lang="en-US" sz="1400">
                          <a:effectLst/>
                        </a:rPr>
                        <a:t>Q1 SVI (High Vulnerability)</a:t>
                      </a:r>
                      <a:endParaRPr lang="en-US" sz="1400" b="1">
                        <a:solidFill>
                          <a:srgbClr val="FFFFFF"/>
                        </a:solidFill>
                        <a:effectLst/>
                        <a:latin typeface="Calibri"/>
                      </a:endParaRPr>
                    </a:p>
                  </a:txBody>
                  <a:tcPr marL="9525" marR="9525" marT="9525" anchor="ctr"/>
                </a:tc>
                <a:tc hMerge="1">
                  <a:txBody>
                    <a:bodyPr/>
                    <a:lstStyle/>
                    <a:p>
                      <a:endParaRPr lang="en-US"/>
                    </a:p>
                  </a:txBody>
                  <a:tcPr/>
                </a:tc>
                <a:tc gridSpan="2">
                  <a:txBody>
                    <a:bodyPr/>
                    <a:lstStyle/>
                    <a:p>
                      <a:pPr algn="ctr" fontAlgn="ctr"/>
                      <a:r>
                        <a:rPr lang="en-US" sz="1400">
                          <a:effectLst/>
                        </a:rPr>
                        <a:t>Q2 SVI</a:t>
                      </a:r>
                      <a:endParaRPr lang="en-US" sz="1400" b="1">
                        <a:solidFill>
                          <a:srgbClr val="FFFFFF"/>
                        </a:solidFill>
                        <a:effectLst/>
                        <a:latin typeface="Calibri"/>
                      </a:endParaRPr>
                    </a:p>
                  </a:txBody>
                  <a:tcPr marL="9525" marR="9525" marT="9525" anchor="ctr"/>
                </a:tc>
                <a:tc hMerge="1">
                  <a:txBody>
                    <a:bodyPr/>
                    <a:lstStyle/>
                    <a:p>
                      <a:endParaRPr lang="en-US"/>
                    </a:p>
                  </a:txBody>
                  <a:tcPr/>
                </a:tc>
                <a:tc gridSpan="2">
                  <a:txBody>
                    <a:bodyPr/>
                    <a:lstStyle/>
                    <a:p>
                      <a:pPr algn="ctr" fontAlgn="ctr"/>
                      <a:r>
                        <a:rPr lang="en-US" sz="1400">
                          <a:effectLst/>
                        </a:rPr>
                        <a:t>Q3 SVI</a:t>
                      </a:r>
                      <a:endParaRPr lang="en-US" sz="1400" b="1">
                        <a:solidFill>
                          <a:srgbClr val="FFFFFF"/>
                        </a:solidFill>
                        <a:effectLst/>
                        <a:latin typeface="Calibri"/>
                      </a:endParaRPr>
                    </a:p>
                  </a:txBody>
                  <a:tcPr marL="9525" marR="9525" marT="9525" anchor="ctr"/>
                </a:tc>
                <a:tc hMerge="1">
                  <a:txBody>
                    <a:bodyPr/>
                    <a:lstStyle/>
                    <a:p>
                      <a:endParaRPr lang="en-US"/>
                    </a:p>
                  </a:txBody>
                  <a:tcPr/>
                </a:tc>
                <a:tc gridSpan="2">
                  <a:txBody>
                    <a:bodyPr/>
                    <a:lstStyle/>
                    <a:p>
                      <a:pPr algn="ctr" fontAlgn="ctr"/>
                      <a:r>
                        <a:rPr lang="en-US" sz="1400">
                          <a:effectLst/>
                        </a:rPr>
                        <a:t>Q4 SVI (Low Vulnerability)</a:t>
                      </a:r>
                      <a:endParaRPr lang="en-US" sz="1400" b="1">
                        <a:solidFill>
                          <a:srgbClr val="FFFFFF"/>
                        </a:solidFill>
                        <a:effectLst/>
                        <a:latin typeface="Calibri"/>
                      </a:endParaRPr>
                    </a:p>
                  </a:txBody>
                  <a:tcPr marL="9525" marR="9525" marT="9525" anchor="ctr"/>
                </a:tc>
                <a:tc hMerge="1">
                  <a:txBody>
                    <a:bodyPr/>
                    <a:lstStyle/>
                    <a:p>
                      <a:endParaRPr lang="en-US"/>
                    </a:p>
                  </a:txBody>
                  <a:tcPr/>
                </a:tc>
                <a:extLst>
                  <a:ext uri="{0D108BD9-81ED-4DB2-BD59-A6C34878D82A}">
                    <a16:rowId xmlns:a16="http://schemas.microsoft.com/office/drawing/2014/main" val="3188358620"/>
                  </a:ext>
                </a:extLst>
              </a:tr>
              <a:tr h="415636">
                <a:tc>
                  <a:txBody>
                    <a:bodyPr/>
                    <a:lstStyle/>
                    <a:p>
                      <a:pPr algn="ctr" fontAlgn="ctr"/>
                      <a:r>
                        <a:rPr lang="en-US" sz="1600" dirty="0">
                          <a:effectLst/>
                        </a:rPr>
                        <a:t>Indicator</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Number</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Percent</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Number</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Percent</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Number</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Percent</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Number</a:t>
                      </a:r>
                      <a:endParaRPr lang="en-US" sz="1600" b="1" dirty="0">
                        <a:solidFill>
                          <a:srgbClr val="FFFFFF"/>
                        </a:solidFill>
                        <a:effectLst/>
                        <a:latin typeface="Calibri"/>
                      </a:endParaRPr>
                    </a:p>
                  </a:txBody>
                  <a:tcPr marL="9525" marR="9525" marT="9525" anchor="ctr"/>
                </a:tc>
                <a:tc>
                  <a:txBody>
                    <a:bodyPr/>
                    <a:lstStyle/>
                    <a:p>
                      <a:pPr algn="ctr" fontAlgn="ctr"/>
                      <a:r>
                        <a:rPr lang="en-US" sz="1600" dirty="0">
                          <a:effectLst/>
                        </a:rPr>
                        <a:t>Percent</a:t>
                      </a:r>
                      <a:endParaRPr lang="en-US" sz="1600" b="1" dirty="0">
                        <a:solidFill>
                          <a:srgbClr val="FFFFFF"/>
                        </a:solidFill>
                        <a:effectLst/>
                        <a:latin typeface="Calibri"/>
                      </a:endParaRPr>
                    </a:p>
                  </a:txBody>
                  <a:tcPr marL="9525" marR="9525" marT="9525" anchor="ctr"/>
                </a:tc>
                <a:extLst>
                  <a:ext uri="{0D108BD9-81ED-4DB2-BD59-A6C34878D82A}">
                    <a16:rowId xmlns:a16="http://schemas.microsoft.com/office/drawing/2014/main" val="725563731"/>
                  </a:ext>
                </a:extLst>
              </a:tr>
              <a:tr h="415636">
                <a:tc>
                  <a:txBody>
                    <a:bodyPr/>
                    <a:lstStyle/>
                    <a:p>
                      <a:pPr fontAlgn="ctr"/>
                      <a:r>
                        <a:rPr lang="en-US" sz="1600" dirty="0">
                          <a:effectLst/>
                        </a:rPr>
                        <a:t>COVID-19 </a:t>
                      </a:r>
                      <a:r>
                        <a:rPr lang="en-US" sz="1600" b="1" dirty="0">
                          <a:effectLst/>
                        </a:rPr>
                        <a:t>Cases</a:t>
                      </a:r>
                      <a:endParaRPr lang="en-US" sz="1600" b="1" dirty="0">
                        <a:effectLst/>
                        <a:latin typeface="Calibri"/>
                      </a:endParaRPr>
                    </a:p>
                  </a:txBody>
                  <a:tcPr marL="9525" marR="9525" marT="9525" anchor="ctr"/>
                </a:tc>
                <a:tc>
                  <a:txBody>
                    <a:bodyPr/>
                    <a:lstStyle/>
                    <a:p>
                      <a:pPr algn="ctr" fontAlgn="b"/>
                      <a:r>
                        <a:rPr lang="en-US" sz="1600" dirty="0">
                          <a:effectLst/>
                        </a:rPr>
                        <a:t>118,449</a:t>
                      </a:r>
                      <a:endParaRPr lang="en-US" sz="1600" dirty="0">
                        <a:effectLst/>
                        <a:latin typeface="Calibri"/>
                      </a:endParaRPr>
                    </a:p>
                  </a:txBody>
                  <a:tcPr marL="9525" marR="9525" marT="9525" anchor="b"/>
                </a:tc>
                <a:tc>
                  <a:txBody>
                    <a:bodyPr/>
                    <a:lstStyle/>
                    <a:p>
                      <a:pPr algn="ctr" fontAlgn="ctr"/>
                      <a:r>
                        <a:rPr lang="en-US" sz="1600" b="1" dirty="0">
                          <a:effectLst/>
                        </a:rPr>
                        <a:t>32%</a:t>
                      </a:r>
                      <a:endParaRPr lang="en-US" sz="1600" b="1" dirty="0">
                        <a:effectLst/>
                        <a:latin typeface="Calibri"/>
                      </a:endParaRPr>
                    </a:p>
                  </a:txBody>
                  <a:tcPr marL="9525" marR="9525" marT="9525" anchor="ctr"/>
                </a:tc>
                <a:tc>
                  <a:txBody>
                    <a:bodyPr/>
                    <a:lstStyle/>
                    <a:p>
                      <a:pPr algn="ctr" fontAlgn="ctr"/>
                      <a:r>
                        <a:rPr lang="en-US" sz="1600" dirty="0">
                          <a:effectLst/>
                        </a:rPr>
                        <a:t>83,575</a:t>
                      </a:r>
                      <a:endParaRPr lang="en-US" sz="1600" dirty="0">
                        <a:effectLst/>
                        <a:latin typeface="Calibri"/>
                      </a:endParaRPr>
                    </a:p>
                  </a:txBody>
                  <a:tcPr marL="9525" marR="9525" marT="9525" anchor="ctr"/>
                </a:tc>
                <a:tc>
                  <a:txBody>
                    <a:bodyPr/>
                    <a:lstStyle/>
                    <a:p>
                      <a:pPr algn="ctr" fontAlgn="ctr"/>
                      <a:r>
                        <a:rPr lang="en-US" sz="1600" dirty="0">
                          <a:effectLst/>
                        </a:rPr>
                        <a:t>23%</a:t>
                      </a:r>
                      <a:endParaRPr lang="en-US" sz="1600" dirty="0">
                        <a:effectLst/>
                        <a:latin typeface="Calibri"/>
                      </a:endParaRPr>
                    </a:p>
                  </a:txBody>
                  <a:tcPr marL="9525" marR="9525" marT="9525" anchor="ctr"/>
                </a:tc>
                <a:tc>
                  <a:txBody>
                    <a:bodyPr/>
                    <a:lstStyle/>
                    <a:p>
                      <a:pPr algn="ctr" fontAlgn="ctr"/>
                      <a:r>
                        <a:rPr lang="en-US" sz="1600" dirty="0">
                          <a:effectLst/>
                        </a:rPr>
                        <a:t>78,243</a:t>
                      </a:r>
                      <a:endParaRPr lang="en-US" sz="1600" dirty="0">
                        <a:effectLst/>
                        <a:latin typeface="Calibri"/>
                      </a:endParaRPr>
                    </a:p>
                  </a:txBody>
                  <a:tcPr marL="9525" marR="9525" marT="9525" anchor="ctr"/>
                </a:tc>
                <a:tc>
                  <a:txBody>
                    <a:bodyPr/>
                    <a:lstStyle/>
                    <a:p>
                      <a:pPr algn="ctr" fontAlgn="ctr"/>
                      <a:r>
                        <a:rPr lang="en-US" sz="1600" dirty="0">
                          <a:effectLst/>
                        </a:rPr>
                        <a:t>21%</a:t>
                      </a:r>
                      <a:endParaRPr lang="en-US" sz="1600" dirty="0">
                        <a:effectLst/>
                        <a:latin typeface="Calibri"/>
                      </a:endParaRPr>
                    </a:p>
                  </a:txBody>
                  <a:tcPr marL="9525" marR="9525" marT="9525" anchor="ctr"/>
                </a:tc>
                <a:tc>
                  <a:txBody>
                    <a:bodyPr/>
                    <a:lstStyle/>
                    <a:p>
                      <a:pPr algn="ctr" fontAlgn="ctr"/>
                      <a:r>
                        <a:rPr lang="en-US" sz="1600" dirty="0">
                          <a:effectLst/>
                        </a:rPr>
                        <a:t>88,990</a:t>
                      </a:r>
                      <a:endParaRPr lang="en-US" sz="1600" dirty="0">
                        <a:effectLst/>
                        <a:latin typeface="Calibri"/>
                      </a:endParaRPr>
                    </a:p>
                  </a:txBody>
                  <a:tcPr marL="9525" marR="9525" marT="9525" anchor="ctr"/>
                </a:tc>
                <a:tc>
                  <a:txBody>
                    <a:bodyPr/>
                    <a:lstStyle/>
                    <a:p>
                      <a:pPr algn="ctr" fontAlgn="ctr"/>
                      <a:r>
                        <a:rPr lang="en-US" sz="1600" dirty="0">
                          <a:effectLst/>
                        </a:rPr>
                        <a:t>24%</a:t>
                      </a:r>
                      <a:endParaRPr lang="en-US" sz="1600" dirty="0">
                        <a:effectLst/>
                        <a:latin typeface="Calibri"/>
                      </a:endParaRPr>
                    </a:p>
                  </a:txBody>
                  <a:tcPr marL="9525" marR="9525" marT="9525" anchor="ctr"/>
                </a:tc>
                <a:extLst>
                  <a:ext uri="{0D108BD9-81ED-4DB2-BD59-A6C34878D82A}">
                    <a16:rowId xmlns:a16="http://schemas.microsoft.com/office/drawing/2014/main" val="1942293329"/>
                  </a:ext>
                </a:extLst>
              </a:tr>
              <a:tr h="415636">
                <a:tc>
                  <a:txBody>
                    <a:bodyPr/>
                    <a:lstStyle/>
                    <a:p>
                      <a:pPr fontAlgn="ctr"/>
                      <a:r>
                        <a:rPr lang="en-US" sz="1600" dirty="0">
                          <a:effectLst/>
                        </a:rPr>
                        <a:t>COVID-19 </a:t>
                      </a:r>
                      <a:r>
                        <a:rPr lang="en-US" sz="1600" b="1" dirty="0">
                          <a:effectLst/>
                        </a:rPr>
                        <a:t>Hospitalizations</a:t>
                      </a:r>
                      <a:endParaRPr lang="en-US" sz="1600" b="1" dirty="0">
                        <a:effectLst/>
                        <a:latin typeface="Calibri"/>
                      </a:endParaRPr>
                    </a:p>
                  </a:txBody>
                  <a:tcPr marL="9525" marR="9525" marT="9525" anchor="ctr"/>
                </a:tc>
                <a:tc>
                  <a:txBody>
                    <a:bodyPr/>
                    <a:lstStyle/>
                    <a:p>
                      <a:pPr algn="ctr" fontAlgn="b"/>
                      <a:r>
                        <a:rPr lang="en-US" sz="1600" dirty="0">
                          <a:effectLst/>
                        </a:rPr>
                        <a:t>7,566</a:t>
                      </a:r>
                      <a:endParaRPr lang="en-US" sz="1600" dirty="0">
                        <a:effectLst/>
                        <a:latin typeface="Calibri"/>
                      </a:endParaRPr>
                    </a:p>
                  </a:txBody>
                  <a:tcPr marL="9525" marR="9525" marT="9525" anchor="b"/>
                </a:tc>
                <a:tc>
                  <a:txBody>
                    <a:bodyPr/>
                    <a:lstStyle/>
                    <a:p>
                      <a:pPr algn="ctr" fontAlgn="ctr"/>
                      <a:r>
                        <a:rPr lang="en-US" sz="1600" b="1" dirty="0">
                          <a:effectLst/>
                        </a:rPr>
                        <a:t>39%</a:t>
                      </a:r>
                      <a:endParaRPr lang="en-US" sz="1600" b="1" dirty="0">
                        <a:effectLst/>
                        <a:latin typeface="Calibri"/>
                      </a:endParaRPr>
                    </a:p>
                  </a:txBody>
                  <a:tcPr marL="9525" marR="9525" marT="9525" anchor="ctr"/>
                </a:tc>
                <a:tc>
                  <a:txBody>
                    <a:bodyPr/>
                    <a:lstStyle/>
                    <a:p>
                      <a:pPr algn="ctr" fontAlgn="ctr"/>
                      <a:r>
                        <a:rPr lang="en-US" sz="1600" dirty="0">
                          <a:effectLst/>
                        </a:rPr>
                        <a:t>4,272</a:t>
                      </a:r>
                      <a:endParaRPr lang="en-US" sz="1600" dirty="0">
                        <a:effectLst/>
                        <a:latin typeface="Calibri"/>
                      </a:endParaRPr>
                    </a:p>
                  </a:txBody>
                  <a:tcPr marL="9525" marR="9525" marT="9525" anchor="ctr"/>
                </a:tc>
                <a:tc>
                  <a:txBody>
                    <a:bodyPr/>
                    <a:lstStyle/>
                    <a:p>
                      <a:pPr algn="ctr" fontAlgn="ctr"/>
                      <a:r>
                        <a:rPr lang="en-US" sz="1600" dirty="0">
                          <a:effectLst/>
                        </a:rPr>
                        <a:t>22%</a:t>
                      </a:r>
                      <a:endParaRPr lang="en-US" sz="1600" dirty="0">
                        <a:effectLst/>
                        <a:latin typeface="Calibri"/>
                      </a:endParaRPr>
                    </a:p>
                  </a:txBody>
                  <a:tcPr marL="9525" marR="9525" marT="9525" anchor="ctr"/>
                </a:tc>
                <a:tc>
                  <a:txBody>
                    <a:bodyPr/>
                    <a:lstStyle/>
                    <a:p>
                      <a:pPr algn="ctr" fontAlgn="ctr"/>
                      <a:r>
                        <a:rPr lang="en-US" sz="1600" dirty="0">
                          <a:effectLst/>
                        </a:rPr>
                        <a:t>3,684</a:t>
                      </a:r>
                      <a:endParaRPr lang="en-US" sz="1600" dirty="0">
                        <a:effectLst/>
                        <a:latin typeface="Calibri"/>
                      </a:endParaRPr>
                    </a:p>
                  </a:txBody>
                  <a:tcPr marL="9525" marR="9525" marT="9525" anchor="ctr"/>
                </a:tc>
                <a:tc>
                  <a:txBody>
                    <a:bodyPr/>
                    <a:lstStyle/>
                    <a:p>
                      <a:pPr algn="ctr" fontAlgn="ctr"/>
                      <a:r>
                        <a:rPr lang="en-US" sz="1600" dirty="0">
                          <a:effectLst/>
                        </a:rPr>
                        <a:t>19%</a:t>
                      </a:r>
                      <a:endParaRPr lang="en-US" sz="1600" dirty="0">
                        <a:effectLst/>
                        <a:latin typeface="Calibri"/>
                      </a:endParaRPr>
                    </a:p>
                  </a:txBody>
                  <a:tcPr marL="9525" marR="9525" marT="9525" anchor="ctr"/>
                </a:tc>
                <a:tc>
                  <a:txBody>
                    <a:bodyPr/>
                    <a:lstStyle/>
                    <a:p>
                      <a:pPr algn="ctr" fontAlgn="ctr"/>
                      <a:r>
                        <a:rPr lang="en-US" sz="1600" dirty="0">
                          <a:effectLst/>
                        </a:rPr>
                        <a:t>3,778</a:t>
                      </a:r>
                      <a:endParaRPr lang="en-US" sz="1600" dirty="0">
                        <a:effectLst/>
                        <a:latin typeface="Calibri"/>
                      </a:endParaRPr>
                    </a:p>
                  </a:txBody>
                  <a:tcPr marL="9525" marR="9525" marT="9525" anchor="ctr"/>
                </a:tc>
                <a:tc>
                  <a:txBody>
                    <a:bodyPr/>
                    <a:lstStyle/>
                    <a:p>
                      <a:pPr algn="ctr" fontAlgn="ctr"/>
                      <a:r>
                        <a:rPr lang="en-US" sz="1600" dirty="0">
                          <a:effectLst/>
                        </a:rPr>
                        <a:t>20%</a:t>
                      </a:r>
                      <a:endParaRPr lang="en-US" sz="1600" dirty="0">
                        <a:effectLst/>
                        <a:latin typeface="Calibri"/>
                      </a:endParaRPr>
                    </a:p>
                  </a:txBody>
                  <a:tcPr marL="9525" marR="9525" marT="9525" anchor="ctr"/>
                </a:tc>
                <a:extLst>
                  <a:ext uri="{0D108BD9-81ED-4DB2-BD59-A6C34878D82A}">
                    <a16:rowId xmlns:a16="http://schemas.microsoft.com/office/drawing/2014/main" val="3107549738"/>
                  </a:ext>
                </a:extLst>
              </a:tr>
              <a:tr h="415636">
                <a:tc>
                  <a:txBody>
                    <a:bodyPr/>
                    <a:lstStyle/>
                    <a:p>
                      <a:pPr fontAlgn="ctr"/>
                      <a:r>
                        <a:rPr lang="en-US" sz="1600" dirty="0">
                          <a:effectLst/>
                        </a:rPr>
                        <a:t>COVID-19 </a:t>
                      </a:r>
                      <a:r>
                        <a:rPr lang="en-US" sz="1600" b="1" dirty="0">
                          <a:effectLst/>
                        </a:rPr>
                        <a:t>Deaths</a:t>
                      </a:r>
                      <a:endParaRPr lang="en-US" sz="1600" b="1" dirty="0">
                        <a:effectLst/>
                        <a:latin typeface="Calibri"/>
                      </a:endParaRPr>
                    </a:p>
                  </a:txBody>
                  <a:tcPr marL="9525" marR="9525" marT="9525" anchor="ctr"/>
                </a:tc>
                <a:tc>
                  <a:txBody>
                    <a:bodyPr/>
                    <a:lstStyle/>
                    <a:p>
                      <a:pPr algn="ctr" fontAlgn="b"/>
                      <a:r>
                        <a:rPr lang="en-US" sz="1600" dirty="0">
                          <a:effectLst/>
                        </a:rPr>
                        <a:t>1,069</a:t>
                      </a:r>
                      <a:endParaRPr lang="en-US" sz="1600" dirty="0">
                        <a:effectLst/>
                        <a:latin typeface="Calibri"/>
                      </a:endParaRPr>
                    </a:p>
                  </a:txBody>
                  <a:tcPr marL="9525" marR="9525" marT="9525" anchor="b"/>
                </a:tc>
                <a:tc>
                  <a:txBody>
                    <a:bodyPr/>
                    <a:lstStyle/>
                    <a:p>
                      <a:pPr algn="ctr" fontAlgn="ctr"/>
                      <a:r>
                        <a:rPr lang="en-US" sz="1600" b="1" dirty="0">
                          <a:effectLst/>
                        </a:rPr>
                        <a:t>39%</a:t>
                      </a:r>
                      <a:endParaRPr lang="en-US" sz="1600" b="1" dirty="0">
                        <a:effectLst/>
                        <a:latin typeface="Calibri"/>
                      </a:endParaRPr>
                    </a:p>
                  </a:txBody>
                  <a:tcPr marL="9525" marR="9525" marT="9525" anchor="ctr"/>
                </a:tc>
                <a:tc>
                  <a:txBody>
                    <a:bodyPr/>
                    <a:lstStyle/>
                    <a:p>
                      <a:pPr algn="ctr" fontAlgn="ctr"/>
                      <a:r>
                        <a:rPr lang="en-US" sz="1600" dirty="0">
                          <a:effectLst/>
                        </a:rPr>
                        <a:t>636</a:t>
                      </a:r>
                      <a:endParaRPr lang="en-US" sz="1600" dirty="0">
                        <a:effectLst/>
                        <a:latin typeface="Calibri"/>
                      </a:endParaRPr>
                    </a:p>
                  </a:txBody>
                  <a:tcPr marL="9525" marR="9525" marT="9525" anchor="ctr"/>
                </a:tc>
                <a:tc>
                  <a:txBody>
                    <a:bodyPr/>
                    <a:lstStyle/>
                    <a:p>
                      <a:pPr algn="ctr" fontAlgn="ctr"/>
                      <a:r>
                        <a:rPr lang="en-US" sz="1600" dirty="0">
                          <a:effectLst/>
                        </a:rPr>
                        <a:t>23%</a:t>
                      </a:r>
                      <a:endParaRPr lang="en-US" sz="1600" dirty="0">
                        <a:effectLst/>
                        <a:latin typeface="Calibri"/>
                      </a:endParaRPr>
                    </a:p>
                  </a:txBody>
                  <a:tcPr marL="9525" marR="9525" marT="9525" anchor="ctr"/>
                </a:tc>
                <a:tc>
                  <a:txBody>
                    <a:bodyPr/>
                    <a:lstStyle/>
                    <a:p>
                      <a:pPr algn="ctr" fontAlgn="ctr"/>
                      <a:r>
                        <a:rPr lang="en-US" sz="1600" dirty="0">
                          <a:effectLst/>
                        </a:rPr>
                        <a:t>528</a:t>
                      </a:r>
                      <a:endParaRPr lang="en-US" sz="1600" dirty="0">
                        <a:effectLst/>
                        <a:latin typeface="Calibri"/>
                      </a:endParaRPr>
                    </a:p>
                  </a:txBody>
                  <a:tcPr marL="9525" marR="9525" marT="9525" anchor="ctr"/>
                </a:tc>
                <a:tc>
                  <a:txBody>
                    <a:bodyPr/>
                    <a:lstStyle/>
                    <a:p>
                      <a:pPr algn="ctr" fontAlgn="ctr"/>
                      <a:r>
                        <a:rPr lang="en-US" sz="1600" dirty="0">
                          <a:effectLst/>
                        </a:rPr>
                        <a:t>19%</a:t>
                      </a:r>
                      <a:endParaRPr lang="en-US" sz="1600" dirty="0">
                        <a:effectLst/>
                        <a:latin typeface="Calibri"/>
                      </a:endParaRPr>
                    </a:p>
                  </a:txBody>
                  <a:tcPr marL="9525" marR="9525" marT="9525" anchor="ctr"/>
                </a:tc>
                <a:tc>
                  <a:txBody>
                    <a:bodyPr/>
                    <a:lstStyle/>
                    <a:p>
                      <a:pPr algn="ctr" fontAlgn="ctr"/>
                      <a:r>
                        <a:rPr lang="en-US" sz="1600" dirty="0">
                          <a:effectLst/>
                        </a:rPr>
                        <a:t>511</a:t>
                      </a:r>
                      <a:endParaRPr lang="en-US" sz="1600" dirty="0">
                        <a:effectLst/>
                        <a:latin typeface="Calibri"/>
                      </a:endParaRPr>
                    </a:p>
                  </a:txBody>
                  <a:tcPr marL="9525" marR="9525" marT="9525" anchor="ctr"/>
                </a:tc>
                <a:tc>
                  <a:txBody>
                    <a:bodyPr/>
                    <a:lstStyle/>
                    <a:p>
                      <a:pPr algn="ctr" fontAlgn="ctr"/>
                      <a:r>
                        <a:rPr lang="en-US" sz="1600" dirty="0">
                          <a:effectLst/>
                        </a:rPr>
                        <a:t>19%</a:t>
                      </a:r>
                      <a:endParaRPr lang="en-US" sz="1600" dirty="0">
                        <a:effectLst/>
                        <a:latin typeface="Calibri"/>
                      </a:endParaRPr>
                    </a:p>
                  </a:txBody>
                  <a:tcPr marL="9525" marR="9525" marT="9525" anchor="ctr"/>
                </a:tc>
                <a:extLst>
                  <a:ext uri="{0D108BD9-81ED-4DB2-BD59-A6C34878D82A}">
                    <a16:rowId xmlns:a16="http://schemas.microsoft.com/office/drawing/2014/main" val="3670781414"/>
                  </a:ext>
                </a:extLst>
              </a:tr>
              <a:tr h="415636">
                <a:tc>
                  <a:txBody>
                    <a:bodyPr/>
                    <a:lstStyle/>
                    <a:p>
                      <a:pPr fontAlgn="ctr"/>
                      <a:r>
                        <a:rPr lang="en-US" sz="1600" dirty="0">
                          <a:effectLst/>
                        </a:rPr>
                        <a:t>Total Population</a:t>
                      </a:r>
                      <a:endParaRPr lang="en-US" sz="1600" b="1" dirty="0">
                        <a:effectLst/>
                        <a:latin typeface="Calibri"/>
                      </a:endParaRPr>
                    </a:p>
                  </a:txBody>
                  <a:tcPr marL="9525" marR="9525" marT="9525" anchor="ctr"/>
                </a:tc>
                <a:tc>
                  <a:txBody>
                    <a:bodyPr/>
                    <a:lstStyle/>
                    <a:p>
                      <a:pPr algn="ctr" fontAlgn="b"/>
                      <a:r>
                        <a:rPr lang="en-US" sz="1600" dirty="0">
                          <a:effectLst/>
                        </a:rPr>
                        <a:t>1,612,434</a:t>
                      </a:r>
                      <a:endParaRPr lang="en-US" sz="1600" dirty="0">
                        <a:effectLst/>
                        <a:latin typeface="Calibri"/>
                      </a:endParaRPr>
                    </a:p>
                  </a:txBody>
                  <a:tcPr marL="9525" marR="9525" marT="9525" anchor="b"/>
                </a:tc>
                <a:tc>
                  <a:txBody>
                    <a:bodyPr/>
                    <a:lstStyle/>
                    <a:p>
                      <a:pPr algn="ctr" fontAlgn="ctr"/>
                      <a:r>
                        <a:rPr lang="en-US" sz="1600" b="1" dirty="0">
                          <a:effectLst/>
                        </a:rPr>
                        <a:t>29%</a:t>
                      </a:r>
                      <a:endParaRPr lang="en-US" sz="1600" b="1" dirty="0">
                        <a:effectLst/>
                        <a:latin typeface="Calibri"/>
                      </a:endParaRPr>
                    </a:p>
                  </a:txBody>
                  <a:tcPr marL="9525" marR="9525" marT="9525" anchor="ctr"/>
                </a:tc>
                <a:tc>
                  <a:txBody>
                    <a:bodyPr/>
                    <a:lstStyle/>
                    <a:p>
                      <a:pPr algn="ctr" fontAlgn="ctr"/>
                      <a:r>
                        <a:rPr lang="en-US" sz="1600" dirty="0">
                          <a:effectLst/>
                        </a:rPr>
                        <a:t>1,248,704</a:t>
                      </a:r>
                      <a:endParaRPr lang="en-US" sz="1600" dirty="0">
                        <a:effectLst/>
                        <a:latin typeface="Calibri"/>
                      </a:endParaRPr>
                    </a:p>
                  </a:txBody>
                  <a:tcPr marL="9525" marR="9525" marT="9525" anchor="ctr"/>
                </a:tc>
                <a:tc>
                  <a:txBody>
                    <a:bodyPr/>
                    <a:lstStyle/>
                    <a:p>
                      <a:pPr algn="ctr" fontAlgn="ctr"/>
                      <a:r>
                        <a:rPr lang="en-US" sz="1600" dirty="0">
                          <a:effectLst/>
                        </a:rPr>
                        <a:t>22%</a:t>
                      </a:r>
                      <a:endParaRPr lang="en-US" sz="1600" dirty="0">
                        <a:effectLst/>
                        <a:latin typeface="Calibri"/>
                      </a:endParaRPr>
                    </a:p>
                  </a:txBody>
                  <a:tcPr marL="9525" marR="9525" marT="9525" anchor="ctr"/>
                </a:tc>
                <a:tc>
                  <a:txBody>
                    <a:bodyPr/>
                    <a:lstStyle/>
                    <a:p>
                      <a:pPr algn="ctr" fontAlgn="ctr"/>
                      <a:r>
                        <a:rPr lang="en-US" sz="1600" dirty="0">
                          <a:effectLst/>
                        </a:rPr>
                        <a:t>1,225,355</a:t>
                      </a:r>
                      <a:endParaRPr lang="en-US" sz="1600" dirty="0">
                        <a:effectLst/>
                        <a:latin typeface="Calibri"/>
                      </a:endParaRPr>
                    </a:p>
                  </a:txBody>
                  <a:tcPr marL="9525" marR="9525" marT="9525" anchor="ctr"/>
                </a:tc>
                <a:tc>
                  <a:txBody>
                    <a:bodyPr/>
                    <a:lstStyle/>
                    <a:p>
                      <a:pPr algn="ctr" fontAlgn="ctr"/>
                      <a:r>
                        <a:rPr lang="en-US" sz="1600" dirty="0">
                          <a:effectLst/>
                        </a:rPr>
                        <a:t>22%</a:t>
                      </a:r>
                      <a:endParaRPr lang="en-US" sz="1600" dirty="0">
                        <a:effectLst/>
                        <a:latin typeface="Calibri"/>
                      </a:endParaRPr>
                    </a:p>
                  </a:txBody>
                  <a:tcPr marL="9525" marR="9525" marT="9525" anchor="ctr"/>
                </a:tc>
                <a:tc>
                  <a:txBody>
                    <a:bodyPr/>
                    <a:lstStyle/>
                    <a:p>
                      <a:pPr algn="ctr" fontAlgn="ctr"/>
                      <a:r>
                        <a:rPr lang="en-US" sz="1600" dirty="0">
                          <a:effectLst/>
                        </a:rPr>
                        <a:t>1,467,333</a:t>
                      </a:r>
                      <a:endParaRPr lang="en-US" sz="1600" dirty="0">
                        <a:effectLst/>
                        <a:latin typeface="Calibri"/>
                      </a:endParaRPr>
                    </a:p>
                  </a:txBody>
                  <a:tcPr marL="9525" marR="9525" marT="9525" anchor="ctr"/>
                </a:tc>
                <a:tc>
                  <a:txBody>
                    <a:bodyPr/>
                    <a:lstStyle/>
                    <a:p>
                      <a:pPr algn="ctr" fontAlgn="ctr"/>
                      <a:r>
                        <a:rPr lang="en-US" sz="1600" dirty="0">
                          <a:effectLst/>
                        </a:rPr>
                        <a:t>26%</a:t>
                      </a:r>
                      <a:endParaRPr lang="en-US" sz="1600" dirty="0">
                        <a:effectLst/>
                        <a:latin typeface="Calibri"/>
                      </a:endParaRPr>
                    </a:p>
                  </a:txBody>
                  <a:tcPr marL="9525" marR="9525" marT="9525" anchor="ctr"/>
                </a:tc>
                <a:extLst>
                  <a:ext uri="{0D108BD9-81ED-4DB2-BD59-A6C34878D82A}">
                    <a16:rowId xmlns:a16="http://schemas.microsoft.com/office/drawing/2014/main" val="1417084657"/>
                  </a:ext>
                </a:extLst>
              </a:tr>
            </a:tbl>
          </a:graphicData>
        </a:graphic>
      </p:graphicFrame>
    </p:spTree>
    <p:extLst>
      <p:ext uri="{BB962C8B-B14F-4D97-AF65-F5344CB8AC3E}">
        <p14:creationId xmlns:p14="http://schemas.microsoft.com/office/powerpoint/2010/main" val="91658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282C-DA23-4F0E-A017-C78357F26D44}"/>
              </a:ext>
            </a:extLst>
          </p:cNvPr>
          <p:cNvSpPr>
            <a:spLocks noGrp="1"/>
          </p:cNvSpPr>
          <p:nvPr>
            <p:ph type="title"/>
          </p:nvPr>
        </p:nvSpPr>
        <p:spPr/>
        <p:txBody>
          <a:bodyPr/>
          <a:lstStyle/>
          <a:p>
            <a:r>
              <a:rPr lang="en-US" dirty="0">
                <a:ea typeface="+mj-lt"/>
                <a:cs typeface="+mj-lt"/>
              </a:rPr>
              <a:t>Vaccine Access Equity Framework Goal</a:t>
            </a:r>
            <a:endParaRPr lang="en-US" dirty="0"/>
          </a:p>
        </p:txBody>
      </p:sp>
      <p:sp>
        <p:nvSpPr>
          <p:cNvPr id="3" name="Content Placeholder 2">
            <a:extLst>
              <a:ext uri="{FF2B5EF4-FFF2-40B4-BE49-F238E27FC236}">
                <a16:creationId xmlns:a16="http://schemas.microsoft.com/office/drawing/2014/main" id="{F0389925-0779-415C-BB4F-290DEF56A815}"/>
              </a:ext>
            </a:extLst>
          </p:cNvPr>
          <p:cNvSpPr>
            <a:spLocks noGrp="1"/>
          </p:cNvSpPr>
          <p:nvPr>
            <p:ph idx="1"/>
          </p:nvPr>
        </p:nvSpPr>
        <p:spPr>
          <a:xfrm>
            <a:off x="180110" y="1551329"/>
            <a:ext cx="11173690" cy="4625634"/>
          </a:xfrm>
        </p:spPr>
        <p:txBody>
          <a:bodyPr vert="horz" lIns="91440" tIns="45720" rIns="91440" bIns="45720" rtlCol="0" anchor="t">
            <a:normAutofit fontScale="92500" lnSpcReduction="10000"/>
          </a:bodyPr>
          <a:lstStyle/>
          <a:p>
            <a:pPr>
              <a:buNone/>
            </a:pPr>
            <a:r>
              <a:rPr lang="en-US" dirty="0">
                <a:ea typeface="+mn-lt"/>
                <a:cs typeface="+mn-lt"/>
              </a:rPr>
              <a:t>Our equity allocation goal for the state and our vaccinating partners will be that </a:t>
            </a:r>
            <a:r>
              <a:rPr lang="en-US" b="1" dirty="0">
                <a:ea typeface="+mn-lt"/>
                <a:cs typeface="+mn-lt"/>
              </a:rPr>
              <a:t>40% of all doses administered should be targeted to the communities hit hardest by the COVID-19 pandemic</a:t>
            </a:r>
            <a:endParaRPr lang="en-US" b="1">
              <a:cs typeface="Calibri"/>
            </a:endParaRPr>
          </a:p>
          <a:p>
            <a:pPr>
              <a:buNone/>
            </a:pPr>
            <a:endParaRPr lang="en-US" dirty="0">
              <a:ea typeface="+mn-lt"/>
              <a:cs typeface="+mn-lt"/>
            </a:endParaRPr>
          </a:p>
          <a:p>
            <a:pPr>
              <a:buNone/>
            </a:pPr>
            <a:r>
              <a:rPr lang="en-US" b="1" dirty="0">
                <a:ea typeface="+mn-lt"/>
                <a:cs typeface="+mn-lt"/>
              </a:rPr>
              <a:t>MDH Guidance - Doses targeted towards the following can be counted towards the equity allocation goal:</a:t>
            </a:r>
          </a:p>
          <a:p>
            <a:pPr>
              <a:buNone/>
            </a:pPr>
            <a:r>
              <a:rPr lang="en-US" dirty="0">
                <a:ea typeface="+mn-lt"/>
                <a:cs typeface="+mn-lt"/>
              </a:rPr>
              <a:t>- High SVI zip code areas/residents</a:t>
            </a:r>
          </a:p>
          <a:p>
            <a:pPr>
              <a:buNone/>
            </a:pPr>
            <a:r>
              <a:rPr lang="en-US" dirty="0">
                <a:ea typeface="+mn-lt"/>
                <a:cs typeface="+mn-lt"/>
              </a:rPr>
              <a:t>- Minnesotans in Focus Communities (BIPOC, LGBTQI+, People with disabilities and unique health needs), Homeless Minnesotans, Minnesotans in a Corrections Facility, Migrant workers, MA/Medicaid/</a:t>
            </a:r>
            <a:r>
              <a:rPr lang="en-US" dirty="0" err="1">
                <a:ea typeface="+mn-lt"/>
                <a:cs typeface="+mn-lt"/>
              </a:rPr>
              <a:t>MNCare</a:t>
            </a:r>
            <a:r>
              <a:rPr lang="en-US" dirty="0">
                <a:ea typeface="+mn-lt"/>
                <a:cs typeface="+mn-lt"/>
              </a:rPr>
              <a:t> enrollees</a:t>
            </a:r>
          </a:p>
          <a:p>
            <a:pPr marL="0" indent="0">
              <a:buNone/>
            </a:pPr>
            <a:endParaRPr lang="en-US" dirty="0">
              <a:cs typeface="Calibri"/>
            </a:endParaRPr>
          </a:p>
        </p:txBody>
      </p:sp>
      <p:sp>
        <p:nvSpPr>
          <p:cNvPr id="4" name="Date Placeholder 3">
            <a:extLst>
              <a:ext uri="{FF2B5EF4-FFF2-40B4-BE49-F238E27FC236}">
                <a16:creationId xmlns:a16="http://schemas.microsoft.com/office/drawing/2014/main" id="{9BD98994-77CB-4B4D-B7AA-47770410F470}"/>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21512055-7E66-4E0A-A126-620649FE23C8}"/>
              </a:ext>
            </a:extLst>
          </p:cNvPr>
          <p:cNvSpPr>
            <a:spLocks noGrp="1"/>
          </p:cNvSpPr>
          <p:nvPr>
            <p:ph type="sldNum" sz="quarter" idx="12"/>
          </p:nvPr>
        </p:nvSpPr>
        <p:spPr/>
        <p:txBody>
          <a:bodyPr/>
          <a:lstStyle/>
          <a:p>
            <a:fld id="{48F63A3B-78C7-47BE-AE5E-E10140E04643}" type="slidenum">
              <a:rPr lang="en-US" dirty="0" smtClean="0"/>
              <a:pPr/>
              <a:t>14</a:t>
            </a:fld>
            <a:endParaRPr lang="en-US" dirty="0"/>
          </a:p>
        </p:txBody>
      </p:sp>
    </p:spTree>
    <p:extLst>
      <p:ext uri="{BB962C8B-B14F-4D97-AF65-F5344CB8AC3E}">
        <p14:creationId xmlns:p14="http://schemas.microsoft.com/office/powerpoint/2010/main" val="2148872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30" y="1090448"/>
            <a:ext cx="11658600" cy="2492299"/>
          </a:xfrm>
        </p:spPr>
        <p:txBody>
          <a:bodyPr>
            <a:normAutofit/>
          </a:bodyPr>
          <a:lstStyle/>
          <a:p>
            <a:r>
              <a:rPr lang="en-US" dirty="0"/>
              <a:t>FEMA Vaccination Site Updates</a:t>
            </a:r>
            <a:br>
              <a:rPr lang="en-US" dirty="0"/>
            </a:br>
            <a:endParaRPr lang="en-US" dirty="0"/>
          </a:p>
        </p:txBody>
      </p:sp>
      <p:sp>
        <p:nvSpPr>
          <p:cNvPr id="6" name="Text Placeholder 5"/>
          <p:cNvSpPr>
            <a:spLocks noGrp="1"/>
          </p:cNvSpPr>
          <p:nvPr>
            <p:ph type="body" sz="quarter" idx="18"/>
          </p:nvPr>
        </p:nvSpPr>
        <p:spPr>
          <a:xfrm>
            <a:off x="273830" y="4618615"/>
            <a:ext cx="11658600" cy="700517"/>
          </a:xfrm>
        </p:spPr>
        <p:txBody>
          <a:bodyPr vert="horz" lIns="91440" tIns="45720" rIns="91440" bIns="45720" rtlCol="0" anchor="t">
            <a:normAutofit/>
          </a:bodyPr>
          <a:lstStyle/>
          <a:p>
            <a:r>
              <a:rPr lang="en-US" sz="2400" dirty="0"/>
              <a:t>5/17/21</a:t>
            </a:r>
          </a:p>
        </p:txBody>
      </p:sp>
      <p:sp>
        <p:nvSpPr>
          <p:cNvPr id="2" name="Text Placeholder 1"/>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8529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a:rPr>
              <a:t>Site Focus</a:t>
            </a:r>
            <a:endParaRPr lang="en-US" dirty="0"/>
          </a:p>
        </p:txBody>
      </p:sp>
      <p:pic>
        <p:nvPicPr>
          <p:cNvPr id="6" name="Picture 6" descr="Minnesota State Fair Logo">
            <a:extLst>
              <a:ext uri="{FF2B5EF4-FFF2-40B4-BE49-F238E27FC236}">
                <a16:creationId xmlns:a16="http://schemas.microsoft.com/office/drawing/2014/main" id="{EDAE2F88-7BC7-431D-940D-2F7822FBADA4}"/>
              </a:ext>
            </a:extLst>
          </p:cNvPr>
          <p:cNvPicPr>
            <a:picLocks noGrp="1" noChangeAspect="1"/>
          </p:cNvPicPr>
          <p:nvPr>
            <p:ph idx="1"/>
          </p:nvPr>
        </p:nvPicPr>
        <p:blipFill>
          <a:blip r:embed="rId2"/>
          <a:stretch>
            <a:fillRect/>
          </a:stretch>
        </p:blipFill>
        <p:spPr>
          <a:xfrm>
            <a:off x="8077926" y="1937770"/>
            <a:ext cx="3552825" cy="2733675"/>
          </a:xfrm>
        </p:spPr>
      </p:pic>
      <p:sp>
        <p:nvSpPr>
          <p:cNvPr id="4" name="Date Placeholder 3"/>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smtClean="0"/>
              <a:pPr/>
              <a:t>16</a:t>
            </a:fld>
            <a:endParaRPr lang="en-US" dirty="0"/>
          </a:p>
        </p:txBody>
      </p:sp>
      <p:sp>
        <p:nvSpPr>
          <p:cNvPr id="8" name="TextBox 7">
            <a:extLst>
              <a:ext uri="{FF2B5EF4-FFF2-40B4-BE49-F238E27FC236}">
                <a16:creationId xmlns:a16="http://schemas.microsoft.com/office/drawing/2014/main" id="{766B63D2-437D-40A0-8703-893CCBD131AE}"/>
              </a:ext>
            </a:extLst>
          </p:cNvPr>
          <p:cNvSpPr txBox="1"/>
          <p:nvPr/>
        </p:nvSpPr>
        <p:spPr>
          <a:xfrm>
            <a:off x="384874" y="1547247"/>
            <a:ext cx="6837335"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500" dirty="0">
                <a:solidFill>
                  <a:schemeClr val="tx2"/>
                </a:solidFill>
                <a:cs typeface="Arial"/>
              </a:rPr>
              <a:t> Providing no barrier vaccination opportunities for Minnesotans - Everyone is eligible </a:t>
            </a:r>
          </a:p>
          <a:p>
            <a:pPr>
              <a:buChar char="•"/>
            </a:pPr>
            <a:r>
              <a:rPr lang="en-US" sz="2500" dirty="0">
                <a:solidFill>
                  <a:schemeClr val="tx2"/>
                </a:solidFill>
                <a:cs typeface="Arial"/>
              </a:rPr>
              <a:t> Operating as Type-2 pilot site at Minnesota State Fairgrounds in Ramsey County.​</a:t>
            </a:r>
          </a:p>
          <a:p>
            <a:pPr lvl="1">
              <a:buChar char="•"/>
            </a:pPr>
            <a:r>
              <a:rPr lang="en-US" sz="2500" dirty="0">
                <a:solidFill>
                  <a:schemeClr val="tx2"/>
                </a:solidFill>
                <a:cs typeface="Arial"/>
              </a:rPr>
              <a:t> 2,000+ doses daily at fairgrounds.​</a:t>
            </a:r>
          </a:p>
          <a:p>
            <a:pPr lvl="1">
              <a:buChar char="•"/>
            </a:pPr>
            <a:r>
              <a:rPr lang="en-US" sz="2500" dirty="0">
                <a:solidFill>
                  <a:schemeClr val="tx2"/>
                </a:solidFill>
                <a:cs typeface="Arial"/>
              </a:rPr>
              <a:t> Up to 1,000 doses daily at community-based mobile immunization clinics</a:t>
            </a:r>
          </a:p>
          <a:p>
            <a:pPr>
              <a:buChar char="•"/>
            </a:pPr>
            <a:r>
              <a:rPr lang="en-US" sz="2500" dirty="0">
                <a:solidFill>
                  <a:schemeClr val="tx2"/>
                </a:solidFill>
                <a:cs typeface="Arial"/>
              </a:rPr>
              <a:t>8 weeks long total, first 6 weeks of Pfizer</a:t>
            </a:r>
          </a:p>
          <a:p>
            <a:pPr lvl="1">
              <a:buChar char="•"/>
            </a:pPr>
            <a:r>
              <a:rPr lang="en-US" sz="2500" dirty="0">
                <a:solidFill>
                  <a:schemeClr val="tx2"/>
                </a:solidFill>
                <a:cs typeface="Arial"/>
              </a:rPr>
              <a:t>Opportunity for ages 16-17</a:t>
            </a:r>
          </a:p>
          <a:p>
            <a:endParaRPr lang="en-US" sz="2200" dirty="0">
              <a:solidFill>
                <a:schemeClr val="tx2"/>
              </a:solidFill>
              <a:cs typeface="Arial"/>
            </a:endParaRPr>
          </a:p>
        </p:txBody>
      </p:sp>
    </p:spTree>
    <p:extLst>
      <p:ext uri="{BB962C8B-B14F-4D97-AF65-F5344CB8AC3E}">
        <p14:creationId xmlns:p14="http://schemas.microsoft.com/office/powerpoint/2010/main" val="3478505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FF546-613D-4C95-A260-459811B8C7C5}"/>
              </a:ext>
            </a:extLst>
          </p:cNvPr>
          <p:cNvSpPr>
            <a:spLocks noGrp="1"/>
          </p:cNvSpPr>
          <p:nvPr>
            <p:ph type="title"/>
          </p:nvPr>
        </p:nvSpPr>
        <p:spPr/>
        <p:txBody>
          <a:bodyPr/>
          <a:lstStyle/>
          <a:p>
            <a:r>
              <a:rPr lang="en-US" dirty="0">
                <a:cs typeface="Calibri"/>
              </a:rPr>
              <a:t>Accommodations</a:t>
            </a:r>
            <a:endParaRPr lang="en-US" dirty="0"/>
          </a:p>
        </p:txBody>
      </p:sp>
      <p:sp>
        <p:nvSpPr>
          <p:cNvPr id="3" name="Content Placeholder 2">
            <a:extLst>
              <a:ext uri="{FF2B5EF4-FFF2-40B4-BE49-F238E27FC236}">
                <a16:creationId xmlns:a16="http://schemas.microsoft.com/office/drawing/2014/main" id="{10BD1003-6649-4DE5-A1FF-A486307F43F0}"/>
              </a:ext>
            </a:extLst>
          </p:cNvPr>
          <p:cNvSpPr>
            <a:spLocks noGrp="1"/>
          </p:cNvSpPr>
          <p:nvPr>
            <p:ph idx="1"/>
          </p:nvPr>
        </p:nvSpPr>
        <p:spPr/>
        <p:txBody>
          <a:bodyPr vert="horz" lIns="91440" tIns="45720" rIns="91440" bIns="45720" rtlCol="0" anchor="t">
            <a:normAutofit/>
          </a:bodyPr>
          <a:lstStyle/>
          <a:p>
            <a:pPr>
              <a:lnSpc>
                <a:spcPct val="90000"/>
              </a:lnSpc>
              <a:spcAft>
                <a:spcPts val="0"/>
              </a:spcAft>
            </a:pPr>
            <a:r>
              <a:rPr lang="en-US" dirty="0">
                <a:ea typeface="+mn-lt"/>
                <a:cs typeface="+mn-lt"/>
              </a:rPr>
              <a:t>Translations in multiple languages on site</a:t>
            </a:r>
          </a:p>
          <a:p>
            <a:pPr>
              <a:lnSpc>
                <a:spcPct val="90000"/>
              </a:lnSpc>
              <a:spcAft>
                <a:spcPts val="0"/>
              </a:spcAft>
            </a:pPr>
            <a:r>
              <a:rPr lang="en-US" dirty="0">
                <a:ea typeface="+mn-lt"/>
                <a:cs typeface="+mn-lt"/>
              </a:rPr>
              <a:t>American Sign Language interpreters on site</a:t>
            </a:r>
          </a:p>
          <a:p>
            <a:pPr>
              <a:lnSpc>
                <a:spcPct val="90000"/>
              </a:lnSpc>
              <a:spcAft>
                <a:spcPts val="0"/>
              </a:spcAft>
            </a:pPr>
            <a:r>
              <a:rPr lang="en-US" dirty="0">
                <a:ea typeface="+mn-lt"/>
                <a:cs typeface="+mn-lt"/>
              </a:rPr>
              <a:t>Language line phone and app available for any language</a:t>
            </a:r>
          </a:p>
          <a:p>
            <a:pPr>
              <a:lnSpc>
                <a:spcPct val="90000"/>
              </a:lnSpc>
              <a:spcAft>
                <a:spcPts val="0"/>
              </a:spcAft>
            </a:pPr>
            <a:r>
              <a:rPr lang="en-US" dirty="0">
                <a:ea typeface="+mn-lt"/>
                <a:cs typeface="+mn-lt"/>
              </a:rPr>
              <a:t>Accommodation requests identified in registration portals</a:t>
            </a:r>
          </a:p>
          <a:p>
            <a:pPr>
              <a:lnSpc>
                <a:spcPct val="90000"/>
              </a:lnSpc>
              <a:spcAft>
                <a:spcPts val="0"/>
              </a:spcAft>
            </a:pPr>
            <a:r>
              <a:rPr lang="en-US" dirty="0">
                <a:ea typeface="+mn-lt"/>
                <a:cs typeface="+mn-lt"/>
              </a:rPr>
              <a:t>Wheelchairs</a:t>
            </a:r>
          </a:p>
          <a:p>
            <a:pPr>
              <a:lnSpc>
                <a:spcPct val="90000"/>
              </a:lnSpc>
              <a:spcAft>
                <a:spcPts val="0"/>
              </a:spcAft>
            </a:pPr>
            <a:r>
              <a:rPr lang="en-US" dirty="0">
                <a:ea typeface="+mn-lt"/>
                <a:cs typeface="+mn-lt"/>
              </a:rPr>
              <a:t>Golf carts</a:t>
            </a:r>
          </a:p>
          <a:p>
            <a:pPr>
              <a:lnSpc>
                <a:spcPct val="90000"/>
              </a:lnSpc>
              <a:spcAft>
                <a:spcPts val="0"/>
              </a:spcAft>
            </a:pPr>
            <a:r>
              <a:rPr lang="en-US" dirty="0">
                <a:ea typeface="+mn-lt"/>
                <a:cs typeface="+mn-lt"/>
              </a:rPr>
              <a:t>ADA specific parking</a:t>
            </a:r>
          </a:p>
          <a:p>
            <a:pPr>
              <a:lnSpc>
                <a:spcPct val="90000"/>
              </a:lnSpc>
              <a:spcAft>
                <a:spcPts val="0"/>
              </a:spcAft>
            </a:pPr>
            <a:r>
              <a:rPr lang="en-US" dirty="0">
                <a:ea typeface="+mn-lt"/>
                <a:cs typeface="+mn-lt"/>
              </a:rPr>
              <a:t>2-drive thru lanes for ADA accommodations</a:t>
            </a:r>
          </a:p>
          <a:p>
            <a:pPr>
              <a:lnSpc>
                <a:spcPct val="90000"/>
              </a:lnSpc>
              <a:spcAft>
                <a:spcPts val="0"/>
              </a:spcAft>
            </a:pPr>
            <a:r>
              <a:rPr lang="en-US" dirty="0">
                <a:ea typeface="+mn-lt"/>
                <a:cs typeface="+mn-lt"/>
              </a:rPr>
              <a:t>On-site registration capabilities</a:t>
            </a:r>
            <a:endParaRPr lang="en-US" dirty="0"/>
          </a:p>
        </p:txBody>
      </p:sp>
      <p:sp>
        <p:nvSpPr>
          <p:cNvPr id="4" name="Date Placeholder 3">
            <a:extLst>
              <a:ext uri="{FF2B5EF4-FFF2-40B4-BE49-F238E27FC236}">
                <a16:creationId xmlns:a16="http://schemas.microsoft.com/office/drawing/2014/main" id="{53AA6DFA-13A5-4AC5-965C-215D586EB563}"/>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2EA0273B-9A34-433E-9C75-75DD9F74BA99}"/>
              </a:ext>
            </a:extLst>
          </p:cNvPr>
          <p:cNvSpPr>
            <a:spLocks noGrp="1"/>
          </p:cNvSpPr>
          <p:nvPr>
            <p:ph type="sldNum" sz="quarter" idx="12"/>
          </p:nvPr>
        </p:nvSpPr>
        <p:spPr/>
        <p:txBody>
          <a:bodyPr/>
          <a:lstStyle/>
          <a:p>
            <a:fld id="{48F63A3B-78C7-47BE-AE5E-E10140E04643}" type="slidenum">
              <a:rPr lang="en-US" dirty="0" smtClean="0"/>
              <a:pPr/>
              <a:t>17</a:t>
            </a:fld>
            <a:endParaRPr lang="en-US" dirty="0"/>
          </a:p>
        </p:txBody>
      </p:sp>
    </p:spTree>
    <p:extLst>
      <p:ext uri="{BB962C8B-B14F-4D97-AF65-F5344CB8AC3E}">
        <p14:creationId xmlns:p14="http://schemas.microsoft.com/office/powerpoint/2010/main" val="23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F9DD-3110-47C8-86D8-88A2F27A0B90}"/>
              </a:ext>
            </a:extLst>
          </p:cNvPr>
          <p:cNvSpPr>
            <a:spLocks noGrp="1"/>
          </p:cNvSpPr>
          <p:nvPr>
            <p:ph type="title"/>
          </p:nvPr>
        </p:nvSpPr>
        <p:spPr/>
        <p:txBody>
          <a:bodyPr/>
          <a:lstStyle/>
          <a:p>
            <a:r>
              <a:rPr lang="en-US">
                <a:cs typeface="Calibri"/>
              </a:rPr>
              <a:t>Outreach</a:t>
            </a:r>
            <a:endParaRPr lang="en-US"/>
          </a:p>
        </p:txBody>
      </p:sp>
      <p:sp>
        <p:nvSpPr>
          <p:cNvPr id="3" name="Content Placeholder 2">
            <a:extLst>
              <a:ext uri="{FF2B5EF4-FFF2-40B4-BE49-F238E27FC236}">
                <a16:creationId xmlns:a16="http://schemas.microsoft.com/office/drawing/2014/main" id="{1038A0A6-BE07-4586-A5A4-27D9A54D6C6E}"/>
              </a:ext>
            </a:extLst>
          </p:cNvPr>
          <p:cNvSpPr>
            <a:spLocks noGrp="1"/>
          </p:cNvSpPr>
          <p:nvPr>
            <p:ph idx="1"/>
          </p:nvPr>
        </p:nvSpPr>
        <p:spPr>
          <a:xfrm>
            <a:off x="838200" y="1504217"/>
            <a:ext cx="10515600" cy="4582339"/>
          </a:xfrm>
        </p:spPr>
        <p:txBody>
          <a:bodyPr vert="horz" lIns="91440" tIns="45720" rIns="91440" bIns="45720" rtlCol="0" anchor="t">
            <a:normAutofit fontScale="92500" lnSpcReduction="10000"/>
          </a:bodyPr>
          <a:lstStyle/>
          <a:p>
            <a:pPr>
              <a:lnSpc>
                <a:spcPct val="90000"/>
              </a:lnSpc>
              <a:spcAft>
                <a:spcPts val="0"/>
              </a:spcAft>
            </a:pPr>
            <a:r>
              <a:rPr lang="en-US" dirty="0">
                <a:ea typeface="+mn-lt"/>
                <a:cs typeface="+mn-lt"/>
              </a:rPr>
              <a:t>Scheduling an appointment</a:t>
            </a:r>
            <a:endParaRPr lang="en-US" dirty="0"/>
          </a:p>
          <a:p>
            <a:pPr lvl="1">
              <a:lnSpc>
                <a:spcPct val="90000"/>
              </a:lnSpc>
              <a:spcAft>
                <a:spcPts val="0"/>
              </a:spcAft>
            </a:pPr>
            <a:r>
              <a:rPr lang="en-US" dirty="0">
                <a:ea typeface="+mn-lt"/>
                <a:cs typeface="+mn-lt"/>
              </a:rPr>
              <a:t>Walk-up's welcome</a:t>
            </a:r>
          </a:p>
          <a:p>
            <a:pPr lvl="1">
              <a:lnSpc>
                <a:spcPct val="90000"/>
              </a:lnSpc>
              <a:spcAft>
                <a:spcPts val="0"/>
              </a:spcAft>
            </a:pPr>
            <a:r>
              <a:rPr lang="en-US" dirty="0">
                <a:ea typeface="+mn-lt"/>
                <a:cs typeface="+mn-lt"/>
              </a:rPr>
              <a:t>Online direct scheduling through Vaccine Connector</a:t>
            </a:r>
          </a:p>
          <a:p>
            <a:pPr lvl="2">
              <a:lnSpc>
                <a:spcPct val="90000"/>
              </a:lnSpc>
              <a:spcAft>
                <a:spcPts val="0"/>
              </a:spcAft>
            </a:pPr>
            <a:r>
              <a:rPr lang="en-US" dirty="0">
                <a:ea typeface="+mn-lt"/>
                <a:cs typeface="+mn-lt"/>
              </a:rPr>
              <a:t>Sending out appointments for those within it already</a:t>
            </a:r>
          </a:p>
          <a:p>
            <a:pPr lvl="1">
              <a:lnSpc>
                <a:spcPct val="90000"/>
              </a:lnSpc>
              <a:spcAft>
                <a:spcPts val="0"/>
              </a:spcAft>
            </a:pPr>
            <a:r>
              <a:rPr lang="en-US" dirty="0">
                <a:ea typeface="+mn-lt"/>
                <a:cs typeface="+mn-lt"/>
              </a:rPr>
              <a:t>MDH Hotline, 833-431-2053</a:t>
            </a:r>
          </a:p>
          <a:p>
            <a:pPr lvl="2">
              <a:lnSpc>
                <a:spcPct val="90000"/>
              </a:lnSpc>
              <a:spcAft>
                <a:spcPts val="0"/>
              </a:spcAft>
            </a:pPr>
            <a:r>
              <a:rPr lang="en-US" dirty="0">
                <a:ea typeface="+mn-lt"/>
                <a:cs typeface="+mn-lt"/>
              </a:rPr>
              <a:t>Multiple languages, ability to make ADA/translation (including ASA) accommodations</a:t>
            </a:r>
          </a:p>
          <a:p>
            <a:pPr>
              <a:lnSpc>
                <a:spcPct val="90000"/>
              </a:lnSpc>
              <a:spcAft>
                <a:spcPts val="0"/>
              </a:spcAft>
            </a:pPr>
            <a:r>
              <a:rPr lang="en-US" dirty="0">
                <a:ea typeface="+mn-lt"/>
                <a:cs typeface="+mn-lt"/>
              </a:rPr>
              <a:t>Key Recruitment Partners:</a:t>
            </a:r>
          </a:p>
          <a:p>
            <a:pPr lvl="1">
              <a:lnSpc>
                <a:spcPct val="90000"/>
              </a:lnSpc>
              <a:spcAft>
                <a:spcPts val="0"/>
              </a:spcAft>
            </a:pPr>
            <a:r>
              <a:rPr lang="en-US" sz="2500" dirty="0">
                <a:ea typeface="+mn-lt"/>
                <a:cs typeface="+mn-lt"/>
              </a:rPr>
              <a:t>Local Public Health</a:t>
            </a:r>
          </a:p>
          <a:p>
            <a:pPr lvl="1">
              <a:lnSpc>
                <a:spcPct val="90000"/>
              </a:lnSpc>
              <a:spcAft>
                <a:spcPts val="0"/>
              </a:spcAft>
            </a:pPr>
            <a:r>
              <a:rPr lang="en-US" sz="2500" dirty="0">
                <a:ea typeface="+mn-lt"/>
                <a:cs typeface="+mn-lt"/>
              </a:rPr>
              <a:t>MDH Cultural, Faith and Disabilities Branch Staff &amp; other MN state government staff</a:t>
            </a:r>
          </a:p>
          <a:p>
            <a:pPr lvl="1">
              <a:lnSpc>
                <a:spcPct val="90000"/>
              </a:lnSpc>
              <a:spcAft>
                <a:spcPts val="0"/>
              </a:spcAft>
            </a:pPr>
            <a:r>
              <a:rPr lang="en-US" sz="2500" dirty="0">
                <a:ea typeface="+mn-lt"/>
                <a:cs typeface="+mn-lt"/>
              </a:rPr>
              <a:t>MDH COVID Community Connectors &amp; Public Engagement Contractors</a:t>
            </a:r>
          </a:p>
          <a:p>
            <a:pPr lvl="1">
              <a:lnSpc>
                <a:spcPct val="90000"/>
              </a:lnSpc>
              <a:spcAft>
                <a:spcPts val="0"/>
              </a:spcAft>
            </a:pPr>
            <a:r>
              <a:rPr lang="en-US" sz="2500" dirty="0">
                <a:ea typeface="+mn-lt"/>
                <a:cs typeface="+mn-lt"/>
              </a:rPr>
              <a:t>Other community-based organizations</a:t>
            </a:r>
          </a:p>
          <a:p>
            <a:pPr lvl="1">
              <a:lnSpc>
                <a:spcPct val="90000"/>
              </a:lnSpc>
              <a:spcAft>
                <a:spcPts val="0"/>
              </a:spcAft>
            </a:pPr>
            <a:r>
              <a:rPr lang="en-US" sz="2500" dirty="0">
                <a:ea typeface="+mn-lt"/>
                <a:cs typeface="+mn-lt"/>
              </a:rPr>
              <a:t>Elected officials</a:t>
            </a:r>
          </a:p>
        </p:txBody>
      </p:sp>
      <p:sp>
        <p:nvSpPr>
          <p:cNvPr id="4" name="Date Placeholder 3">
            <a:extLst>
              <a:ext uri="{FF2B5EF4-FFF2-40B4-BE49-F238E27FC236}">
                <a16:creationId xmlns:a16="http://schemas.microsoft.com/office/drawing/2014/main" id="{E0D320F5-A9F0-4837-B39D-254B00F2381A}"/>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6A2B9B24-15A4-45E0-AA51-D2D88643CBAC}"/>
              </a:ext>
            </a:extLst>
          </p:cNvPr>
          <p:cNvSpPr>
            <a:spLocks noGrp="1"/>
          </p:cNvSpPr>
          <p:nvPr>
            <p:ph type="sldNum" sz="quarter" idx="12"/>
          </p:nvPr>
        </p:nvSpPr>
        <p:spPr/>
        <p:txBody>
          <a:bodyPr/>
          <a:lstStyle/>
          <a:p>
            <a:fld id="{48F63A3B-78C7-47BE-AE5E-E10140E04643}" type="slidenum">
              <a:rPr lang="en-US" smtClean="0"/>
              <a:pPr/>
              <a:t>18</a:t>
            </a:fld>
            <a:endParaRPr lang="en-US"/>
          </a:p>
        </p:txBody>
      </p:sp>
    </p:spTree>
    <p:extLst>
      <p:ext uri="{BB962C8B-B14F-4D97-AF65-F5344CB8AC3E}">
        <p14:creationId xmlns:p14="http://schemas.microsoft.com/office/powerpoint/2010/main" val="2281112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30" y="1090448"/>
            <a:ext cx="11658600" cy="2492299"/>
          </a:xfrm>
        </p:spPr>
        <p:txBody>
          <a:bodyPr>
            <a:normAutofit/>
          </a:bodyPr>
          <a:lstStyle/>
          <a:p>
            <a:r>
              <a:rPr lang="en-US"/>
              <a:t>Mobile Vaccine Units Update</a:t>
            </a:r>
            <a:br>
              <a:rPr lang="en-US"/>
            </a:br>
            <a:endParaRPr lang="en-US"/>
          </a:p>
        </p:txBody>
      </p:sp>
      <p:sp>
        <p:nvSpPr>
          <p:cNvPr id="6" name="Text Placeholder 5"/>
          <p:cNvSpPr>
            <a:spLocks noGrp="1"/>
          </p:cNvSpPr>
          <p:nvPr>
            <p:ph type="body" sz="quarter" idx="18"/>
          </p:nvPr>
        </p:nvSpPr>
        <p:spPr>
          <a:xfrm>
            <a:off x="273830" y="4618615"/>
            <a:ext cx="11658600" cy="700517"/>
          </a:xfrm>
        </p:spPr>
        <p:txBody>
          <a:bodyPr vert="horz" lIns="91440" tIns="45720" rIns="91440" bIns="45720" rtlCol="0" anchor="t">
            <a:normAutofit/>
          </a:bodyPr>
          <a:lstStyle/>
          <a:p>
            <a:r>
              <a:rPr lang="en-US" sz="2400" dirty="0"/>
              <a:t>5/17/21</a:t>
            </a:r>
          </a:p>
        </p:txBody>
      </p:sp>
      <p:sp>
        <p:nvSpPr>
          <p:cNvPr id="2" name="Text Placeholder 1"/>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58852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A5E4A0-A3B5-445D-8E3A-730AB8F62CA5}"/>
              </a:ext>
            </a:extLst>
          </p:cNvPr>
          <p:cNvSpPr>
            <a:spLocks noGrp="1"/>
          </p:cNvSpPr>
          <p:nvPr>
            <p:ph type="ftr" sz="quarter" idx="3"/>
          </p:nvPr>
        </p:nvSpPr>
        <p:spPr/>
        <p:txBody>
          <a:bodyPr/>
          <a:lstStyle/>
          <a:p>
            <a:r>
              <a:rPr lang="en-US"/>
              <a:t>One Minnesota | mn.gov/covid19</a:t>
            </a:r>
          </a:p>
        </p:txBody>
      </p:sp>
      <p:sp>
        <p:nvSpPr>
          <p:cNvPr id="2" name="Title 1">
            <a:extLst>
              <a:ext uri="{FF2B5EF4-FFF2-40B4-BE49-F238E27FC236}">
                <a16:creationId xmlns:a16="http://schemas.microsoft.com/office/drawing/2014/main" id="{EB157984-9BC0-40FE-8985-57E0AF5EE6CC}"/>
              </a:ext>
            </a:extLst>
          </p:cNvPr>
          <p:cNvSpPr>
            <a:spLocks noGrp="1"/>
          </p:cNvSpPr>
          <p:nvPr>
            <p:ph type="title"/>
          </p:nvPr>
        </p:nvSpPr>
        <p:spPr/>
        <p:txBody>
          <a:bodyPr/>
          <a:lstStyle/>
          <a:p>
            <a:r>
              <a:rPr lang="en-US" dirty="0"/>
              <a:t>Every Minnesotan Age 16 years</a:t>
            </a:r>
            <a:r>
              <a:rPr lang="en-US" baseline="0" dirty="0"/>
              <a:t> and older is eligible to get their shot</a:t>
            </a:r>
            <a:endParaRPr lang="en-US" dirty="0"/>
          </a:p>
        </p:txBody>
      </p:sp>
      <p:pic>
        <p:nvPicPr>
          <p:cNvPr id="3" name="Picture 2" descr="Timeline of vaccine eligibility. As of Tuesday, March 30th all Minnesotan's 16 and older is eligible">
            <a:extLst>
              <a:ext uri="{FF2B5EF4-FFF2-40B4-BE49-F238E27FC236}">
                <a16:creationId xmlns:a16="http://schemas.microsoft.com/office/drawing/2014/main" id="{6DFB97D6-8098-4EAB-B4C2-F2E38E24C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5"/>
            <a:ext cx="12192000" cy="5657088"/>
          </a:xfrm>
          <a:prstGeom prst="rect">
            <a:avLst/>
          </a:prstGeom>
        </p:spPr>
      </p:pic>
    </p:spTree>
    <p:extLst>
      <p:ext uri="{BB962C8B-B14F-4D97-AF65-F5344CB8AC3E}">
        <p14:creationId xmlns:p14="http://schemas.microsoft.com/office/powerpoint/2010/main" val="3890970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 name="Picture 651" descr="Metro transit bus, exterior">
            <a:extLst>
              <a:ext uri="{FF2B5EF4-FFF2-40B4-BE49-F238E27FC236}">
                <a16:creationId xmlns:a16="http://schemas.microsoft.com/office/drawing/2014/main" id="{00B5D1F9-65F3-4FAD-AB2A-702A71826717}"/>
              </a:ext>
            </a:extLst>
          </p:cNvPr>
          <p:cNvPicPr>
            <a:picLocks noChangeAspect="1"/>
          </p:cNvPicPr>
          <p:nvPr/>
        </p:nvPicPr>
        <p:blipFill>
          <a:blip r:embed="rId2"/>
          <a:stretch>
            <a:fillRect/>
          </a:stretch>
        </p:blipFill>
        <p:spPr>
          <a:xfrm>
            <a:off x="9431231" y="1576753"/>
            <a:ext cx="2659152" cy="4144108"/>
          </a:xfrm>
          <a:prstGeom prst="rect">
            <a:avLst/>
          </a:prstGeom>
        </p:spPr>
      </p:pic>
      <p:pic>
        <p:nvPicPr>
          <p:cNvPr id="394" name="Picture 394" descr="Metro Transit bus interior">
            <a:extLst>
              <a:ext uri="{FF2B5EF4-FFF2-40B4-BE49-F238E27FC236}">
                <a16:creationId xmlns:a16="http://schemas.microsoft.com/office/drawing/2014/main" id="{1553B9D7-AE22-4642-8815-14E77E145CF3}"/>
              </a:ext>
            </a:extLst>
          </p:cNvPr>
          <p:cNvPicPr>
            <a:picLocks noChangeAspect="1"/>
          </p:cNvPicPr>
          <p:nvPr/>
        </p:nvPicPr>
        <p:blipFill>
          <a:blip r:embed="rId3"/>
          <a:stretch>
            <a:fillRect/>
          </a:stretch>
        </p:blipFill>
        <p:spPr>
          <a:xfrm>
            <a:off x="5799015" y="1576514"/>
            <a:ext cx="3436817" cy="4007817"/>
          </a:xfrm>
          <a:prstGeom prst="rect">
            <a:avLst/>
          </a:prstGeom>
        </p:spPr>
      </p:pic>
      <p:sp>
        <p:nvSpPr>
          <p:cNvPr id="2" name="Title 1">
            <a:extLst>
              <a:ext uri="{FF2B5EF4-FFF2-40B4-BE49-F238E27FC236}">
                <a16:creationId xmlns:a16="http://schemas.microsoft.com/office/drawing/2014/main" id="{BCF00A70-67B9-47E7-AE6C-2E5772FA926A}"/>
              </a:ext>
            </a:extLst>
          </p:cNvPr>
          <p:cNvSpPr>
            <a:spLocks noGrp="1"/>
          </p:cNvSpPr>
          <p:nvPr>
            <p:ph type="title"/>
          </p:nvPr>
        </p:nvSpPr>
        <p:spPr/>
        <p:txBody>
          <a:bodyPr/>
          <a:lstStyle/>
          <a:p>
            <a:r>
              <a:rPr lang="en-US">
                <a:cs typeface="Calibri"/>
              </a:rPr>
              <a:t>Timeline</a:t>
            </a:r>
            <a:endParaRPr lang="en-US"/>
          </a:p>
        </p:txBody>
      </p:sp>
      <p:pic>
        <p:nvPicPr>
          <p:cNvPr id="369" name="Picture 369" descr="Metro transit bus, exterior">
            <a:extLst>
              <a:ext uri="{FF2B5EF4-FFF2-40B4-BE49-F238E27FC236}">
                <a16:creationId xmlns:a16="http://schemas.microsoft.com/office/drawing/2014/main" id="{71D6FCDB-E782-4A36-A7AA-700687BDCDD1}"/>
              </a:ext>
            </a:extLst>
          </p:cNvPr>
          <p:cNvPicPr>
            <a:picLocks noGrp="1" noChangeAspect="1"/>
          </p:cNvPicPr>
          <p:nvPr>
            <p:ph idx="1"/>
          </p:nvPr>
        </p:nvPicPr>
        <p:blipFill>
          <a:blip r:embed="rId4"/>
          <a:stretch>
            <a:fillRect/>
          </a:stretch>
        </p:blipFill>
        <p:spPr>
          <a:xfrm>
            <a:off x="102229" y="1575085"/>
            <a:ext cx="5481235" cy="4015722"/>
          </a:xfrm>
        </p:spPr>
      </p:pic>
      <p:sp>
        <p:nvSpPr>
          <p:cNvPr id="4" name="Date Placeholder 3">
            <a:extLst>
              <a:ext uri="{FF2B5EF4-FFF2-40B4-BE49-F238E27FC236}">
                <a16:creationId xmlns:a16="http://schemas.microsoft.com/office/drawing/2014/main" id="{72F0C128-FD99-418A-BFC4-DC0183E93C00}"/>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37534A90-01E8-4B97-B604-1296337BDED7}"/>
              </a:ext>
            </a:extLst>
          </p:cNvPr>
          <p:cNvSpPr>
            <a:spLocks noGrp="1"/>
          </p:cNvSpPr>
          <p:nvPr>
            <p:ph type="sldNum" sz="quarter" idx="12"/>
          </p:nvPr>
        </p:nvSpPr>
        <p:spPr/>
        <p:txBody>
          <a:bodyPr/>
          <a:lstStyle/>
          <a:p>
            <a:fld id="{48F63A3B-78C7-47BE-AE5E-E10140E04643}" type="slidenum">
              <a:rPr lang="en-US" smtClean="0"/>
              <a:pPr/>
              <a:t>20</a:t>
            </a:fld>
            <a:endParaRPr lang="en-US"/>
          </a:p>
        </p:txBody>
      </p:sp>
      <p:graphicFrame>
        <p:nvGraphicFramePr>
          <p:cNvPr id="46" name="Content Placeholder 5" descr="Flow chart showing timeline from March to June-August">
            <a:extLst>
              <a:ext uri="{FF2B5EF4-FFF2-40B4-BE49-F238E27FC236}">
                <a16:creationId xmlns:a16="http://schemas.microsoft.com/office/drawing/2014/main" id="{18697B1C-9C4A-4994-9084-DA9DEE8A72C8}"/>
              </a:ext>
            </a:extLst>
          </p:cNvPr>
          <p:cNvGraphicFramePr>
            <a:graphicFrameLocks noGrp="1"/>
          </p:cNvGraphicFramePr>
          <p:nvPr>
            <p:extLst>
              <p:ext uri="{D42A27DB-BD31-4B8C-83A1-F6EECF244321}">
                <p14:modId xmlns:p14="http://schemas.microsoft.com/office/powerpoint/2010/main" val="671389167"/>
              </p:ext>
            </p:extLst>
          </p:nvPr>
        </p:nvGraphicFramePr>
        <p:xfrm>
          <a:off x="159150" y="3037931"/>
          <a:ext cx="11865795" cy="57600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7623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8CDD-B89F-4ECA-AB0E-12968E58FA5D}"/>
              </a:ext>
            </a:extLst>
          </p:cNvPr>
          <p:cNvSpPr>
            <a:spLocks noGrp="1"/>
          </p:cNvSpPr>
          <p:nvPr>
            <p:ph type="title"/>
          </p:nvPr>
        </p:nvSpPr>
        <p:spPr/>
        <p:txBody>
          <a:bodyPr/>
          <a:lstStyle/>
          <a:p>
            <a:r>
              <a:rPr lang="en-US">
                <a:cs typeface="Calibri"/>
              </a:rPr>
              <a:t>Where we've been</a:t>
            </a:r>
            <a:endParaRPr lang="en-US"/>
          </a:p>
        </p:txBody>
      </p:sp>
      <p:sp>
        <p:nvSpPr>
          <p:cNvPr id="4" name="Date Placeholder 3">
            <a:extLst>
              <a:ext uri="{FF2B5EF4-FFF2-40B4-BE49-F238E27FC236}">
                <a16:creationId xmlns:a16="http://schemas.microsoft.com/office/drawing/2014/main" id="{D38461E8-F77F-4722-A54C-9E7424537AC9}"/>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F65B6172-1AE8-4CA4-9CED-1B1BC3FC810D}"/>
              </a:ext>
            </a:extLst>
          </p:cNvPr>
          <p:cNvSpPr>
            <a:spLocks noGrp="1"/>
          </p:cNvSpPr>
          <p:nvPr>
            <p:ph type="sldNum" sz="quarter" idx="12"/>
          </p:nvPr>
        </p:nvSpPr>
        <p:spPr/>
        <p:txBody>
          <a:bodyPr/>
          <a:lstStyle/>
          <a:p>
            <a:fld id="{48F63A3B-78C7-47BE-AE5E-E10140E04643}" type="slidenum">
              <a:rPr lang="en-US" smtClean="0"/>
              <a:pPr/>
              <a:t>21</a:t>
            </a:fld>
            <a:endParaRPr lang="en-US"/>
          </a:p>
        </p:txBody>
      </p:sp>
      <p:pic>
        <p:nvPicPr>
          <p:cNvPr id="7" name="Content Placeholder 5" descr="Mockup of metro transit &quot;Roll up your sleeves, Minnesota&quot; campaign ">
            <a:extLst>
              <a:ext uri="{FF2B5EF4-FFF2-40B4-BE49-F238E27FC236}">
                <a16:creationId xmlns:a16="http://schemas.microsoft.com/office/drawing/2014/main" id="{9E51C747-7EB7-45AE-A524-BEBF862DD762}"/>
              </a:ext>
            </a:extLst>
          </p:cNvPr>
          <p:cNvPicPr>
            <a:picLocks noChangeAspect="1"/>
          </p:cNvPicPr>
          <p:nvPr/>
        </p:nvPicPr>
        <p:blipFill>
          <a:blip r:embed="rId2"/>
          <a:stretch>
            <a:fillRect/>
          </a:stretch>
        </p:blipFill>
        <p:spPr>
          <a:xfrm>
            <a:off x="2910151" y="1603242"/>
            <a:ext cx="9520429" cy="4354268"/>
          </a:xfrm>
          <a:prstGeom prst="rect">
            <a:avLst/>
          </a:prstGeom>
        </p:spPr>
      </p:pic>
      <p:graphicFrame>
        <p:nvGraphicFramePr>
          <p:cNvPr id="11" name="Diagram 10" descr="Timeline from April 12 to May 3">
            <a:extLst>
              <a:ext uri="{FF2B5EF4-FFF2-40B4-BE49-F238E27FC236}">
                <a16:creationId xmlns:a16="http://schemas.microsoft.com/office/drawing/2014/main" id="{AC640732-4550-4B4A-8B82-9F49BBD9DCD8}"/>
              </a:ext>
            </a:extLst>
          </p:cNvPr>
          <p:cNvGraphicFramePr/>
          <p:nvPr>
            <p:extLst>
              <p:ext uri="{D42A27DB-BD31-4B8C-83A1-F6EECF244321}">
                <p14:modId xmlns:p14="http://schemas.microsoft.com/office/powerpoint/2010/main" val="3626072882"/>
              </p:ext>
            </p:extLst>
          </p:nvPr>
        </p:nvGraphicFramePr>
        <p:xfrm>
          <a:off x="150675" y="1073590"/>
          <a:ext cx="4019052" cy="595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2990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8CDD-B89F-4ECA-AB0E-12968E58FA5D}"/>
              </a:ext>
            </a:extLst>
          </p:cNvPr>
          <p:cNvSpPr>
            <a:spLocks noGrp="1"/>
          </p:cNvSpPr>
          <p:nvPr>
            <p:ph type="title"/>
          </p:nvPr>
        </p:nvSpPr>
        <p:spPr/>
        <p:txBody>
          <a:bodyPr/>
          <a:lstStyle/>
          <a:p>
            <a:r>
              <a:rPr lang="en-US" dirty="0">
                <a:cs typeface="Calibri"/>
              </a:rPr>
              <a:t>Where we're going</a:t>
            </a:r>
            <a:endParaRPr lang="en-US" dirty="0"/>
          </a:p>
        </p:txBody>
      </p:sp>
      <p:sp>
        <p:nvSpPr>
          <p:cNvPr id="4" name="Date Placeholder 3">
            <a:extLst>
              <a:ext uri="{FF2B5EF4-FFF2-40B4-BE49-F238E27FC236}">
                <a16:creationId xmlns:a16="http://schemas.microsoft.com/office/drawing/2014/main" id="{D38461E8-F77F-4722-A54C-9E7424537AC9}"/>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F65B6172-1AE8-4CA4-9CED-1B1BC3FC810D}"/>
              </a:ext>
            </a:extLst>
          </p:cNvPr>
          <p:cNvSpPr>
            <a:spLocks noGrp="1"/>
          </p:cNvSpPr>
          <p:nvPr>
            <p:ph type="sldNum" sz="quarter" idx="12"/>
          </p:nvPr>
        </p:nvSpPr>
        <p:spPr/>
        <p:txBody>
          <a:bodyPr/>
          <a:lstStyle/>
          <a:p>
            <a:fld id="{48F63A3B-78C7-47BE-AE5E-E10140E04643}" type="slidenum">
              <a:rPr lang="en-US" smtClean="0"/>
              <a:pPr/>
              <a:t>22</a:t>
            </a:fld>
            <a:endParaRPr lang="en-US"/>
          </a:p>
        </p:txBody>
      </p:sp>
      <p:pic>
        <p:nvPicPr>
          <p:cNvPr id="7" name="Content Placeholder 5" descr="Mockup of metro transit &quot;Roll up your sleeves, Minnesota&quot; campaign ">
            <a:extLst>
              <a:ext uri="{FF2B5EF4-FFF2-40B4-BE49-F238E27FC236}">
                <a16:creationId xmlns:a16="http://schemas.microsoft.com/office/drawing/2014/main" id="{9E51C747-7EB7-45AE-A524-BEBF862DD762}"/>
              </a:ext>
            </a:extLst>
          </p:cNvPr>
          <p:cNvPicPr>
            <a:picLocks noChangeAspect="1"/>
          </p:cNvPicPr>
          <p:nvPr/>
        </p:nvPicPr>
        <p:blipFill>
          <a:blip r:embed="rId2"/>
          <a:stretch>
            <a:fillRect/>
          </a:stretch>
        </p:blipFill>
        <p:spPr>
          <a:xfrm>
            <a:off x="2910151" y="1603242"/>
            <a:ext cx="9520429" cy="4354268"/>
          </a:xfrm>
          <a:prstGeom prst="rect">
            <a:avLst/>
          </a:prstGeom>
        </p:spPr>
      </p:pic>
      <p:graphicFrame>
        <p:nvGraphicFramePr>
          <p:cNvPr id="11" name="Diagram 10" descr="Timeline from May 10 to May 17">
            <a:extLst>
              <a:ext uri="{FF2B5EF4-FFF2-40B4-BE49-F238E27FC236}">
                <a16:creationId xmlns:a16="http://schemas.microsoft.com/office/drawing/2014/main" id="{AC640732-4550-4B4A-8B82-9F49BBD9DCD8}"/>
              </a:ext>
            </a:extLst>
          </p:cNvPr>
          <p:cNvGraphicFramePr/>
          <p:nvPr>
            <p:extLst>
              <p:ext uri="{D42A27DB-BD31-4B8C-83A1-F6EECF244321}">
                <p14:modId xmlns:p14="http://schemas.microsoft.com/office/powerpoint/2010/main" val="2597907373"/>
              </p:ext>
            </p:extLst>
          </p:nvPr>
        </p:nvGraphicFramePr>
        <p:xfrm>
          <a:off x="150675" y="1073590"/>
          <a:ext cx="4019052" cy="595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191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B23E-4A09-4E82-A490-5F3F5DCEA838}"/>
              </a:ext>
            </a:extLst>
          </p:cNvPr>
          <p:cNvSpPr>
            <a:spLocks noGrp="1"/>
          </p:cNvSpPr>
          <p:nvPr>
            <p:ph type="title"/>
          </p:nvPr>
        </p:nvSpPr>
        <p:spPr/>
        <p:txBody>
          <a:bodyPr/>
          <a:lstStyle/>
          <a:p>
            <a:r>
              <a:rPr lang="en-US" dirty="0"/>
              <a:t>Free </a:t>
            </a:r>
            <a:r>
              <a:rPr lang="en-US" dirty="0" err="1"/>
              <a:t>Covid</a:t>
            </a:r>
            <a:r>
              <a:rPr lang="en-US" dirty="0"/>
              <a:t> 19</a:t>
            </a:r>
            <a:r>
              <a:rPr lang="en-US" baseline="0" dirty="0"/>
              <a:t> Mobile vaccine clinic</a:t>
            </a:r>
            <a:endParaRPr lang="en-US" dirty="0"/>
          </a:p>
        </p:txBody>
      </p:sp>
      <p:sp>
        <p:nvSpPr>
          <p:cNvPr id="4" name="Date Placeholder 3">
            <a:extLst>
              <a:ext uri="{FF2B5EF4-FFF2-40B4-BE49-F238E27FC236}">
                <a16:creationId xmlns:a16="http://schemas.microsoft.com/office/drawing/2014/main" id="{B1194C74-106E-4AEB-8164-27021E709BE6}"/>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0A3E74E1-4D84-45B9-9A6F-8F4360AA43F4}"/>
              </a:ext>
            </a:extLst>
          </p:cNvPr>
          <p:cNvSpPr>
            <a:spLocks noGrp="1"/>
          </p:cNvSpPr>
          <p:nvPr>
            <p:ph type="sldNum" sz="quarter" idx="12"/>
          </p:nvPr>
        </p:nvSpPr>
        <p:spPr/>
        <p:txBody>
          <a:bodyPr/>
          <a:lstStyle/>
          <a:p>
            <a:fld id="{48F63A3B-78C7-47BE-AE5E-E10140E04643}" type="slidenum">
              <a:rPr lang="en-US" smtClean="0"/>
              <a:pPr/>
              <a:t>23</a:t>
            </a:fld>
            <a:endParaRPr lang="en-US"/>
          </a:p>
        </p:txBody>
      </p:sp>
      <p:pic>
        <p:nvPicPr>
          <p:cNvPr id="7" name="Picture 7" descr="Masked people standing by a table">
            <a:extLst>
              <a:ext uri="{FF2B5EF4-FFF2-40B4-BE49-F238E27FC236}">
                <a16:creationId xmlns:a16="http://schemas.microsoft.com/office/drawing/2014/main" id="{E503C121-341F-4D73-834C-4FF05D2A07E3}"/>
              </a:ext>
            </a:extLst>
          </p:cNvPr>
          <p:cNvPicPr>
            <a:picLocks noChangeAspect="1"/>
          </p:cNvPicPr>
          <p:nvPr/>
        </p:nvPicPr>
        <p:blipFill>
          <a:blip r:embed="rId2"/>
          <a:stretch>
            <a:fillRect/>
          </a:stretch>
        </p:blipFill>
        <p:spPr>
          <a:xfrm>
            <a:off x="152401" y="267208"/>
            <a:ext cx="4571999" cy="3544524"/>
          </a:xfrm>
          <a:prstGeom prst="rect">
            <a:avLst/>
          </a:prstGeom>
        </p:spPr>
      </p:pic>
      <p:pic>
        <p:nvPicPr>
          <p:cNvPr id="9" name="Picture 9" descr="mobile vaccine clinic with a wheelchair ramp and a wheelchair">
            <a:extLst>
              <a:ext uri="{FF2B5EF4-FFF2-40B4-BE49-F238E27FC236}">
                <a16:creationId xmlns:a16="http://schemas.microsoft.com/office/drawing/2014/main" id="{7930B09E-A825-4921-9F8C-6F8B414B4F34}"/>
              </a:ext>
            </a:extLst>
          </p:cNvPr>
          <p:cNvPicPr>
            <a:picLocks noChangeAspect="1"/>
          </p:cNvPicPr>
          <p:nvPr/>
        </p:nvPicPr>
        <p:blipFill rotWithShape="1">
          <a:blip r:embed="rId3"/>
          <a:srcRect l="5989" b="6250"/>
          <a:stretch/>
        </p:blipFill>
        <p:spPr>
          <a:xfrm>
            <a:off x="7046258" y="2665530"/>
            <a:ext cx="4993341" cy="3328661"/>
          </a:xfrm>
          <a:prstGeom prst="rect">
            <a:avLst/>
          </a:prstGeom>
        </p:spPr>
      </p:pic>
      <p:pic>
        <p:nvPicPr>
          <p:cNvPr id="8" name="Picture 8" descr="Mobile vaccine clinic">
            <a:extLst>
              <a:ext uri="{FF2B5EF4-FFF2-40B4-BE49-F238E27FC236}">
                <a16:creationId xmlns:a16="http://schemas.microsoft.com/office/drawing/2014/main" id="{B3832F3F-8DDD-4167-8662-B8DF60B11078}"/>
              </a:ext>
            </a:extLst>
          </p:cNvPr>
          <p:cNvPicPr>
            <a:picLocks noChangeAspect="1"/>
          </p:cNvPicPr>
          <p:nvPr/>
        </p:nvPicPr>
        <p:blipFill>
          <a:blip r:embed="rId4"/>
          <a:stretch>
            <a:fillRect/>
          </a:stretch>
        </p:blipFill>
        <p:spPr>
          <a:xfrm>
            <a:off x="152402" y="4153962"/>
            <a:ext cx="6768352" cy="1840125"/>
          </a:xfrm>
          <a:prstGeom prst="rect">
            <a:avLst/>
          </a:prstGeom>
        </p:spPr>
      </p:pic>
      <p:pic>
        <p:nvPicPr>
          <p:cNvPr id="6" name="Picture 6" descr="Todd County Mobile vaccination clinic flyer">
            <a:extLst>
              <a:ext uri="{FF2B5EF4-FFF2-40B4-BE49-F238E27FC236}">
                <a16:creationId xmlns:a16="http://schemas.microsoft.com/office/drawing/2014/main" id="{2F64D1EF-3E61-44DF-94A3-7AB57BF3F76F}"/>
              </a:ext>
            </a:extLst>
          </p:cNvPr>
          <p:cNvPicPr>
            <a:picLocks noGrp="1" noChangeAspect="1"/>
          </p:cNvPicPr>
          <p:nvPr>
            <p:ph idx="1"/>
          </p:nvPr>
        </p:nvPicPr>
        <p:blipFill>
          <a:blip r:embed="rId5"/>
          <a:stretch>
            <a:fillRect/>
          </a:stretch>
        </p:blipFill>
        <p:spPr>
          <a:xfrm>
            <a:off x="4406234" y="178201"/>
            <a:ext cx="3540898" cy="4582339"/>
          </a:xfrm>
        </p:spPr>
      </p:pic>
    </p:spTree>
    <p:extLst>
      <p:ext uri="{BB962C8B-B14F-4D97-AF65-F5344CB8AC3E}">
        <p14:creationId xmlns:p14="http://schemas.microsoft.com/office/powerpoint/2010/main" val="910903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8884-DF90-498D-AA1B-3ABFA2186893}"/>
              </a:ext>
            </a:extLst>
          </p:cNvPr>
          <p:cNvSpPr>
            <a:spLocks noGrp="1"/>
          </p:cNvSpPr>
          <p:nvPr>
            <p:ph type="title"/>
          </p:nvPr>
        </p:nvSpPr>
        <p:spPr/>
        <p:txBody>
          <a:bodyPr/>
          <a:lstStyle/>
          <a:p>
            <a:r>
              <a:rPr lang="en-US">
                <a:cs typeface="Calibri"/>
              </a:rPr>
              <a:t>Scheduling and Deployment</a:t>
            </a:r>
            <a:endParaRPr lang="en-US"/>
          </a:p>
        </p:txBody>
      </p:sp>
      <p:sp>
        <p:nvSpPr>
          <p:cNvPr id="3" name="Content Placeholder 2">
            <a:extLst>
              <a:ext uri="{FF2B5EF4-FFF2-40B4-BE49-F238E27FC236}">
                <a16:creationId xmlns:a16="http://schemas.microsoft.com/office/drawing/2014/main" id="{5156632A-EFAD-484A-923F-8E2339331F26}"/>
              </a:ext>
            </a:extLst>
          </p:cNvPr>
          <p:cNvSpPr>
            <a:spLocks noGrp="1"/>
          </p:cNvSpPr>
          <p:nvPr>
            <p:ph idx="1"/>
          </p:nvPr>
        </p:nvSpPr>
        <p:spPr>
          <a:xfrm>
            <a:off x="129989" y="1594624"/>
            <a:ext cx="5764306" cy="4914034"/>
          </a:xfrm>
        </p:spPr>
        <p:txBody>
          <a:bodyPr vert="horz" lIns="91440" tIns="45720" rIns="91440" bIns="45720" rtlCol="0" anchor="t">
            <a:normAutofit fontScale="77500" lnSpcReduction="20000"/>
          </a:bodyPr>
          <a:lstStyle/>
          <a:p>
            <a:pPr>
              <a:spcAft>
                <a:spcPts val="0"/>
              </a:spcAft>
            </a:pPr>
            <a:r>
              <a:rPr lang="en-US" dirty="0">
                <a:ea typeface="+mn-lt"/>
                <a:cs typeface="+mn-lt"/>
              </a:rPr>
              <a:t>Mobile unit scheduling:</a:t>
            </a:r>
          </a:p>
          <a:p>
            <a:pPr lvl="1">
              <a:spcAft>
                <a:spcPts val="0"/>
              </a:spcAft>
            </a:pPr>
            <a:r>
              <a:rPr lang="en-US" dirty="0">
                <a:ea typeface="+mn-lt"/>
                <a:cs typeface="+mn-lt"/>
              </a:rPr>
              <a:t>State/LPH ID and outreach </a:t>
            </a:r>
          </a:p>
          <a:p>
            <a:pPr lvl="1">
              <a:spcAft>
                <a:spcPts val="0"/>
              </a:spcAft>
            </a:pPr>
            <a:r>
              <a:rPr lang="en-US" dirty="0">
                <a:ea typeface="+mn-lt"/>
                <a:cs typeface="+mn-lt"/>
              </a:rPr>
              <a:t>Local community partner request: </a:t>
            </a:r>
            <a:r>
              <a:rPr lang="en-US" dirty="0">
                <a:ea typeface="+mn-lt"/>
                <a:cs typeface="+mn-lt"/>
                <a:hlinkClick r:id="rId2"/>
              </a:rPr>
              <a:t>https://redcap-vac.web.health.state.mn.us/redcap/surveys/?s=XYWXWHE3EF</a:t>
            </a:r>
          </a:p>
          <a:p>
            <a:pPr>
              <a:spcAft>
                <a:spcPts val="0"/>
              </a:spcAft>
            </a:pPr>
            <a:r>
              <a:rPr lang="en-US" dirty="0">
                <a:cs typeface="Calibri"/>
              </a:rPr>
              <a:t>Requirements and expectations:</a:t>
            </a:r>
            <a:endParaRPr lang="en-US" dirty="0">
              <a:ea typeface="+mn-lt"/>
              <a:cs typeface="+mn-lt"/>
            </a:endParaRPr>
          </a:p>
          <a:p>
            <a:pPr lvl="1">
              <a:spcAft>
                <a:spcPts val="0"/>
              </a:spcAft>
            </a:pPr>
            <a:r>
              <a:rPr lang="en-US" dirty="0">
                <a:cs typeface="Calibri"/>
              </a:rPr>
              <a:t>Vaccine access gap clearly identified</a:t>
            </a:r>
            <a:endParaRPr lang="en-US" dirty="0">
              <a:ea typeface="+mn-lt"/>
              <a:cs typeface="+mn-lt"/>
            </a:endParaRPr>
          </a:p>
          <a:p>
            <a:pPr lvl="2">
              <a:spcAft>
                <a:spcPts val="0"/>
              </a:spcAft>
            </a:pPr>
            <a:r>
              <a:rPr lang="en-US" dirty="0">
                <a:cs typeface="Calibri"/>
              </a:rPr>
              <a:t>Location, transportation, technology, comfort, language, accessibility, etc.</a:t>
            </a:r>
            <a:endParaRPr lang="en-US" dirty="0">
              <a:ea typeface="+mn-lt"/>
              <a:cs typeface="+mn-lt"/>
            </a:endParaRPr>
          </a:p>
          <a:p>
            <a:pPr lvl="2">
              <a:spcAft>
                <a:spcPts val="0"/>
              </a:spcAft>
            </a:pPr>
            <a:r>
              <a:rPr lang="en-US" dirty="0">
                <a:cs typeface="Calibri"/>
              </a:rPr>
              <a:t>Gap cannot be addressed by other providers (LPH, clinics, pharmacies, etc.)</a:t>
            </a:r>
            <a:endParaRPr lang="en-US" dirty="0">
              <a:ea typeface="+mn-lt"/>
              <a:cs typeface="+mn-lt"/>
            </a:endParaRPr>
          </a:p>
          <a:p>
            <a:pPr lvl="1">
              <a:spcAft>
                <a:spcPts val="0"/>
              </a:spcAft>
            </a:pPr>
            <a:r>
              <a:rPr lang="en-US" dirty="0">
                <a:cs typeface="Calibri"/>
              </a:rPr>
              <a:t>Local community partner expected to help with mobile unit event planning</a:t>
            </a:r>
            <a:endParaRPr lang="en-US" dirty="0">
              <a:ea typeface="+mn-lt"/>
              <a:cs typeface="+mn-lt"/>
            </a:endParaRPr>
          </a:p>
          <a:p>
            <a:pPr lvl="2">
              <a:spcAft>
                <a:spcPts val="0"/>
              </a:spcAft>
            </a:pPr>
            <a:r>
              <a:rPr lang="en-US" dirty="0">
                <a:cs typeface="Calibri"/>
              </a:rPr>
              <a:t>Logistics planning (parking, electricity, bathrooms, etc.) </a:t>
            </a:r>
            <a:endParaRPr lang="en-US" dirty="0">
              <a:ea typeface="+mn-lt"/>
              <a:cs typeface="+mn-lt"/>
            </a:endParaRPr>
          </a:p>
          <a:p>
            <a:pPr lvl="2">
              <a:spcAft>
                <a:spcPts val="0"/>
              </a:spcAft>
            </a:pPr>
            <a:r>
              <a:rPr lang="en-US" dirty="0">
                <a:cs typeface="Calibri"/>
              </a:rPr>
              <a:t>Community outreach (language needs, sign ups, communications, etc.)</a:t>
            </a:r>
            <a:endParaRPr lang="en-US" dirty="0">
              <a:ea typeface="+mn-lt"/>
              <a:cs typeface="+mn-lt"/>
            </a:endParaRPr>
          </a:p>
          <a:p>
            <a:pPr lvl="2">
              <a:spcAft>
                <a:spcPts val="0"/>
              </a:spcAft>
            </a:pPr>
            <a:r>
              <a:rPr lang="en-US" dirty="0">
                <a:cs typeface="Calibri"/>
              </a:rPr>
              <a:t>On-site, day-of clinic </a:t>
            </a:r>
          </a:p>
          <a:p>
            <a:pPr>
              <a:spcAft>
                <a:spcPts val="0"/>
              </a:spcAft>
            </a:pPr>
            <a:r>
              <a:rPr lang="en-US" dirty="0">
                <a:cs typeface="Calibri"/>
              </a:rPr>
              <a:t>Greater MN travel approach</a:t>
            </a:r>
          </a:p>
          <a:p>
            <a:pPr lvl="1">
              <a:spcAft>
                <a:spcPts val="0"/>
              </a:spcAft>
            </a:pPr>
            <a:r>
              <a:rPr lang="en-US" dirty="0">
                <a:cs typeface="Calibri"/>
              </a:rPr>
              <a:t>Cluster of sites to visit for 1 week/4 days of clinics using a "</a:t>
            </a:r>
            <a:r>
              <a:rPr lang="en-US" dirty="0" err="1">
                <a:cs typeface="Calibri"/>
              </a:rPr>
              <a:t>hub"model</a:t>
            </a:r>
            <a:r>
              <a:rPr lang="en-US" dirty="0">
                <a:cs typeface="Calibri"/>
              </a:rPr>
              <a:t> </a:t>
            </a:r>
          </a:p>
          <a:p>
            <a:pPr lvl="1">
              <a:spcAft>
                <a:spcPts val="0"/>
              </a:spcAft>
            </a:pPr>
            <a:endParaRPr lang="en-US">
              <a:cs typeface="Calibri"/>
            </a:endParaRPr>
          </a:p>
          <a:p>
            <a:pPr lvl="2">
              <a:spcAft>
                <a:spcPts val="0"/>
              </a:spcAft>
            </a:pPr>
            <a:endParaRPr lang="en-US">
              <a:cs typeface="Calibri"/>
            </a:endParaRPr>
          </a:p>
          <a:p>
            <a:pPr lvl="2">
              <a:spcAft>
                <a:spcPts val="0"/>
              </a:spcAft>
            </a:pPr>
            <a:endParaRPr lang="en-US">
              <a:cs typeface="Calibri"/>
            </a:endParaRPr>
          </a:p>
        </p:txBody>
      </p:sp>
      <p:sp>
        <p:nvSpPr>
          <p:cNvPr id="4" name="Date Placeholder 3">
            <a:extLst>
              <a:ext uri="{FF2B5EF4-FFF2-40B4-BE49-F238E27FC236}">
                <a16:creationId xmlns:a16="http://schemas.microsoft.com/office/drawing/2014/main" id="{E2E41ADB-D469-413A-BCF2-4A5692B6F358}"/>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CF864F91-2F4A-47EF-8AD0-53FCCB5CC727}"/>
              </a:ext>
            </a:extLst>
          </p:cNvPr>
          <p:cNvSpPr>
            <a:spLocks noGrp="1"/>
          </p:cNvSpPr>
          <p:nvPr>
            <p:ph type="sldNum" sz="quarter" idx="12"/>
          </p:nvPr>
        </p:nvSpPr>
        <p:spPr/>
        <p:txBody>
          <a:bodyPr/>
          <a:lstStyle/>
          <a:p>
            <a:fld id="{48F63A3B-78C7-47BE-AE5E-E10140E04643}" type="slidenum">
              <a:rPr lang="en-US" smtClean="0"/>
              <a:pPr/>
              <a:t>24</a:t>
            </a:fld>
            <a:endParaRPr lang="en-US"/>
          </a:p>
        </p:txBody>
      </p:sp>
      <p:pic>
        <p:nvPicPr>
          <p:cNvPr id="6" name="Picture 6" descr="Screenshot of mobile vaccine clinic registration form">
            <a:extLst>
              <a:ext uri="{FF2B5EF4-FFF2-40B4-BE49-F238E27FC236}">
                <a16:creationId xmlns:a16="http://schemas.microsoft.com/office/drawing/2014/main" id="{74C13638-3125-4286-A508-98C11076E679}"/>
              </a:ext>
            </a:extLst>
          </p:cNvPr>
          <p:cNvPicPr>
            <a:picLocks noChangeAspect="1"/>
          </p:cNvPicPr>
          <p:nvPr/>
        </p:nvPicPr>
        <p:blipFill>
          <a:blip r:embed="rId3"/>
          <a:stretch>
            <a:fillRect/>
          </a:stretch>
        </p:blipFill>
        <p:spPr>
          <a:xfrm>
            <a:off x="5896707" y="1259857"/>
            <a:ext cx="5879123" cy="5246823"/>
          </a:xfrm>
          <a:prstGeom prst="rect">
            <a:avLst/>
          </a:prstGeom>
        </p:spPr>
      </p:pic>
    </p:spTree>
    <p:extLst>
      <p:ext uri="{BB962C8B-B14F-4D97-AF65-F5344CB8AC3E}">
        <p14:creationId xmlns:p14="http://schemas.microsoft.com/office/powerpoint/2010/main" val="2558367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30" y="1090448"/>
            <a:ext cx="11658600" cy="2492299"/>
          </a:xfrm>
        </p:spPr>
        <p:txBody>
          <a:bodyPr>
            <a:normAutofit/>
          </a:bodyPr>
          <a:lstStyle/>
          <a:p>
            <a:r>
              <a:rPr lang="en-US" dirty="0"/>
              <a:t>Other Key Updates</a:t>
            </a:r>
            <a:br>
              <a:rPr lang="en-US" dirty="0"/>
            </a:br>
            <a:endParaRPr lang="en-US" dirty="0"/>
          </a:p>
        </p:txBody>
      </p:sp>
      <p:sp>
        <p:nvSpPr>
          <p:cNvPr id="5" name="Text Placeholder 4"/>
          <p:cNvSpPr>
            <a:spLocks noGrp="1"/>
          </p:cNvSpPr>
          <p:nvPr>
            <p:ph type="body" sz="quarter" idx="17"/>
          </p:nvPr>
        </p:nvSpPr>
        <p:spPr>
          <a:xfrm>
            <a:off x="3572202" y="3037114"/>
            <a:ext cx="8478284" cy="1581502"/>
          </a:xfrm>
        </p:spPr>
        <p:txBody>
          <a:bodyPr vert="horz" lIns="91440" tIns="45720" rIns="91440" bIns="45720" rtlCol="0" anchor="t">
            <a:normAutofit/>
          </a:bodyPr>
          <a:lstStyle/>
          <a:p>
            <a:pPr algn="r">
              <a:spcBef>
                <a:spcPts val="0"/>
              </a:spcBef>
              <a:spcAft>
                <a:spcPts val="0"/>
              </a:spcAft>
            </a:pPr>
            <a:endParaRPr lang="en-US" dirty="0"/>
          </a:p>
        </p:txBody>
      </p:sp>
      <p:sp>
        <p:nvSpPr>
          <p:cNvPr id="6" name="Text Placeholder 5"/>
          <p:cNvSpPr>
            <a:spLocks noGrp="1"/>
          </p:cNvSpPr>
          <p:nvPr>
            <p:ph type="body" sz="quarter" idx="18"/>
          </p:nvPr>
        </p:nvSpPr>
        <p:spPr>
          <a:xfrm>
            <a:off x="273830" y="4618615"/>
            <a:ext cx="11658600" cy="700517"/>
          </a:xfrm>
        </p:spPr>
        <p:txBody>
          <a:bodyPr vert="horz" lIns="91440" tIns="45720" rIns="91440" bIns="45720" rtlCol="0" anchor="t">
            <a:normAutofit/>
          </a:bodyPr>
          <a:lstStyle/>
          <a:p>
            <a:r>
              <a:rPr lang="en-US" sz="2400" dirty="0"/>
              <a:t>5/17/21</a:t>
            </a:r>
          </a:p>
        </p:txBody>
      </p:sp>
    </p:spTree>
    <p:extLst>
      <p:ext uri="{BB962C8B-B14F-4D97-AF65-F5344CB8AC3E}">
        <p14:creationId xmlns:p14="http://schemas.microsoft.com/office/powerpoint/2010/main" val="966120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a:rPr>
              <a:t>Key updates</a:t>
            </a:r>
            <a:endParaRPr lang="en-US"/>
          </a:p>
        </p:txBody>
      </p:sp>
      <p:sp>
        <p:nvSpPr>
          <p:cNvPr id="3" name="Content Placeholder 2"/>
          <p:cNvSpPr>
            <a:spLocks noGrp="1"/>
          </p:cNvSpPr>
          <p:nvPr>
            <p:ph idx="1"/>
          </p:nvPr>
        </p:nvSpPr>
        <p:spPr>
          <a:xfrm>
            <a:off x="838200" y="1424027"/>
            <a:ext cx="10515600" cy="4752936"/>
          </a:xfrm>
        </p:spPr>
        <p:txBody>
          <a:bodyPr vert="horz" lIns="91440" tIns="45720" rIns="91440" bIns="45720" rtlCol="0" anchor="t">
            <a:normAutofit/>
          </a:bodyPr>
          <a:lstStyle/>
          <a:p>
            <a:r>
              <a:rPr lang="en-US" dirty="0">
                <a:cs typeface="Calibri"/>
              </a:rPr>
              <a:t>Anyone can directly book an appointment to receive their Vaccine using the Vaccine Connector at any of the State-run facilities</a:t>
            </a:r>
          </a:p>
          <a:p>
            <a:r>
              <a:rPr lang="en-US" dirty="0">
                <a:cs typeface="Calibri"/>
              </a:rPr>
              <a:t>Continuing to work with CCCs/Diverse Media partners/Community based organizations for all things Vaccine outreach/hesitancies/accessing the Vaccines</a:t>
            </a:r>
          </a:p>
          <a:p>
            <a:r>
              <a:rPr lang="en-US" dirty="0">
                <a:ea typeface="+mn-lt"/>
                <a:cs typeface="+mn-lt"/>
              </a:rPr>
              <a:t>1,200 BIPOC retailers/grocery stores/liquor were mailed information in English/Spanish/Somali/Hmong on how to vaccinate their workers </a:t>
            </a:r>
          </a:p>
          <a:p>
            <a:pPr marL="0" indent="0">
              <a:buNone/>
            </a:pPr>
            <a:endParaRPr lang="en-US" dirty="0">
              <a:ea typeface="+mn-lt"/>
              <a:cs typeface="+mn-lt"/>
            </a:endParaRPr>
          </a:p>
        </p:txBody>
      </p:sp>
      <p:sp>
        <p:nvSpPr>
          <p:cNvPr id="4" name="Date Placeholder 3"/>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pPr/>
              <a:t>26</a:t>
            </a:fld>
            <a:endParaRPr lang="en-US"/>
          </a:p>
        </p:txBody>
      </p:sp>
    </p:spTree>
    <p:extLst>
      <p:ext uri="{BB962C8B-B14F-4D97-AF65-F5344CB8AC3E}">
        <p14:creationId xmlns:p14="http://schemas.microsoft.com/office/powerpoint/2010/main" val="72604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55B8-D823-40B7-BC53-F8282AF0ED93}"/>
              </a:ext>
            </a:extLst>
          </p:cNvPr>
          <p:cNvSpPr>
            <a:spLocks noGrp="1"/>
          </p:cNvSpPr>
          <p:nvPr>
            <p:ph type="title"/>
          </p:nvPr>
        </p:nvSpPr>
        <p:spPr>
          <a:xfrm>
            <a:off x="838200" y="1543235"/>
            <a:ext cx="10515600" cy="2074127"/>
          </a:xfrm>
        </p:spPr>
        <p:txBody>
          <a:bodyPr/>
          <a:lstStyle/>
          <a:p>
            <a:r>
              <a:rPr lang="en-US" dirty="0"/>
              <a:t>Thank you!</a:t>
            </a:r>
          </a:p>
        </p:txBody>
      </p:sp>
      <p:sp>
        <p:nvSpPr>
          <p:cNvPr id="4" name="Date Placeholder 3">
            <a:extLst>
              <a:ext uri="{FF2B5EF4-FFF2-40B4-BE49-F238E27FC236}">
                <a16:creationId xmlns:a16="http://schemas.microsoft.com/office/drawing/2014/main" id="{9DE6EC67-356E-4397-92DA-E5C4AFE04C77}"/>
              </a:ext>
            </a:extLst>
          </p:cNvPr>
          <p:cNvSpPr>
            <a:spLocks noGrp="1"/>
          </p:cNvSpPr>
          <p:nvPr>
            <p:ph type="dt" sz="half" idx="10"/>
          </p:nvPr>
        </p:nvSpPr>
        <p:spPr/>
        <p:txBody>
          <a:bodyPr/>
          <a:lstStyle/>
          <a:p>
            <a:fld id="{8EA147E2-AEF3-4408-B3D7-D61C55053B81}" type="datetime1">
              <a:rPr lang="en-US" smtClean="0"/>
              <a:t>5/17/2021</a:t>
            </a:fld>
            <a:endParaRPr lang="en-US"/>
          </a:p>
        </p:txBody>
      </p:sp>
      <p:sp>
        <p:nvSpPr>
          <p:cNvPr id="5" name="Slide Number Placeholder 4">
            <a:extLst>
              <a:ext uri="{FF2B5EF4-FFF2-40B4-BE49-F238E27FC236}">
                <a16:creationId xmlns:a16="http://schemas.microsoft.com/office/drawing/2014/main" id="{8C1F34B4-B830-4394-8286-BC78D3B9E3FD}"/>
              </a:ext>
            </a:extLst>
          </p:cNvPr>
          <p:cNvSpPr>
            <a:spLocks noGrp="1"/>
          </p:cNvSpPr>
          <p:nvPr>
            <p:ph type="sldNum" sz="quarter" idx="11"/>
          </p:nvPr>
        </p:nvSpPr>
        <p:spPr/>
        <p:txBody>
          <a:bodyPr/>
          <a:lstStyle/>
          <a:p>
            <a:fld id="{48F63A3B-78C7-47BE-AE5E-E10140E04643}" type="slidenum">
              <a:rPr lang="en-US" dirty="0" smtClean="0"/>
              <a:pPr/>
              <a:t>27</a:t>
            </a:fld>
            <a:endParaRPr lang="en-US" dirty="0"/>
          </a:p>
        </p:txBody>
      </p:sp>
    </p:spTree>
    <p:extLst>
      <p:ext uri="{BB962C8B-B14F-4D97-AF65-F5344CB8AC3E}">
        <p14:creationId xmlns:p14="http://schemas.microsoft.com/office/powerpoint/2010/main" val="89484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Agriculture workers</a:t>
            </a:r>
          </a:p>
        </p:txBody>
      </p:sp>
      <p:sp>
        <p:nvSpPr>
          <p:cNvPr id="6" name="Date Placeholder 5"/>
          <p:cNvSpPr>
            <a:spLocks noGrp="1"/>
          </p:cNvSpPr>
          <p:nvPr>
            <p:ph type="dt" sz="half" idx="10"/>
          </p:nvPr>
        </p:nvSpPr>
        <p:spPr/>
        <p:txBody>
          <a:bodyPr/>
          <a:lstStyle/>
          <a:p>
            <a:fld id="{F558D57D-EEDB-4847-B18C-8E4CED269E07}" type="datetime1">
              <a:rPr lang="en-US" smtClean="0"/>
              <a:pPr/>
              <a:t>5/17/2021</a:t>
            </a:fld>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pPr/>
              <a:t>3</a:t>
            </a:fld>
            <a:endParaRPr lang="en-US"/>
          </a:p>
        </p:txBody>
      </p:sp>
      <p:sp>
        <p:nvSpPr>
          <p:cNvPr id="4" name="Content Placeholder 3">
            <a:extLst>
              <a:ext uri="{FF2B5EF4-FFF2-40B4-BE49-F238E27FC236}">
                <a16:creationId xmlns:a16="http://schemas.microsoft.com/office/drawing/2014/main" id="{097234CB-C2D3-4149-9A1A-F3A556D8E4A8}"/>
              </a:ext>
            </a:extLst>
          </p:cNvPr>
          <p:cNvSpPr>
            <a:spLocks noGrp="1"/>
          </p:cNvSpPr>
          <p:nvPr>
            <p:ph idx="1"/>
          </p:nvPr>
        </p:nvSpPr>
        <p:spPr/>
        <p:txBody>
          <a:bodyPr vert="horz" lIns="91440" tIns="45720" rIns="91440" bIns="45720" rtlCol="0" anchor="t">
            <a:normAutofit fontScale="85000" lnSpcReduction="10000"/>
          </a:bodyPr>
          <a:lstStyle/>
          <a:p>
            <a:r>
              <a:rPr lang="en-US" b="1" dirty="0"/>
              <a:t>Who</a:t>
            </a:r>
            <a:r>
              <a:rPr lang="en-US" dirty="0"/>
              <a:t>: Approximately 20,000 people working on large and small farms as owners, employers, seasonal, migrant, and guest workers</a:t>
            </a:r>
          </a:p>
          <a:p>
            <a:r>
              <a:rPr lang="en-US" b="1" dirty="0"/>
              <a:t>Progress</a:t>
            </a:r>
            <a:r>
              <a:rPr lang="en-US" dirty="0"/>
              <a:t>: Gathering information on arrival of, and needs of workers from employers, migrant labor representatives, and community organizations that serve migrant families.</a:t>
            </a:r>
            <a:endParaRPr lang="en-US" dirty="0">
              <a:cs typeface="Calibri"/>
            </a:endParaRPr>
          </a:p>
          <a:p>
            <a:r>
              <a:rPr lang="en-US" b="1" dirty="0"/>
              <a:t>Primary Approach</a:t>
            </a:r>
            <a:r>
              <a:rPr lang="en-US" dirty="0"/>
              <a:t>: </a:t>
            </a:r>
          </a:p>
          <a:p>
            <a:pPr lvl="1"/>
            <a:r>
              <a:rPr lang="en-US" dirty="0"/>
              <a:t>Identify employer and community site opportunities to offer vaccines </a:t>
            </a:r>
            <a:endParaRPr lang="en-US" dirty="0">
              <a:cs typeface="Calibri"/>
            </a:endParaRPr>
          </a:p>
          <a:p>
            <a:pPr lvl="1"/>
            <a:r>
              <a:rPr lang="en-US" dirty="0">
                <a:cs typeface="Calibri"/>
              </a:rPr>
              <a:t>Conduct community outreach efforts modeled on Food Processing vaccine strategy </a:t>
            </a:r>
            <a:endParaRPr lang="en-US" dirty="0"/>
          </a:p>
          <a:p>
            <a:r>
              <a:rPr lang="en-US" b="1" dirty="0"/>
              <a:t>Targeted Strategies</a:t>
            </a:r>
            <a:r>
              <a:rPr lang="en-US" dirty="0"/>
              <a:t>:</a:t>
            </a:r>
            <a:endParaRPr lang="en-US" dirty="0">
              <a:cs typeface="Calibri"/>
            </a:endParaRPr>
          </a:p>
          <a:p>
            <a:pPr lvl="1"/>
            <a:r>
              <a:rPr lang="en-US" dirty="0"/>
              <a:t>Tailored strategies for seasonal, migrant, and foreign Ag workers</a:t>
            </a:r>
            <a:endParaRPr lang="en-US" dirty="0">
              <a:cs typeface="Calibri"/>
            </a:endParaRPr>
          </a:p>
          <a:p>
            <a:pPr lvl="1"/>
            <a:r>
              <a:rPr lang="en-US" dirty="0">
                <a:cs typeface="Calibri"/>
              </a:rPr>
              <a:t>Utilize the Mobile Vaccine units to target hard to reach populations </a:t>
            </a:r>
          </a:p>
          <a:p>
            <a:pPr lvl="1"/>
            <a:endParaRPr lang="en-US" dirty="0">
              <a:cs typeface="Calibri"/>
            </a:endParaRPr>
          </a:p>
        </p:txBody>
      </p:sp>
    </p:spTree>
    <p:extLst>
      <p:ext uri="{BB962C8B-B14F-4D97-AF65-F5344CB8AC3E}">
        <p14:creationId xmlns:p14="http://schemas.microsoft.com/office/powerpoint/2010/main" val="2349214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Map of Seasonal, Migrant and Foreign Worker Agriculture Sites</a:t>
            </a:r>
          </a:p>
        </p:txBody>
      </p:sp>
      <p:sp>
        <p:nvSpPr>
          <p:cNvPr id="4" name="Date Placeholder 3"/>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pPr/>
              <a:t>4</a:t>
            </a:fld>
            <a:endParaRPr lang="en-US"/>
          </a:p>
        </p:txBody>
      </p:sp>
      <p:pic>
        <p:nvPicPr>
          <p:cNvPr id="9" name="Content Placeholder 8" descr="Map of Seasonal, Migrant and Foreign Worker Agriculture Sit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0"/>
            <a:ext cx="12192000" cy="707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82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3830" y="1090448"/>
            <a:ext cx="11658600" cy="2492299"/>
          </a:xfrm>
        </p:spPr>
        <p:txBody>
          <a:bodyPr>
            <a:normAutofit/>
          </a:bodyPr>
          <a:lstStyle/>
          <a:p>
            <a:r>
              <a:rPr lang="en-US" dirty="0"/>
              <a:t>Vaccine Equity Update</a:t>
            </a:r>
            <a:br>
              <a:rPr lang="en-US" dirty="0"/>
            </a:br>
            <a:endParaRPr lang="en-US" dirty="0"/>
          </a:p>
        </p:txBody>
      </p:sp>
      <p:sp>
        <p:nvSpPr>
          <p:cNvPr id="5" name="Text Placeholder 4"/>
          <p:cNvSpPr>
            <a:spLocks noGrp="1"/>
          </p:cNvSpPr>
          <p:nvPr>
            <p:ph type="body" sz="quarter" idx="17"/>
          </p:nvPr>
        </p:nvSpPr>
        <p:spPr>
          <a:xfrm>
            <a:off x="3572202" y="3037114"/>
            <a:ext cx="8478284" cy="1581502"/>
          </a:xfrm>
        </p:spPr>
        <p:txBody>
          <a:bodyPr vert="horz" lIns="91440" tIns="45720" rIns="91440" bIns="45720" rtlCol="0" anchor="t">
            <a:normAutofit/>
          </a:bodyPr>
          <a:lstStyle/>
          <a:p>
            <a:pPr algn="r">
              <a:spcBef>
                <a:spcPts val="0"/>
              </a:spcBef>
              <a:spcAft>
                <a:spcPts val="0"/>
              </a:spcAft>
            </a:pPr>
            <a:endParaRPr lang="en-US" dirty="0"/>
          </a:p>
        </p:txBody>
      </p:sp>
      <p:sp>
        <p:nvSpPr>
          <p:cNvPr id="6" name="Text Placeholder 5"/>
          <p:cNvSpPr>
            <a:spLocks noGrp="1"/>
          </p:cNvSpPr>
          <p:nvPr>
            <p:ph type="body" sz="quarter" idx="18"/>
          </p:nvPr>
        </p:nvSpPr>
        <p:spPr>
          <a:xfrm>
            <a:off x="273830" y="4618615"/>
            <a:ext cx="11658600" cy="700517"/>
          </a:xfrm>
        </p:spPr>
        <p:txBody>
          <a:bodyPr vert="horz" lIns="91440" tIns="45720" rIns="91440" bIns="45720" rtlCol="0" anchor="t">
            <a:normAutofit/>
          </a:bodyPr>
          <a:lstStyle/>
          <a:p>
            <a:r>
              <a:rPr lang="en-US" sz="2400" dirty="0"/>
              <a:t>5/17/21</a:t>
            </a:r>
          </a:p>
        </p:txBody>
      </p:sp>
    </p:spTree>
    <p:extLst>
      <p:ext uri="{BB962C8B-B14F-4D97-AF65-F5344CB8AC3E}">
        <p14:creationId xmlns:p14="http://schemas.microsoft.com/office/powerpoint/2010/main" val="291451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33D1-EBA4-4BE8-9761-50B0B97FEF6F}"/>
              </a:ext>
            </a:extLst>
          </p:cNvPr>
          <p:cNvSpPr>
            <a:spLocks noGrp="1"/>
          </p:cNvSpPr>
          <p:nvPr>
            <p:ph type="title"/>
          </p:nvPr>
        </p:nvSpPr>
        <p:spPr/>
        <p:txBody>
          <a:bodyPr/>
          <a:lstStyle/>
          <a:p>
            <a:r>
              <a:rPr lang="en-US">
                <a:ea typeface="+mj-lt"/>
                <a:cs typeface="+mj-lt"/>
              </a:rPr>
              <a:t>MN Vaccination by Race &amp; Ethnicity</a:t>
            </a:r>
            <a:endParaRPr lang="en-US"/>
          </a:p>
        </p:txBody>
      </p:sp>
      <p:sp>
        <p:nvSpPr>
          <p:cNvPr id="4" name="Date Placeholder 3">
            <a:extLst>
              <a:ext uri="{FF2B5EF4-FFF2-40B4-BE49-F238E27FC236}">
                <a16:creationId xmlns:a16="http://schemas.microsoft.com/office/drawing/2014/main" id="{0CF23AA7-40F1-4F81-8AC2-2674FD96635B}"/>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235210D0-6035-4097-B477-F97886211A65}"/>
              </a:ext>
            </a:extLst>
          </p:cNvPr>
          <p:cNvSpPr>
            <a:spLocks noGrp="1"/>
          </p:cNvSpPr>
          <p:nvPr>
            <p:ph type="sldNum" sz="quarter" idx="12"/>
          </p:nvPr>
        </p:nvSpPr>
        <p:spPr/>
        <p:txBody>
          <a:bodyPr/>
          <a:lstStyle/>
          <a:p>
            <a:fld id="{48F63A3B-78C7-47BE-AE5E-E10140E04643}" type="slidenum">
              <a:rPr lang="en-US" dirty="0" smtClean="0"/>
              <a:pPr/>
              <a:t>6</a:t>
            </a:fld>
            <a:endParaRPr lang="en-US" dirty="0"/>
          </a:p>
        </p:txBody>
      </p:sp>
      <p:pic>
        <p:nvPicPr>
          <p:cNvPr id="6" name="Picture 6" descr="Bar graph showing vaccination progress by race and ethnicity: Majority of people vaccinated being white.">
            <a:extLst>
              <a:ext uri="{FF2B5EF4-FFF2-40B4-BE49-F238E27FC236}">
                <a16:creationId xmlns:a16="http://schemas.microsoft.com/office/drawing/2014/main" id="{806D42B4-8EAE-443C-AD52-ED3ACE4933FD}"/>
              </a:ext>
            </a:extLst>
          </p:cNvPr>
          <p:cNvPicPr>
            <a:picLocks noChangeAspect="1"/>
          </p:cNvPicPr>
          <p:nvPr/>
        </p:nvPicPr>
        <p:blipFill>
          <a:blip r:embed="rId2"/>
          <a:stretch>
            <a:fillRect/>
          </a:stretch>
        </p:blipFill>
        <p:spPr>
          <a:xfrm>
            <a:off x="1321377" y="1182812"/>
            <a:ext cx="9341426" cy="5176443"/>
          </a:xfrm>
          <a:prstGeom prst="rect">
            <a:avLst/>
          </a:prstGeom>
        </p:spPr>
      </p:pic>
    </p:spTree>
    <p:extLst>
      <p:ext uri="{BB962C8B-B14F-4D97-AF65-F5344CB8AC3E}">
        <p14:creationId xmlns:p14="http://schemas.microsoft.com/office/powerpoint/2010/main" val="2332878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33D1-EBA4-4BE8-9761-50B0B97FEF6F}"/>
              </a:ext>
            </a:extLst>
          </p:cNvPr>
          <p:cNvSpPr>
            <a:spLocks noGrp="1"/>
          </p:cNvSpPr>
          <p:nvPr>
            <p:ph type="title"/>
          </p:nvPr>
        </p:nvSpPr>
        <p:spPr/>
        <p:txBody>
          <a:bodyPr/>
          <a:lstStyle/>
          <a:p>
            <a:r>
              <a:rPr lang="en-US">
                <a:ea typeface="+mj-lt"/>
                <a:cs typeface="+mj-lt"/>
              </a:rPr>
              <a:t>MN Vaccination by Race &amp; Ethnicity</a:t>
            </a:r>
            <a:endParaRPr lang="en-US"/>
          </a:p>
        </p:txBody>
      </p:sp>
      <p:sp>
        <p:nvSpPr>
          <p:cNvPr id="4" name="Date Placeholder 3">
            <a:extLst>
              <a:ext uri="{FF2B5EF4-FFF2-40B4-BE49-F238E27FC236}">
                <a16:creationId xmlns:a16="http://schemas.microsoft.com/office/drawing/2014/main" id="{0CF23AA7-40F1-4F81-8AC2-2674FD96635B}"/>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235210D0-6035-4097-B477-F97886211A65}"/>
              </a:ext>
            </a:extLst>
          </p:cNvPr>
          <p:cNvSpPr>
            <a:spLocks noGrp="1"/>
          </p:cNvSpPr>
          <p:nvPr>
            <p:ph type="sldNum" sz="quarter" idx="12"/>
          </p:nvPr>
        </p:nvSpPr>
        <p:spPr/>
        <p:txBody>
          <a:bodyPr/>
          <a:lstStyle/>
          <a:p>
            <a:fld id="{48F63A3B-78C7-47BE-AE5E-E10140E04643}" type="slidenum">
              <a:rPr lang="en-US" dirty="0" smtClean="0"/>
              <a:pPr/>
              <a:t>7</a:t>
            </a:fld>
            <a:endParaRPr lang="en-US" dirty="0"/>
          </a:p>
        </p:txBody>
      </p:sp>
      <p:pic>
        <p:nvPicPr>
          <p:cNvPr id="3" name="Picture 6" descr="Line graph showing vaccination progress by race and ethnicity: Majority of people vaccinated being white.">
            <a:extLst>
              <a:ext uri="{FF2B5EF4-FFF2-40B4-BE49-F238E27FC236}">
                <a16:creationId xmlns:a16="http://schemas.microsoft.com/office/drawing/2014/main" id="{3DD4323D-4BB2-4708-944D-DA1227A0A839}"/>
              </a:ext>
            </a:extLst>
          </p:cNvPr>
          <p:cNvPicPr>
            <a:picLocks noChangeAspect="1"/>
          </p:cNvPicPr>
          <p:nvPr/>
        </p:nvPicPr>
        <p:blipFill rotWithShape="1">
          <a:blip r:embed="rId2"/>
          <a:srcRect l="27579" r="38372" b="7201"/>
          <a:stretch/>
        </p:blipFill>
        <p:spPr>
          <a:xfrm>
            <a:off x="1403640" y="1039217"/>
            <a:ext cx="9381433" cy="5319333"/>
          </a:xfrm>
          <a:prstGeom prst="rect">
            <a:avLst/>
          </a:prstGeom>
        </p:spPr>
      </p:pic>
    </p:spTree>
    <p:extLst>
      <p:ext uri="{BB962C8B-B14F-4D97-AF65-F5344CB8AC3E}">
        <p14:creationId xmlns:p14="http://schemas.microsoft.com/office/powerpoint/2010/main" val="190792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ts val="0"/>
              </a:spcBef>
            </a:pPr>
            <a:r>
              <a:rPr lang="en-US" sz="4000" b="1" kern="1200">
                <a:latin typeface="Calibri"/>
                <a:ea typeface="+mj-ea"/>
                <a:cs typeface="+mj-cs"/>
              </a:rPr>
              <a:t>Vaccine </a:t>
            </a:r>
            <a:r>
              <a:rPr lang="en-US" sz="4000">
                <a:latin typeface="Calibri"/>
              </a:rPr>
              <a:t>Access</a:t>
            </a:r>
            <a:r>
              <a:rPr lang="en-US" sz="4000" b="1" kern="1200">
                <a:latin typeface="Calibri"/>
                <a:ea typeface="+mj-ea"/>
                <a:cs typeface="+mj-cs"/>
              </a:rPr>
              <a:t> </a:t>
            </a:r>
            <a:endParaRPr lang="en-US" sz="4000"/>
          </a:p>
        </p:txBody>
      </p:sp>
      <p:sp>
        <p:nvSpPr>
          <p:cNvPr id="4" name="Date Placeholder 3"/>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smtClean="0"/>
              <a:pPr/>
              <a:t>8</a:t>
            </a:fld>
            <a:endParaRPr lang="en-US" dirty="0"/>
          </a:p>
        </p:txBody>
      </p:sp>
      <p:pic>
        <p:nvPicPr>
          <p:cNvPr id="9" name="Picture 9" descr="Flow chart showing vaccine access going from a limited to significant supply and macro to micro population approaches">
            <a:extLst>
              <a:ext uri="{FF2B5EF4-FFF2-40B4-BE49-F238E27FC236}">
                <a16:creationId xmlns:a16="http://schemas.microsoft.com/office/drawing/2014/main" id="{861956EB-4810-4581-921C-C9F3E169EFB5}"/>
              </a:ext>
            </a:extLst>
          </p:cNvPr>
          <p:cNvPicPr>
            <a:picLocks noChangeAspect="1"/>
          </p:cNvPicPr>
          <p:nvPr/>
        </p:nvPicPr>
        <p:blipFill>
          <a:blip r:embed="rId3"/>
          <a:stretch>
            <a:fillRect/>
          </a:stretch>
        </p:blipFill>
        <p:spPr>
          <a:xfrm>
            <a:off x="1477242" y="1064723"/>
            <a:ext cx="8345630" cy="5022963"/>
          </a:xfrm>
          <a:prstGeom prst="rect">
            <a:avLst/>
          </a:prstGeom>
        </p:spPr>
      </p:pic>
    </p:spTree>
    <p:extLst>
      <p:ext uri="{BB962C8B-B14F-4D97-AF65-F5344CB8AC3E}">
        <p14:creationId xmlns:p14="http://schemas.microsoft.com/office/powerpoint/2010/main" val="3063037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1252-03C2-4834-AF21-3A473944592A}"/>
              </a:ext>
            </a:extLst>
          </p:cNvPr>
          <p:cNvSpPr>
            <a:spLocks noGrp="1"/>
          </p:cNvSpPr>
          <p:nvPr>
            <p:ph type="title"/>
          </p:nvPr>
        </p:nvSpPr>
        <p:spPr/>
        <p:txBody>
          <a:bodyPr/>
          <a:lstStyle/>
          <a:p>
            <a:r>
              <a:rPr lang="en-US">
                <a:ea typeface="+mj-lt"/>
                <a:cs typeface="+mj-lt"/>
              </a:rPr>
              <a:t>Vaccine Access Equity Framework Goals</a:t>
            </a:r>
            <a:endParaRPr lang="en-US"/>
          </a:p>
        </p:txBody>
      </p:sp>
      <p:sp>
        <p:nvSpPr>
          <p:cNvPr id="3" name="Content Placeholder 2">
            <a:extLst>
              <a:ext uri="{FF2B5EF4-FFF2-40B4-BE49-F238E27FC236}">
                <a16:creationId xmlns:a16="http://schemas.microsoft.com/office/drawing/2014/main" id="{3CE4065D-D24C-46A1-A40A-92E9EB02E281}"/>
              </a:ext>
            </a:extLst>
          </p:cNvPr>
          <p:cNvSpPr>
            <a:spLocks noGrp="1"/>
          </p:cNvSpPr>
          <p:nvPr>
            <p:ph idx="1"/>
          </p:nvPr>
        </p:nvSpPr>
        <p:spPr/>
        <p:txBody>
          <a:bodyPr vert="horz" lIns="91440" tIns="45720" rIns="91440" bIns="45720" rtlCol="0" anchor="t">
            <a:normAutofit/>
          </a:bodyPr>
          <a:lstStyle/>
          <a:p>
            <a:r>
              <a:rPr lang="en-US">
                <a:ea typeface="+mn-lt"/>
                <a:cs typeface="+mn-lt"/>
              </a:rPr>
              <a:t>Define and Track Equity-Focused doses</a:t>
            </a:r>
            <a:endParaRPr lang="en-US">
              <a:cs typeface="Calibri"/>
            </a:endParaRPr>
          </a:p>
          <a:p>
            <a:endParaRPr lang="en-US">
              <a:ea typeface="+mn-lt"/>
              <a:cs typeface="+mn-lt"/>
            </a:endParaRPr>
          </a:p>
          <a:p>
            <a:r>
              <a:rPr lang="en-US">
                <a:ea typeface="+mn-lt"/>
                <a:cs typeface="+mn-lt"/>
              </a:rPr>
              <a:t>Set goals for Equity-Focused doses</a:t>
            </a:r>
            <a:endParaRPr lang="en-US"/>
          </a:p>
          <a:p>
            <a:endParaRPr lang="en-US">
              <a:ea typeface="+mn-lt"/>
              <a:cs typeface="+mn-lt"/>
            </a:endParaRPr>
          </a:p>
          <a:p>
            <a:r>
              <a:rPr lang="en-US">
                <a:ea typeface="+mn-lt"/>
                <a:cs typeface="+mn-lt"/>
              </a:rPr>
              <a:t>Coordinate and help target equity efforts across the state</a:t>
            </a:r>
            <a:endParaRPr lang="en-US"/>
          </a:p>
          <a:p>
            <a:endParaRPr lang="en-US">
              <a:cs typeface="Calibri"/>
            </a:endParaRPr>
          </a:p>
        </p:txBody>
      </p:sp>
      <p:sp>
        <p:nvSpPr>
          <p:cNvPr id="4" name="Date Placeholder 3">
            <a:extLst>
              <a:ext uri="{FF2B5EF4-FFF2-40B4-BE49-F238E27FC236}">
                <a16:creationId xmlns:a16="http://schemas.microsoft.com/office/drawing/2014/main" id="{7AC3FEF3-6E37-4934-B316-B7CDFC59DCF6}"/>
              </a:ext>
            </a:extLst>
          </p:cNvPr>
          <p:cNvSpPr>
            <a:spLocks noGrp="1"/>
          </p:cNvSpPr>
          <p:nvPr>
            <p:ph type="dt" sz="half" idx="10"/>
          </p:nvPr>
        </p:nvSpPr>
        <p:spPr/>
        <p:txBody>
          <a:bodyPr/>
          <a:lstStyle/>
          <a:p>
            <a:fld id="{7AA21DCB-98D2-4CA5-9A67-50A6BF357049}" type="datetime1">
              <a:rPr lang="en-US" smtClean="0"/>
              <a:pPr/>
              <a:t>5/17/2021</a:t>
            </a:fld>
            <a:endParaRPr lang="en-US"/>
          </a:p>
        </p:txBody>
      </p:sp>
      <p:sp>
        <p:nvSpPr>
          <p:cNvPr id="5" name="Slide Number Placeholder 4">
            <a:extLst>
              <a:ext uri="{FF2B5EF4-FFF2-40B4-BE49-F238E27FC236}">
                <a16:creationId xmlns:a16="http://schemas.microsoft.com/office/drawing/2014/main" id="{D934028C-6D94-4AD6-88F9-2EB95FA3A305}"/>
              </a:ext>
            </a:extLst>
          </p:cNvPr>
          <p:cNvSpPr>
            <a:spLocks noGrp="1"/>
          </p:cNvSpPr>
          <p:nvPr>
            <p:ph type="sldNum" sz="quarter" idx="12"/>
          </p:nvPr>
        </p:nvSpPr>
        <p:spPr/>
        <p:txBody>
          <a:bodyPr/>
          <a:lstStyle/>
          <a:p>
            <a:fld id="{48F63A3B-78C7-47BE-AE5E-E10140E04643}" type="slidenum">
              <a:rPr lang="en-US" dirty="0" smtClean="0"/>
              <a:pPr/>
              <a:t>9</a:t>
            </a:fld>
            <a:endParaRPr lang="en-US" dirty="0"/>
          </a:p>
        </p:txBody>
      </p:sp>
    </p:spTree>
    <p:extLst>
      <p:ext uri="{BB962C8B-B14F-4D97-AF65-F5344CB8AC3E}">
        <p14:creationId xmlns:p14="http://schemas.microsoft.com/office/powerpoint/2010/main" val="2453231558"/>
      </p:ext>
    </p:extLst>
  </p:cSld>
  <p:clrMapOvr>
    <a:masterClrMapping/>
  </p:clrMapOvr>
</p:sld>
</file>

<file path=ppt/theme/theme1.xml><?xml version="1.0" encoding="utf-8"?>
<a:theme xmlns:a="http://schemas.openxmlformats.org/drawingml/2006/main" name="Minnesota">
  <a:themeElements>
    <a:clrScheme name="Custom 2">
      <a:dk1>
        <a:srgbClr val="003865"/>
      </a:dk1>
      <a:lt1>
        <a:srgbClr val="FFFFFF"/>
      </a:lt1>
      <a:dk2>
        <a:srgbClr val="000000"/>
      </a:dk2>
      <a:lt2>
        <a:srgbClr val="DDDDDA"/>
      </a:lt2>
      <a:accent1>
        <a:srgbClr val="003865"/>
      </a:accent1>
      <a:accent2>
        <a:srgbClr val="78BE21"/>
      </a:accent2>
      <a:accent3>
        <a:srgbClr val="008099"/>
      </a:accent3>
      <a:accent4>
        <a:srgbClr val="8D3F2B"/>
      </a:accent4>
      <a:accent5>
        <a:srgbClr val="0D5257"/>
      </a:accent5>
      <a:accent6>
        <a:srgbClr val="5D295F"/>
      </a:accent6>
      <a:hlink>
        <a:srgbClr val="003865"/>
      </a:hlink>
      <a:folHlink>
        <a:srgbClr val="595959"/>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ccine Equity and Engagement 2-3-21 MCF [Read-Only]" id="{BF1E322E-878E-45E7-B3BA-0ACDB32CFC1E}" vid="{FB5C3215-A042-4C4A-8D00-D36DE48E47CB}"/>
    </a:ext>
  </a:extLst>
</a:theme>
</file>

<file path=ppt/theme/theme2.xml><?xml version="1.0" encoding="utf-8"?>
<a:theme xmlns:a="http://schemas.openxmlformats.org/drawingml/2006/main" name="Office Theme">
  <a:themeElements>
    <a:clrScheme name="custom-mn">
      <a:dk1>
        <a:srgbClr val="000000"/>
      </a:dk1>
      <a:lt1>
        <a:srgbClr val="FFFFFF"/>
      </a:lt1>
      <a:dk2>
        <a:srgbClr val="000000"/>
      </a:dk2>
      <a:lt2>
        <a:srgbClr val="FFFFFF"/>
      </a:lt2>
      <a:accent1>
        <a:srgbClr val="003865"/>
      </a:accent1>
      <a:accent2>
        <a:srgbClr val="78BE21"/>
      </a:accent2>
      <a:accent3>
        <a:srgbClr val="0070CB"/>
      </a:accent3>
      <a:accent4>
        <a:srgbClr val="5D295F"/>
      </a:accent4>
      <a:accent5>
        <a:srgbClr val="12737A"/>
      </a:accent5>
      <a:accent6>
        <a:srgbClr val="8D3F2B"/>
      </a:accent6>
      <a:hlink>
        <a:srgbClr val="003865"/>
      </a:hlink>
      <a:folHlink>
        <a:srgbClr val="0038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white option.potx" id="{5E55D55A-70EC-480F-AAF1-28E80159A121}" vid="{A6693B7B-9359-478D-BAC0-72ACD9032D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6780F0D168644FB1DDE9D8F0C74667" ma:contentTypeVersion="8" ma:contentTypeDescription="Create a new document." ma:contentTypeScope="" ma:versionID="6ee88246bc44d1627209aca4d7d1e4d3">
  <xsd:schema xmlns:xsd="http://www.w3.org/2001/XMLSchema" xmlns:xs="http://www.w3.org/2001/XMLSchema" xmlns:p="http://schemas.microsoft.com/office/2006/metadata/properties" xmlns:ns2="d7de9df9-bed5-41a2-89b2-039fef310a0a" xmlns:ns3="2bb82a44-7896-42ed-b0c5-b6484b089055" targetNamespace="http://schemas.microsoft.com/office/2006/metadata/properties" ma:root="true" ma:fieldsID="22b2dff668a419382fe92e178e5f3ee5" ns2:_="" ns3:_="">
    <xsd:import namespace="d7de9df9-bed5-41a2-89b2-039fef310a0a"/>
    <xsd:import namespace="2bb82a44-7896-42ed-b0c5-b6484b08905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de9df9-bed5-41a2-89b2-039fef310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b82a44-7896-42ed-b0c5-b6484b0890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bb82a44-7896-42ed-b0c5-b6484b089055">
      <UserInfo>
        <DisplayName>Torres, Edwin (MDH)</DisplayName>
        <AccountId>12</AccountId>
        <AccountType/>
      </UserInfo>
      <UserInfo>
        <DisplayName>Loyola, Migdalia (GOV)</DisplayName>
        <AccountId>39</AccountId>
        <AccountType/>
      </UserInfo>
    </SharedWithUsers>
  </documentManagement>
</p:properties>
</file>

<file path=customXml/itemProps1.xml><?xml version="1.0" encoding="utf-8"?>
<ds:datastoreItem xmlns:ds="http://schemas.openxmlformats.org/officeDocument/2006/customXml" ds:itemID="{2B83FE71-30C8-492F-AD3C-280BA564C843}">
  <ds:schemaRefs>
    <ds:schemaRef ds:uri="2bb82a44-7896-42ed-b0c5-b6484b089055"/>
    <ds:schemaRef ds:uri="d7de9df9-bed5-41a2-89b2-039fef310a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schemas.microsoft.com/office/infopath/2007/PartnerControls"/>
    <ds:schemaRef ds:uri="http://schemas.microsoft.com/office/2006/documentManagement/types"/>
    <ds:schemaRef ds:uri="http://schemas.microsoft.com/office/2006/metadata/properties"/>
    <ds:schemaRef ds:uri="d7de9df9-bed5-41a2-89b2-039fef310a0a"/>
    <ds:schemaRef ds:uri="http://purl.org/dc/terms/"/>
    <ds:schemaRef ds:uri="http://schemas.openxmlformats.org/package/2006/metadata/core-properties"/>
    <ds:schemaRef ds:uri="http://purl.org/dc/dcmitype/"/>
    <ds:schemaRef ds:uri="2bb82a44-7896-42ed-b0c5-b6484b08905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Vaccine Equity and Engagement 2-3-21 MCF</Template>
  <TotalTime>35</TotalTime>
  <Words>1630</Words>
  <Application>Microsoft Office PowerPoint</Application>
  <PresentationFormat>Widescreen</PresentationFormat>
  <Paragraphs>326</Paragraphs>
  <Slides>27</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Wingdings</vt:lpstr>
      <vt:lpstr>Minnesota</vt:lpstr>
      <vt:lpstr>Office Theme</vt:lpstr>
      <vt:lpstr>COVID-19 Vaccine Roll Out Food and Agriculture Workers </vt:lpstr>
      <vt:lpstr>Every Minnesotan Age 16 years and older is eligible to get their shot</vt:lpstr>
      <vt:lpstr>Agriculture workers</vt:lpstr>
      <vt:lpstr>Map of Seasonal, Migrant and Foreign Worker Agriculture Sites</vt:lpstr>
      <vt:lpstr>Vaccine Equity Update </vt:lpstr>
      <vt:lpstr>MN Vaccination by Race &amp; Ethnicity</vt:lpstr>
      <vt:lpstr>MN Vaccination by Race &amp; Ethnicity</vt:lpstr>
      <vt:lpstr>Vaccine Access </vt:lpstr>
      <vt:lpstr>Vaccine Access Equity Framework Goals</vt:lpstr>
      <vt:lpstr>The Social Vulnerability Index</vt:lpstr>
      <vt:lpstr>Define an Equity Metric</vt:lpstr>
      <vt:lpstr>Demographics of MN SVI Zip Code Quartiles</vt:lpstr>
      <vt:lpstr>Statewide COVID-19 Burden by SVI Zip Code (as of 05/03/2021) </vt:lpstr>
      <vt:lpstr>Vaccine Access Equity Framework Goal</vt:lpstr>
      <vt:lpstr>FEMA Vaccination Site Updates </vt:lpstr>
      <vt:lpstr>Site Focus</vt:lpstr>
      <vt:lpstr>Accommodations</vt:lpstr>
      <vt:lpstr>Outreach</vt:lpstr>
      <vt:lpstr>Mobile Vaccine Units Update </vt:lpstr>
      <vt:lpstr>Timeline</vt:lpstr>
      <vt:lpstr>Where we've been</vt:lpstr>
      <vt:lpstr>Where we're going</vt:lpstr>
      <vt:lpstr>Free Covid 19 Mobile vaccine clinic</vt:lpstr>
      <vt:lpstr>Scheduling and Deployment</vt:lpstr>
      <vt:lpstr>Other Key Updates </vt:lpstr>
      <vt:lpstr>Key updates</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Vaccine Equity &amp; Engagement Outreach Efforts</dc:title>
  <dc:subject/>
  <dc:creator>Torres, Edwin (MDH)</dc:creator>
  <cp:keywords/>
  <dc:description/>
  <cp:lastModifiedBy>Fischer, Samantha (DEED)</cp:lastModifiedBy>
  <cp:revision>9</cp:revision>
  <cp:lastPrinted>2020-03-20T18:01:58Z</cp:lastPrinted>
  <dcterms:created xsi:type="dcterms:W3CDTF">2021-02-05T16:00:41Z</dcterms:created>
  <dcterms:modified xsi:type="dcterms:W3CDTF">2021-05-17T20:31:52Z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1.3</vt:lpwstr>
  </property>
  <property fmtid="{D5CDD505-2E9C-101B-9397-08002B2CF9AE}" pid="3" name="ContentTypeId">
    <vt:lpwstr>0x0101002B6780F0D168644FB1DDE9D8F0C74667</vt:lpwstr>
  </property>
  <property fmtid="{D5CDD505-2E9C-101B-9397-08002B2CF9AE}" pid="4" name="_dlc_DocIdItemGuid">
    <vt:lpwstr>4a19fc65-8078-442f-a2d2-fe947149648e</vt:lpwstr>
  </property>
</Properties>
</file>