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9"/>
  </p:notesMasterIdLst>
  <p:sldIdLst>
    <p:sldId id="321" r:id="rId5"/>
    <p:sldId id="322" r:id="rId6"/>
    <p:sldId id="518" r:id="rId7"/>
    <p:sldId id="327" r:id="rId8"/>
    <p:sldId id="323" r:id="rId9"/>
    <p:sldId id="324" r:id="rId10"/>
    <p:sldId id="325" r:id="rId11"/>
    <p:sldId id="328" r:id="rId12"/>
    <p:sldId id="329" r:id="rId13"/>
    <p:sldId id="330" r:id="rId14"/>
    <p:sldId id="331" r:id="rId15"/>
    <p:sldId id="332" r:id="rId16"/>
    <p:sldId id="326" r:id="rId17"/>
    <p:sldId id="333" r:id="rId18"/>
    <p:sldId id="334" r:id="rId19"/>
    <p:sldId id="335" r:id="rId20"/>
    <p:sldId id="511" r:id="rId21"/>
    <p:sldId id="512" r:id="rId22"/>
    <p:sldId id="514" r:id="rId23"/>
    <p:sldId id="513" r:id="rId24"/>
    <p:sldId id="337" r:id="rId25"/>
    <p:sldId id="338" r:id="rId26"/>
    <p:sldId id="339" r:id="rId27"/>
    <p:sldId id="340" r:id="rId28"/>
    <p:sldId id="341" r:id="rId29"/>
    <p:sldId id="342" r:id="rId30"/>
    <p:sldId id="343" r:id="rId31"/>
    <p:sldId id="344" r:id="rId32"/>
    <p:sldId id="345" r:id="rId33"/>
    <p:sldId id="346" r:id="rId34"/>
    <p:sldId id="391" r:id="rId35"/>
    <p:sldId id="392" r:id="rId36"/>
    <p:sldId id="451" r:id="rId37"/>
    <p:sldId id="452" r:id="rId38"/>
    <p:sldId id="453" r:id="rId39"/>
    <p:sldId id="454" r:id="rId40"/>
    <p:sldId id="353" r:id="rId41"/>
    <p:sldId id="437" r:id="rId42"/>
    <p:sldId id="438" r:id="rId43"/>
    <p:sldId id="439" r:id="rId44"/>
    <p:sldId id="440" r:id="rId45"/>
    <p:sldId id="441" r:id="rId46"/>
    <p:sldId id="442" r:id="rId47"/>
    <p:sldId id="384" r:id="rId48"/>
    <p:sldId id="394" r:id="rId49"/>
    <p:sldId id="393" r:id="rId50"/>
    <p:sldId id="395" r:id="rId51"/>
    <p:sldId id="396" r:id="rId52"/>
    <p:sldId id="361" r:id="rId53"/>
    <p:sldId id="362" r:id="rId54"/>
    <p:sldId id="363" r:id="rId55"/>
    <p:sldId id="364" r:id="rId56"/>
    <p:sldId id="365" r:id="rId57"/>
    <p:sldId id="366" r:id="rId58"/>
    <p:sldId id="403" r:id="rId59"/>
    <p:sldId id="398" r:id="rId60"/>
    <p:sldId id="448" r:id="rId61"/>
    <p:sldId id="447" r:id="rId62"/>
    <p:sldId id="399" r:id="rId63"/>
    <p:sldId id="400" r:id="rId64"/>
    <p:sldId id="367" r:id="rId65"/>
    <p:sldId id="368" r:id="rId66"/>
    <p:sldId id="404" r:id="rId67"/>
    <p:sldId id="372" r:id="rId68"/>
    <p:sldId id="373" r:id="rId69"/>
    <p:sldId id="374" r:id="rId70"/>
    <p:sldId id="375" r:id="rId71"/>
    <p:sldId id="376" r:id="rId72"/>
    <p:sldId id="405" r:id="rId73"/>
    <p:sldId id="516" r:id="rId74"/>
    <p:sldId id="517" r:id="rId75"/>
    <p:sldId id="515" r:id="rId76"/>
    <p:sldId id="406" r:id="rId77"/>
    <p:sldId id="450" r:id="rId78"/>
    <p:sldId id="407" r:id="rId79"/>
    <p:sldId id="408" r:id="rId80"/>
    <p:sldId id="377" r:id="rId81"/>
    <p:sldId id="378" r:id="rId82"/>
    <p:sldId id="379" r:id="rId83"/>
    <p:sldId id="380" r:id="rId84"/>
    <p:sldId id="381" r:id="rId85"/>
    <p:sldId id="382" r:id="rId86"/>
    <p:sldId id="455" r:id="rId87"/>
    <p:sldId id="456" r:id="rId88"/>
    <p:sldId id="457" r:id="rId89"/>
    <p:sldId id="458" r:id="rId90"/>
    <p:sldId id="459" r:id="rId91"/>
    <p:sldId id="460" r:id="rId92"/>
    <p:sldId id="461" r:id="rId93"/>
    <p:sldId id="443" r:id="rId94"/>
    <p:sldId id="444" r:id="rId95"/>
    <p:sldId id="409" r:id="rId96"/>
    <p:sldId id="410" r:id="rId97"/>
    <p:sldId id="411" r:id="rId98"/>
    <p:sldId id="445" r:id="rId99"/>
    <p:sldId id="446" r:id="rId100"/>
    <p:sldId id="412" r:id="rId101"/>
    <p:sldId id="416" r:id="rId102"/>
    <p:sldId id="417" r:id="rId103"/>
    <p:sldId id="418" r:id="rId104"/>
    <p:sldId id="419" r:id="rId105"/>
    <p:sldId id="420" r:id="rId106"/>
    <p:sldId id="504" r:id="rId107"/>
    <p:sldId id="506" r:id="rId108"/>
    <p:sldId id="507" r:id="rId109"/>
    <p:sldId id="508" r:id="rId110"/>
    <p:sldId id="430" r:id="rId111"/>
    <p:sldId id="431" r:id="rId112"/>
    <p:sldId id="432" r:id="rId113"/>
    <p:sldId id="433" r:id="rId114"/>
    <p:sldId id="434" r:id="rId115"/>
    <p:sldId id="435" r:id="rId116"/>
    <p:sldId id="436" r:id="rId117"/>
    <p:sldId id="383"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acklund" initials="KB" lastIdx="30" clrIdx="0">
    <p:extLst>
      <p:ext uri="{19B8F6BF-5375-455C-9EA6-DF929625EA0E}">
        <p15:presenceInfo xmlns:p15="http://schemas.microsoft.com/office/powerpoint/2012/main" userId="S-1-5-21-548176450-911158474-2148038326-35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37DD2-9032-491B-AE80-BDB8E229AB60}" type="datetimeFigureOut">
              <a:rPr lang="en-US" smtClean="0"/>
              <a:t>4/16/2021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1C66-BCB7-457A-A770-F212CB65EC9C}" type="slidenum">
              <a:rPr lang="en-US" smtClean="0"/>
              <a:t>‹#›</a:t>
            </a:fld>
            <a:endParaRPr lang="en-US"/>
          </a:p>
        </p:txBody>
      </p:sp>
    </p:spTree>
    <p:extLst>
      <p:ext uri="{BB962C8B-B14F-4D97-AF65-F5344CB8AC3E}">
        <p14:creationId xmlns:p14="http://schemas.microsoft.com/office/powerpoint/2010/main" val="287808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98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05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461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751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773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248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367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016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097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26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51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857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847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41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297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06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3879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training or support</a:t>
            </a:r>
            <a:r>
              <a:rPr lang="en-US" baseline="0" dirty="0"/>
              <a:t> services costs may be obligated, incurred or expended until the participant is enrolled in WF1 and an IEP has been completed.</a:t>
            </a:r>
            <a:endParaRPr lang="en-US" dirty="0"/>
          </a:p>
        </p:txBody>
      </p:sp>
    </p:spTree>
    <p:extLst>
      <p:ext uri="{BB962C8B-B14F-4D97-AF65-F5344CB8AC3E}">
        <p14:creationId xmlns:p14="http://schemas.microsoft.com/office/powerpoint/2010/main" val="2575586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61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3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243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326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647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3536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05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4580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778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7263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7219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478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436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8862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53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866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902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584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250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2019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244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6548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7739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338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202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61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4118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747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2686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8609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8371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790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927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883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7554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036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727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401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858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5909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281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634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457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459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2166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7238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0854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247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0456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7083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089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506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98320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7309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0730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38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98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1248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3276600"/>
            <a:ext cx="8077200" cy="800100"/>
          </a:xfrm>
        </p:spPr>
        <p:txBody>
          <a:bodyPr>
            <a:normAutofit/>
          </a:bodyPr>
          <a:lstStyle>
            <a:lvl1pPr algn="ctr">
              <a:defRPr sz="3600" b="1">
                <a:solidFill>
                  <a:srgbClr val="003865"/>
                </a:solidFill>
              </a:defRPr>
            </a:lvl1pPr>
          </a:lstStyle>
          <a:p>
            <a:r>
              <a:rPr lang="en-US" dirty="0"/>
              <a:t>Click to edit Master title style</a:t>
            </a:r>
          </a:p>
        </p:txBody>
      </p:sp>
      <p:sp>
        <p:nvSpPr>
          <p:cNvPr id="3" name="Subtitle 2"/>
          <p:cNvSpPr>
            <a:spLocks noGrp="1"/>
          </p:cNvSpPr>
          <p:nvPr>
            <p:ph type="subTitle" idx="1"/>
          </p:nvPr>
        </p:nvSpPr>
        <p:spPr>
          <a:xfrm>
            <a:off x="457200" y="4319868"/>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229FA2C-8D2E-4B33-A0D5-9F137ABBEEE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80111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22046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9338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492875"/>
            <a:ext cx="2895600" cy="365125"/>
          </a:xfrm>
        </p:spPr>
        <p:txBody>
          <a:bodyPr/>
          <a:lstStyle/>
          <a:p>
            <a:endParaRPr lang="en-US" dirty="0"/>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pPr/>
              <a:t>‹#›</a:t>
            </a:fld>
            <a:endParaRPr lang="en-US" dirty="0"/>
          </a:p>
        </p:txBody>
      </p:sp>
    </p:spTree>
    <p:extLst>
      <p:ext uri="{BB962C8B-B14F-4D97-AF65-F5344CB8AC3E}">
        <p14:creationId xmlns:p14="http://schemas.microsoft.com/office/powerpoint/2010/main" val="266313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48176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9FA2C-8D2E-4B33-A0D5-9F137ABBEEE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74962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9FA2C-8D2E-4B33-A0D5-9F137ABBEEE6}"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30133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9FA2C-8D2E-4B33-A0D5-9F137ABBEEE6}"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36572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FA2C-8D2E-4B33-A0D5-9F137ABBEEE6}"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315768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562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5116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t>4/16/2021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t>‹#›</a:t>
            </a:fld>
            <a:endParaRPr lang="en-US"/>
          </a:p>
        </p:txBody>
      </p:sp>
    </p:spTree>
    <p:extLst>
      <p:ext uri="{BB962C8B-B14F-4D97-AF65-F5344CB8AC3E}">
        <p14:creationId xmlns:p14="http://schemas.microsoft.com/office/powerpoint/2010/main" val="211977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y.carlson@state.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mailto:amy.carlson@state.mn.us" TargetMode="External"/><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my.carlson@state.mn.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apps.deed.state.mn.us/ddp/PolicyDetail.aspx?pol=411" TargetMode="External"/><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apps.deed.state.mn.us/ddp/PolicyDetail.aspx?pol=411" TargetMode="External"/><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50.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apps.deed.state.mn.us/ddp/PolicyDetail.aspx?pol=286"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0"/>
            <a:ext cx="8991600" cy="1524000"/>
          </a:xfrm>
        </p:spPr>
        <p:txBody>
          <a:bodyPr>
            <a:noAutofit/>
          </a:bodyPr>
          <a:lstStyle/>
          <a:p>
            <a:r>
              <a:rPr lang="en-US" sz="6600" dirty="0">
                <a:solidFill>
                  <a:schemeClr val="tx2">
                    <a:lumMod val="50000"/>
                  </a:schemeClr>
                </a:solidFill>
              </a:rPr>
              <a:t>WORKFORCE ONE (WF1)</a:t>
            </a:r>
          </a:p>
        </p:txBody>
      </p:sp>
      <p:sp>
        <p:nvSpPr>
          <p:cNvPr id="3" name="Subtitle 2"/>
          <p:cNvSpPr>
            <a:spLocks noGrp="1"/>
          </p:cNvSpPr>
          <p:nvPr>
            <p:ph type="subTitle" idx="1"/>
          </p:nvPr>
        </p:nvSpPr>
        <p:spPr>
          <a:xfrm>
            <a:off x="571500" y="4013200"/>
            <a:ext cx="8001000" cy="2819400"/>
          </a:xfrm>
        </p:spPr>
        <p:txBody>
          <a:bodyPr anchor="ctr">
            <a:normAutofit fontScale="92500" lnSpcReduction="20000"/>
          </a:bodyPr>
          <a:lstStyle/>
          <a:p>
            <a:r>
              <a:rPr lang="en-US" sz="3900" b="1" u="sng" dirty="0">
                <a:solidFill>
                  <a:schemeClr val="tx2">
                    <a:lumMod val="50000"/>
                  </a:schemeClr>
                </a:solidFill>
              </a:rPr>
              <a:t>How to Enroll, Open, and Exit Cases</a:t>
            </a:r>
          </a:p>
          <a:p>
            <a:r>
              <a:rPr lang="en-US" sz="3900" dirty="0">
                <a:solidFill>
                  <a:schemeClr val="tx2">
                    <a:lumMod val="50000"/>
                  </a:schemeClr>
                </a:solidFill>
              </a:rPr>
              <a:t>Capturing Your OPIOID DWG</a:t>
            </a:r>
          </a:p>
          <a:p>
            <a:r>
              <a:rPr lang="en-US" sz="3900" dirty="0">
                <a:solidFill>
                  <a:schemeClr val="tx2">
                    <a:lumMod val="50000"/>
                  </a:schemeClr>
                </a:solidFill>
              </a:rPr>
              <a:t>Case Management Details</a:t>
            </a:r>
          </a:p>
          <a:p>
            <a:endParaRPr lang="en-US" b="1" dirty="0">
              <a:solidFill>
                <a:schemeClr val="tx2">
                  <a:lumMod val="50000"/>
                </a:schemeClr>
              </a:solidFill>
            </a:endParaRPr>
          </a:p>
          <a:p>
            <a:r>
              <a:rPr lang="en-US" dirty="0">
                <a:solidFill>
                  <a:schemeClr val="tx2">
                    <a:lumMod val="50000"/>
                  </a:schemeClr>
                </a:solidFill>
                <a:hlinkClick r:id="rId3"/>
              </a:rPr>
              <a:t>amy.carlson@state.mn.us</a:t>
            </a:r>
            <a:r>
              <a:rPr lang="en-US" dirty="0">
                <a:solidFill>
                  <a:schemeClr val="tx2">
                    <a:lumMod val="50000"/>
                  </a:schemeClr>
                </a:solidFill>
              </a:rPr>
              <a:t> </a:t>
            </a:r>
          </a:p>
          <a:p>
            <a:r>
              <a:rPr lang="en-US" b="1" dirty="0">
                <a:solidFill>
                  <a:schemeClr val="tx2">
                    <a:lumMod val="50000"/>
                  </a:schemeClr>
                </a:solidFill>
              </a:rPr>
              <a:t>Performance and Data Coordinator</a:t>
            </a:r>
          </a:p>
        </p:txBody>
      </p:sp>
      <p:sp>
        <p:nvSpPr>
          <p:cNvPr id="4" name="Slide Number Placeholder 3"/>
          <p:cNvSpPr>
            <a:spLocks noGrp="1"/>
          </p:cNvSpPr>
          <p:nvPr>
            <p:ph type="sldNum" sz="quarter" idx="12"/>
          </p:nvPr>
        </p:nvSpPr>
        <p:spPr/>
        <p:txBody>
          <a:bodyPr/>
          <a:lstStyle/>
          <a:p>
            <a:fld id="{EBFF2294-7853-4F86-BD16-9D9D7D857176}" type="slidenum">
              <a:rPr lang="en-US" smtClean="0"/>
              <a:t>1</a:t>
            </a:fld>
            <a:endParaRPr lang="en-US" dirty="0"/>
          </a:p>
        </p:txBody>
      </p:sp>
    </p:spTree>
    <p:extLst>
      <p:ext uri="{BB962C8B-B14F-4D97-AF65-F5344CB8AC3E}">
        <p14:creationId xmlns:p14="http://schemas.microsoft.com/office/powerpoint/2010/main" val="145158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ADDING A NEW PERSON RECORD</a:t>
            </a:r>
          </a:p>
        </p:txBody>
      </p:sp>
      <p:sp>
        <p:nvSpPr>
          <p:cNvPr id="8" name="TextBox 7"/>
          <p:cNvSpPr txBox="1"/>
          <p:nvPr/>
        </p:nvSpPr>
        <p:spPr>
          <a:xfrm>
            <a:off x="171855" y="4785425"/>
            <a:ext cx="8972145" cy="1658916"/>
          </a:xfrm>
          <a:prstGeom prst="rect">
            <a:avLst/>
          </a:prstGeom>
          <a:noFill/>
        </p:spPr>
        <p:txBody>
          <a:bodyPr wrap="square" rtlCol="0">
            <a:spAutoFit/>
          </a:bodyPr>
          <a:lstStyle/>
          <a:p>
            <a:pPr lvl="0">
              <a:spcBef>
                <a:spcPct val="20000"/>
              </a:spcBef>
              <a:spcAft>
                <a:spcPts val="600"/>
              </a:spcAft>
            </a:pPr>
            <a:r>
              <a:rPr lang="en-US" sz="1700" dirty="0">
                <a:solidFill>
                  <a:schemeClr val="tx2">
                    <a:lumMod val="50000"/>
                  </a:schemeClr>
                </a:solidFill>
              </a:rPr>
              <a:t>If you were provided alternate contact information, click on “Add alternate contacts” and enter the contact information for the person your participant provides you that:</a:t>
            </a:r>
          </a:p>
          <a:p>
            <a:pPr marL="860425" lvl="0" indent="-285750">
              <a:spcBef>
                <a:spcPct val="20000"/>
              </a:spcBef>
              <a:spcAft>
                <a:spcPts val="600"/>
              </a:spcAft>
              <a:buFont typeface="Arial" panose="020B0604020202020204" pitchFamily="34" charset="0"/>
              <a:buChar char="•"/>
            </a:pPr>
            <a:r>
              <a:rPr lang="en-US" sz="1700" dirty="0">
                <a:solidFill>
                  <a:schemeClr val="tx2">
                    <a:lumMod val="50000"/>
                  </a:schemeClr>
                </a:solidFill>
              </a:rPr>
              <a:t>Does not live with them</a:t>
            </a:r>
          </a:p>
          <a:p>
            <a:pPr marL="860425" lvl="0" indent="-285750">
              <a:spcBef>
                <a:spcPct val="20000"/>
              </a:spcBef>
              <a:spcAft>
                <a:spcPts val="1200"/>
              </a:spcAft>
              <a:buFont typeface="Arial" panose="020B0604020202020204" pitchFamily="34" charset="0"/>
              <a:buChar char="•"/>
            </a:pPr>
            <a:r>
              <a:rPr lang="en-US" sz="1700" dirty="0">
                <a:solidFill>
                  <a:schemeClr val="tx2">
                    <a:lumMod val="50000"/>
                  </a:schemeClr>
                </a:solidFill>
              </a:rPr>
              <a:t>Will be able to assist you in locating them if their contact information unexpectedly changes</a:t>
            </a:r>
          </a:p>
        </p:txBody>
      </p:sp>
      <p:sp>
        <p:nvSpPr>
          <p:cNvPr id="3" name="Slide Number Placeholder 2"/>
          <p:cNvSpPr>
            <a:spLocks noGrp="1"/>
          </p:cNvSpPr>
          <p:nvPr>
            <p:ph type="sldNum" sz="quarter" idx="12"/>
          </p:nvPr>
        </p:nvSpPr>
        <p:spPr/>
        <p:txBody>
          <a:bodyPr/>
          <a:lstStyle/>
          <a:p>
            <a:fld id="{EBFF2294-7853-4F86-BD16-9D9D7D857176}" type="slidenum">
              <a:rPr lang="en-US" smtClean="0"/>
              <a:t>10</a:t>
            </a:fld>
            <a:endParaRPr lang="en-US" dirty="0"/>
          </a:p>
        </p:txBody>
      </p:sp>
      <p:pic>
        <p:nvPicPr>
          <p:cNvPr id="5" name="Picture 4">
            <a:extLst>
              <a:ext uri="{FF2B5EF4-FFF2-40B4-BE49-F238E27FC236}">
                <a16:creationId xmlns:a16="http://schemas.microsoft.com/office/drawing/2014/main" id="{0A887650-83B6-461D-BBDC-2A13ED6D6917}"/>
              </a:ext>
            </a:extLst>
          </p:cNvPr>
          <p:cNvPicPr>
            <a:picLocks noChangeAspect="1"/>
          </p:cNvPicPr>
          <p:nvPr/>
        </p:nvPicPr>
        <p:blipFill>
          <a:blip r:embed="rId3"/>
          <a:stretch>
            <a:fillRect/>
          </a:stretch>
        </p:blipFill>
        <p:spPr>
          <a:xfrm>
            <a:off x="1754066" y="1671638"/>
            <a:ext cx="5635868" cy="3052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2356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COMMON WF1 DATA ERRORS </a:t>
            </a:r>
            <a:r>
              <a:rPr lang="en-US" sz="800" dirty="0">
                <a:solidFill>
                  <a:schemeClr val="bg1"/>
                </a:solidFill>
              </a:rPr>
              <a:t>(Continued)</a:t>
            </a:r>
            <a:r>
              <a:rPr lang="en-US" sz="3400" dirty="0">
                <a:solidFill>
                  <a:schemeClr val="bg1"/>
                </a:solidFill>
              </a:rPr>
              <a:t> </a:t>
            </a:r>
          </a:p>
        </p:txBody>
      </p:sp>
      <p:sp>
        <p:nvSpPr>
          <p:cNvPr id="17" name="Title 3"/>
          <p:cNvSpPr txBox="1">
            <a:spLocks/>
          </p:cNvSpPr>
          <p:nvPr/>
        </p:nvSpPr>
        <p:spPr>
          <a:xfrm>
            <a:off x="381000" y="1828800"/>
            <a:ext cx="8382000" cy="4572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600"/>
              </a:spcAft>
            </a:pPr>
            <a:r>
              <a:rPr lang="en-US" sz="2500" u="sng" dirty="0">
                <a:solidFill>
                  <a:schemeClr val="tx2">
                    <a:lumMod val="50000"/>
                  </a:schemeClr>
                </a:solidFill>
              </a:rPr>
              <a:t>Open WF1 Activities:</a:t>
            </a:r>
            <a:endParaRPr lang="en-US" sz="2500" b="0" dirty="0">
              <a:solidFill>
                <a:schemeClr val="tx2">
                  <a:lumMod val="50000"/>
                </a:schemeClr>
              </a:solidFill>
            </a:endParaRPr>
          </a:p>
          <a:p>
            <a:pPr marL="1028700" indent="-342900">
              <a:spcAft>
                <a:spcPts val="600"/>
              </a:spcAft>
              <a:buFont typeface="Wingdings" panose="05000000000000000000" pitchFamily="2" charset="2"/>
              <a:buChar char="v"/>
            </a:pPr>
            <a:r>
              <a:rPr lang="en-US" sz="2500" b="0" i="1" dirty="0">
                <a:solidFill>
                  <a:schemeClr val="tx2">
                    <a:lumMod val="50000"/>
                  </a:schemeClr>
                </a:solidFill>
              </a:rPr>
              <a:t>Are services the participant is currently receiving</a:t>
            </a:r>
          </a:p>
          <a:p>
            <a:pPr marL="1028700" indent="-342900">
              <a:spcAft>
                <a:spcPts val="600"/>
              </a:spcAft>
              <a:buFont typeface="Wingdings" panose="05000000000000000000" pitchFamily="2" charset="2"/>
              <a:buChar char="v"/>
            </a:pPr>
            <a:r>
              <a:rPr lang="en-US" sz="2500" b="0" i="1" dirty="0">
                <a:solidFill>
                  <a:schemeClr val="tx2">
                    <a:lumMod val="50000"/>
                  </a:schemeClr>
                </a:solidFill>
              </a:rPr>
              <a:t>Show the funding source supporting the service</a:t>
            </a:r>
          </a:p>
          <a:p>
            <a:pPr marL="976313" lvl="0" indent="-290513">
              <a:spcBef>
                <a:spcPts val="0"/>
              </a:spcBef>
              <a:spcAft>
                <a:spcPts val="3000"/>
              </a:spcAft>
              <a:buFont typeface="Wingdings" panose="05000000000000000000" pitchFamily="2" charset="2"/>
              <a:buChar char="v"/>
            </a:pPr>
            <a:r>
              <a:rPr lang="en-US" sz="2500" b="0" i="1" dirty="0">
                <a:solidFill>
                  <a:schemeClr val="tx2">
                    <a:lumMod val="50000"/>
                  </a:schemeClr>
                </a:solidFill>
                <a:ea typeface="+mn-ea"/>
                <a:cs typeface="+mn-cs"/>
              </a:rPr>
              <a:t>The activity start date is the date the participant started  receiving that service</a:t>
            </a:r>
            <a:endParaRPr lang="en-US" sz="2500" b="0" i="1" dirty="0">
              <a:solidFill>
                <a:schemeClr val="tx2">
                  <a:lumMod val="50000"/>
                </a:schemeClr>
              </a:solidFill>
            </a:endParaRPr>
          </a:p>
          <a:p>
            <a:pPr>
              <a:spcAft>
                <a:spcPts val="600"/>
              </a:spcAft>
            </a:pPr>
            <a:r>
              <a:rPr lang="en-US" sz="2500" u="sng" dirty="0">
                <a:solidFill>
                  <a:schemeClr val="tx2">
                    <a:lumMod val="50000"/>
                  </a:schemeClr>
                </a:solidFill>
              </a:rPr>
              <a:t>Closed WF1 Activities:</a:t>
            </a:r>
          </a:p>
          <a:p>
            <a:pPr marL="1028700" indent="-342900">
              <a:spcAft>
                <a:spcPts val="600"/>
              </a:spcAft>
              <a:buFont typeface="Wingdings" panose="05000000000000000000" pitchFamily="2" charset="2"/>
              <a:buChar char="v"/>
            </a:pPr>
            <a:r>
              <a:rPr lang="en-US" sz="2500" b="0" i="1" dirty="0">
                <a:solidFill>
                  <a:schemeClr val="tx2">
                    <a:lumMod val="50000"/>
                  </a:schemeClr>
                </a:solidFill>
              </a:rPr>
              <a:t>Are the services the participant is no longer receiving</a:t>
            </a:r>
          </a:p>
          <a:p>
            <a:pPr marL="1028700" indent="-342900">
              <a:spcAft>
                <a:spcPts val="600"/>
              </a:spcAft>
              <a:buFont typeface="Wingdings" panose="05000000000000000000" pitchFamily="2" charset="2"/>
              <a:buChar char="v"/>
            </a:pPr>
            <a:r>
              <a:rPr lang="en-US" sz="2500" b="0" i="1" dirty="0">
                <a:solidFill>
                  <a:schemeClr val="tx2">
                    <a:lumMod val="50000"/>
                  </a:schemeClr>
                </a:solidFill>
              </a:rPr>
              <a:t>Show the funding source that was supporting the service</a:t>
            </a:r>
          </a:p>
          <a:p>
            <a:pPr marL="1028700" indent="-342900">
              <a:spcAft>
                <a:spcPts val="1800"/>
              </a:spcAft>
              <a:buFont typeface="Wingdings" panose="05000000000000000000" pitchFamily="2" charset="2"/>
              <a:buChar char="v"/>
            </a:pPr>
            <a:r>
              <a:rPr lang="en-US" sz="2500" b="0" i="1" dirty="0">
                <a:solidFill>
                  <a:schemeClr val="tx2">
                    <a:lumMod val="50000"/>
                  </a:schemeClr>
                </a:solidFill>
              </a:rPr>
              <a:t>The activity end date is the date the participant stopped receiving that service</a:t>
            </a:r>
          </a:p>
        </p:txBody>
      </p:sp>
    </p:spTree>
    <p:extLst>
      <p:ext uri="{BB962C8B-B14F-4D97-AF65-F5344CB8AC3E}">
        <p14:creationId xmlns:p14="http://schemas.microsoft.com/office/powerpoint/2010/main" val="23978905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COMMON WF1 DATA ERRORS </a:t>
            </a:r>
            <a:r>
              <a:rPr lang="en-US" sz="800" dirty="0">
                <a:solidFill>
                  <a:schemeClr val="bg1"/>
                </a:solidFill>
              </a:rPr>
              <a:t>(Continued)</a:t>
            </a:r>
            <a:r>
              <a:rPr lang="en-US" sz="3400" dirty="0">
                <a:solidFill>
                  <a:schemeClr val="bg1"/>
                </a:solidFill>
              </a:rPr>
              <a:t> </a:t>
            </a:r>
          </a:p>
        </p:txBody>
      </p:sp>
      <p:sp>
        <p:nvSpPr>
          <p:cNvPr id="17" name="Title 3"/>
          <p:cNvSpPr txBox="1">
            <a:spLocks/>
          </p:cNvSpPr>
          <p:nvPr/>
        </p:nvSpPr>
        <p:spPr>
          <a:xfrm>
            <a:off x="457200" y="16002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2400"/>
              </a:spcAft>
            </a:pPr>
            <a:r>
              <a:rPr lang="en-US" sz="2500" dirty="0">
                <a:solidFill>
                  <a:schemeClr val="tx2">
                    <a:lumMod val="50000"/>
                  </a:schemeClr>
                </a:solidFill>
              </a:rPr>
              <a:t>If a participant exits to Employment and their employer is required to submit wage detail </a:t>
            </a:r>
          </a:p>
          <a:p>
            <a:pPr algn="ctr">
              <a:spcAft>
                <a:spcPts val="3600"/>
              </a:spcAft>
            </a:pPr>
            <a:r>
              <a:rPr lang="en-US" sz="2500" i="1" u="sng" dirty="0">
                <a:solidFill>
                  <a:schemeClr val="accent2">
                    <a:lumMod val="75000"/>
                  </a:schemeClr>
                </a:solidFill>
              </a:rPr>
              <a:t>DO NOT ENTER SUPPLEMENTAL WAGE INFORMATION INTO THE PARTICIPANTS FOLLOW-UP DETAIL</a:t>
            </a:r>
          </a:p>
          <a:p>
            <a:pPr marL="1198563" lvl="1" indent="-342900">
              <a:spcAft>
                <a:spcPts val="600"/>
              </a:spcAft>
              <a:buFont typeface="Wingdings" panose="05000000000000000000" pitchFamily="2" charset="2"/>
              <a:buChar char="v"/>
            </a:pPr>
            <a:r>
              <a:rPr lang="en-US" sz="2500" dirty="0">
                <a:solidFill>
                  <a:schemeClr val="tx2">
                    <a:lumMod val="50000"/>
                  </a:schemeClr>
                </a:solidFill>
              </a:rPr>
              <a:t>If supplemental wage information IS found it will be added to the wages found in wage detail</a:t>
            </a:r>
          </a:p>
          <a:p>
            <a:pPr marL="1198563" lvl="1" indent="-342900">
              <a:spcAft>
                <a:spcPts val="600"/>
              </a:spcAft>
              <a:buFont typeface="Wingdings" panose="05000000000000000000" pitchFamily="2" charset="2"/>
              <a:buChar char="v"/>
            </a:pPr>
            <a:r>
              <a:rPr lang="en-US" sz="2500" dirty="0">
                <a:solidFill>
                  <a:schemeClr val="tx2">
                    <a:lumMod val="50000"/>
                  </a:schemeClr>
                </a:solidFill>
              </a:rPr>
              <a:t>This will artificially inflate wage information reported to DOL</a:t>
            </a:r>
          </a:p>
        </p:txBody>
      </p:sp>
    </p:spTree>
    <p:extLst>
      <p:ext uri="{BB962C8B-B14F-4D97-AF65-F5344CB8AC3E}">
        <p14:creationId xmlns:p14="http://schemas.microsoft.com/office/powerpoint/2010/main" val="2292105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COMMON WF1 DATA ERRORS </a:t>
            </a:r>
            <a:r>
              <a:rPr lang="en-US" sz="800" dirty="0">
                <a:solidFill>
                  <a:schemeClr val="bg1"/>
                </a:solidFill>
              </a:rPr>
              <a:t>(Continued)</a:t>
            </a:r>
            <a:r>
              <a:rPr lang="en-US" sz="3400" dirty="0">
                <a:solidFill>
                  <a:schemeClr val="bg1"/>
                </a:solidFill>
              </a:rPr>
              <a:t> </a:t>
            </a:r>
          </a:p>
        </p:txBody>
      </p:sp>
      <p:sp>
        <p:nvSpPr>
          <p:cNvPr id="17" name="Title 3"/>
          <p:cNvSpPr txBox="1">
            <a:spLocks/>
          </p:cNvSpPr>
          <p:nvPr/>
        </p:nvSpPr>
        <p:spPr>
          <a:xfrm>
            <a:off x="457200" y="16002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2400"/>
              </a:spcAft>
            </a:pPr>
            <a:r>
              <a:rPr lang="en-US" sz="2500" dirty="0">
                <a:solidFill>
                  <a:schemeClr val="tx2">
                    <a:lumMod val="50000"/>
                  </a:schemeClr>
                </a:solidFill>
              </a:rPr>
              <a:t>If a participant was scheduled to begin training but before any training costs were applied the participant decided not to attended training</a:t>
            </a:r>
          </a:p>
          <a:p>
            <a:pPr>
              <a:spcAft>
                <a:spcPts val="2400"/>
              </a:spcAft>
            </a:pPr>
            <a:r>
              <a:rPr lang="en-US" sz="2500" i="1" u="sng" dirty="0">
                <a:solidFill>
                  <a:schemeClr val="accent2">
                    <a:lumMod val="75000"/>
                  </a:schemeClr>
                </a:solidFill>
              </a:rPr>
              <a:t>DO NOT SIMPLY CLOSE THE TRAINING ACTIVITY, DELETE IT!</a:t>
            </a:r>
          </a:p>
          <a:p>
            <a:pPr marL="1198563" lvl="1" indent="-342900">
              <a:spcAft>
                <a:spcPts val="600"/>
              </a:spcAft>
              <a:buFont typeface="Wingdings" panose="05000000000000000000" pitchFamily="2" charset="2"/>
              <a:buChar char="v"/>
            </a:pPr>
            <a:r>
              <a:rPr lang="en-US" sz="2500" dirty="0">
                <a:solidFill>
                  <a:schemeClr val="tx2">
                    <a:lumMod val="50000"/>
                  </a:schemeClr>
                </a:solidFill>
              </a:rPr>
              <a:t>If there is a training activity on record, reports will look for a captured credential</a:t>
            </a:r>
          </a:p>
          <a:p>
            <a:pPr marL="1198563" lvl="1" indent="-342900">
              <a:spcAft>
                <a:spcPts val="600"/>
              </a:spcAft>
              <a:buFont typeface="Wingdings" panose="05000000000000000000" pitchFamily="2" charset="2"/>
              <a:buChar char="v"/>
            </a:pPr>
            <a:r>
              <a:rPr lang="en-US" sz="2500" dirty="0">
                <a:solidFill>
                  <a:schemeClr val="tx2">
                    <a:lumMod val="50000"/>
                  </a:schemeClr>
                </a:solidFill>
              </a:rPr>
              <a:t>If there is not a credential captured, it will result in a a negative in the Credential Attainment Rate</a:t>
            </a:r>
          </a:p>
        </p:txBody>
      </p:sp>
    </p:spTree>
    <p:extLst>
      <p:ext uri="{BB962C8B-B14F-4D97-AF65-F5344CB8AC3E}">
        <p14:creationId xmlns:p14="http://schemas.microsoft.com/office/powerpoint/2010/main" val="27574431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What’s the Difference between PY and FY?</a:t>
            </a:r>
          </a:p>
        </p:txBody>
      </p:sp>
      <p:sp>
        <p:nvSpPr>
          <p:cNvPr id="2" name="Rectangle 1"/>
          <p:cNvSpPr/>
          <p:nvPr/>
        </p:nvSpPr>
        <p:spPr>
          <a:xfrm>
            <a:off x="368710" y="2209800"/>
            <a:ext cx="8534400" cy="4862870"/>
          </a:xfrm>
          <a:prstGeom prst="rect">
            <a:avLst/>
          </a:prstGeom>
        </p:spPr>
        <p:txBody>
          <a:bodyPr wrap="square">
            <a:spAutoFit/>
          </a:bodyPr>
          <a:lstStyle/>
          <a:p>
            <a:pPr marL="0" lvl="1" algn="ctr">
              <a:spcAft>
                <a:spcPts val="600"/>
              </a:spcAft>
            </a:pPr>
            <a:r>
              <a:rPr lang="en-US" sz="3000" b="1" u="sng" dirty="0">
                <a:solidFill>
                  <a:schemeClr val="tx2">
                    <a:lumMod val="75000"/>
                  </a:schemeClr>
                </a:solidFill>
                <a:ea typeface="+mj-ea"/>
                <a:cs typeface="+mj-cs"/>
              </a:rPr>
              <a:t>NOTHING BUT A TITLE</a:t>
            </a:r>
          </a:p>
          <a:p>
            <a:pPr marL="0" lvl="1" algn="ctr">
              <a:spcAft>
                <a:spcPts val="600"/>
              </a:spcAft>
            </a:pPr>
            <a:r>
              <a:rPr lang="en-US" sz="2800" dirty="0">
                <a:solidFill>
                  <a:schemeClr val="tx2">
                    <a:lumMod val="75000"/>
                  </a:schemeClr>
                </a:solidFill>
                <a:ea typeface="+mj-ea"/>
                <a:cs typeface="+mj-cs"/>
              </a:rPr>
              <a:t>Program Year (PY): Titled with the year it began</a:t>
            </a:r>
          </a:p>
          <a:p>
            <a:pPr marL="0" lvl="1" algn="ctr">
              <a:spcAft>
                <a:spcPts val="3600"/>
              </a:spcAft>
            </a:pPr>
            <a:r>
              <a:rPr lang="en-US" sz="2800" dirty="0">
                <a:solidFill>
                  <a:srgbClr val="1F497D">
                    <a:lumMod val="75000"/>
                  </a:srgbClr>
                </a:solidFill>
              </a:rPr>
              <a:t>Fiscal Year (FY): Titled with the year it ends</a:t>
            </a:r>
          </a:p>
          <a:p>
            <a:pPr marL="0" lvl="1" algn="ctr">
              <a:spcAft>
                <a:spcPts val="600"/>
              </a:spcAft>
            </a:pPr>
            <a:r>
              <a:rPr lang="en-US" sz="3000" b="1" u="sng" dirty="0">
                <a:solidFill>
                  <a:srgbClr val="1F497D">
                    <a:lumMod val="75000"/>
                  </a:srgbClr>
                </a:solidFill>
              </a:rPr>
              <a:t>THIS MEANS</a:t>
            </a:r>
          </a:p>
          <a:p>
            <a:pPr marL="0" lvl="1" algn="ctr">
              <a:spcAft>
                <a:spcPts val="600"/>
              </a:spcAft>
            </a:pPr>
            <a:r>
              <a:rPr lang="en-US" sz="2800" dirty="0">
                <a:solidFill>
                  <a:srgbClr val="1F497D">
                    <a:lumMod val="75000"/>
                  </a:srgbClr>
                </a:solidFill>
              </a:rPr>
              <a:t>July 1, 2019 – June 30, 2020</a:t>
            </a:r>
          </a:p>
          <a:p>
            <a:pPr marL="0" lvl="1" algn="ctr">
              <a:spcAft>
                <a:spcPts val="600"/>
              </a:spcAft>
            </a:pPr>
            <a:r>
              <a:rPr lang="en-US" sz="2800" dirty="0">
                <a:solidFill>
                  <a:schemeClr val="accent2">
                    <a:lumMod val="75000"/>
                  </a:schemeClr>
                </a:solidFill>
              </a:rPr>
              <a:t>IS Performance Program Year 2019 AND Fiscal Year 2020</a:t>
            </a:r>
          </a:p>
          <a:p>
            <a:pPr marL="0" lvl="1" algn="ctr">
              <a:spcAft>
                <a:spcPts val="600"/>
              </a:spcAft>
            </a:pPr>
            <a:endParaRPr lang="en-US" sz="2800" dirty="0">
              <a:solidFill>
                <a:srgbClr val="C0504D">
                  <a:lumMod val="75000"/>
                </a:srgbClr>
              </a:solidFill>
            </a:endParaRPr>
          </a:p>
          <a:p>
            <a:pPr marL="0" lvl="1">
              <a:spcAft>
                <a:spcPts val="600"/>
              </a:spcAft>
            </a:pPr>
            <a:endParaRPr lang="en-US" sz="5000" u="sng" dirty="0">
              <a:solidFill>
                <a:schemeClr val="accent2">
                  <a:lumMod val="75000"/>
                </a:schemeClr>
              </a:solidFill>
              <a:ea typeface="+mj-ea"/>
              <a:cs typeface="+mj-cs"/>
            </a:endParaRPr>
          </a:p>
        </p:txBody>
      </p:sp>
      <p:sp>
        <p:nvSpPr>
          <p:cNvPr id="3" name="Slide Number Placeholder 2"/>
          <p:cNvSpPr>
            <a:spLocks noGrp="1"/>
          </p:cNvSpPr>
          <p:nvPr>
            <p:ph type="sldNum" sz="quarter" idx="12"/>
          </p:nvPr>
        </p:nvSpPr>
        <p:spPr/>
        <p:txBody>
          <a:bodyPr/>
          <a:lstStyle/>
          <a:p>
            <a:fld id="{EBFF2294-7853-4F86-BD16-9D9D7D857176}" type="slidenum">
              <a:rPr lang="en-US" smtClean="0"/>
              <a:pPr/>
              <a:t>103</a:t>
            </a:fld>
            <a:endParaRPr lang="en-US" dirty="0"/>
          </a:p>
        </p:txBody>
      </p:sp>
    </p:spTree>
    <p:extLst>
      <p:ext uri="{BB962C8B-B14F-4D97-AF65-F5344CB8AC3E}">
        <p14:creationId xmlns:p14="http://schemas.microsoft.com/office/powerpoint/2010/main" val="2284285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600200"/>
          </a:xfrm>
        </p:spPr>
        <p:txBody>
          <a:bodyPr>
            <a:normAutofit/>
          </a:bodyPr>
          <a:lstStyle/>
          <a:p>
            <a:pPr algn="ctr"/>
            <a:r>
              <a:rPr lang="en-US" sz="3400" dirty="0"/>
              <a:t>Why numerators and denominators might be different than expected</a:t>
            </a:r>
          </a:p>
        </p:txBody>
      </p:sp>
      <p:sp>
        <p:nvSpPr>
          <p:cNvPr id="5" name="Title 3"/>
          <p:cNvSpPr txBox="1">
            <a:spLocks/>
          </p:cNvSpPr>
          <p:nvPr/>
        </p:nvSpPr>
        <p:spPr>
          <a:xfrm>
            <a:off x="381000" y="2286000"/>
            <a:ext cx="8382000" cy="4038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1200"/>
              </a:spcAft>
            </a:pPr>
            <a:r>
              <a:rPr lang="en-US" sz="2800" u="sng" dirty="0">
                <a:solidFill>
                  <a:schemeClr val="tx2">
                    <a:lumMod val="50000"/>
                  </a:schemeClr>
                </a:solidFill>
              </a:rPr>
              <a:t>Participants who only access State funds</a:t>
            </a:r>
          </a:p>
          <a:p>
            <a:pPr algn="ctr">
              <a:spcAft>
                <a:spcPts val="1800"/>
              </a:spcAft>
            </a:pPr>
            <a:r>
              <a:rPr lang="en-US" sz="2800" b="0" dirty="0">
                <a:solidFill>
                  <a:schemeClr val="tx2">
                    <a:lumMod val="50000"/>
                  </a:schemeClr>
                </a:solidFill>
              </a:rPr>
              <a:t>If all activities on the participant’s case are associated with State Dislocated Worker funding </a:t>
            </a:r>
          </a:p>
          <a:p>
            <a:pPr algn="ctr"/>
            <a:r>
              <a:rPr lang="en-US" sz="2800" b="0" dirty="0">
                <a:solidFill>
                  <a:schemeClr val="tx2">
                    <a:lumMod val="50000"/>
                  </a:schemeClr>
                </a:solidFill>
              </a:rPr>
              <a:t>That participant will not be included in</a:t>
            </a:r>
          </a:p>
          <a:p>
            <a:pPr algn="ctr"/>
            <a:r>
              <a:rPr lang="en-US" sz="2800" b="0" dirty="0">
                <a:solidFill>
                  <a:schemeClr val="tx2">
                    <a:lumMod val="50000"/>
                  </a:schemeClr>
                </a:solidFill>
              </a:rPr>
              <a:t>WIOA Dislocated Worker measures</a:t>
            </a:r>
          </a:p>
          <a:p>
            <a:pPr algn="ctr"/>
            <a:endParaRPr lang="en-US" sz="2800" b="0" dirty="0">
              <a:solidFill>
                <a:schemeClr val="accent2">
                  <a:lumMod val="75000"/>
                </a:schemeClr>
              </a:solidFill>
            </a:endParaRPr>
          </a:p>
          <a:p>
            <a:pPr algn="ctr"/>
            <a:r>
              <a:rPr lang="en-US" sz="2800" i="1" dirty="0">
                <a:solidFill>
                  <a:schemeClr val="accent2">
                    <a:lumMod val="50000"/>
                  </a:schemeClr>
                </a:solidFill>
              </a:rPr>
              <a:t>At least one activity on the case needs to be supported by WIOA Dislocated Worker funding</a:t>
            </a:r>
            <a:endParaRPr lang="en-US" sz="2800" b="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EBFF2294-7853-4F86-BD16-9D9D7D857176}" type="slidenum">
              <a:rPr lang="en-US" smtClean="0"/>
              <a:pPr/>
              <a:t>104</a:t>
            </a:fld>
            <a:endParaRPr lang="en-US" dirty="0"/>
          </a:p>
        </p:txBody>
      </p:sp>
    </p:spTree>
    <p:extLst>
      <p:ext uri="{BB962C8B-B14F-4D97-AF65-F5344CB8AC3E}">
        <p14:creationId xmlns:p14="http://schemas.microsoft.com/office/powerpoint/2010/main" val="34750128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600200"/>
          </a:xfrm>
        </p:spPr>
        <p:txBody>
          <a:bodyPr>
            <a:normAutofit/>
          </a:bodyPr>
          <a:lstStyle/>
          <a:p>
            <a:pPr algn="ctr"/>
            <a:r>
              <a:rPr lang="en-US" sz="3400" dirty="0"/>
              <a:t>Why numerators and denominators might be different than expected </a:t>
            </a:r>
            <a:r>
              <a:rPr lang="en-US" sz="800" dirty="0"/>
              <a:t>(Continued)</a:t>
            </a:r>
          </a:p>
        </p:txBody>
      </p:sp>
      <p:sp>
        <p:nvSpPr>
          <p:cNvPr id="5" name="Title 3"/>
          <p:cNvSpPr txBox="1">
            <a:spLocks/>
          </p:cNvSpPr>
          <p:nvPr/>
        </p:nvSpPr>
        <p:spPr>
          <a:xfrm>
            <a:off x="381000" y="2286000"/>
            <a:ext cx="8382000" cy="4038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1200"/>
              </a:spcAft>
            </a:pPr>
            <a:r>
              <a:rPr lang="en-US" sz="2800" u="sng" dirty="0">
                <a:solidFill>
                  <a:schemeClr val="tx2">
                    <a:lumMod val="50000"/>
                  </a:schemeClr>
                </a:solidFill>
              </a:rPr>
              <a:t>Participant who only access WIOA funds</a:t>
            </a:r>
          </a:p>
          <a:p>
            <a:pPr algn="ctr">
              <a:spcAft>
                <a:spcPts val="1800"/>
              </a:spcAft>
            </a:pPr>
            <a:r>
              <a:rPr lang="en-US" sz="2800" b="0" dirty="0">
                <a:solidFill>
                  <a:schemeClr val="tx2">
                    <a:lumMod val="50000"/>
                  </a:schemeClr>
                </a:solidFill>
              </a:rPr>
              <a:t>If all activities on the participant’s case are associated with WIOA Dislocated Worker funding </a:t>
            </a:r>
          </a:p>
          <a:p>
            <a:pPr algn="ctr"/>
            <a:r>
              <a:rPr lang="en-US" sz="2800" b="0" dirty="0">
                <a:solidFill>
                  <a:schemeClr val="tx2">
                    <a:lumMod val="50000"/>
                  </a:schemeClr>
                </a:solidFill>
              </a:rPr>
              <a:t>That participant will not be included in</a:t>
            </a:r>
          </a:p>
          <a:p>
            <a:pPr algn="ctr"/>
            <a:r>
              <a:rPr lang="en-US" sz="2800" b="0" dirty="0">
                <a:solidFill>
                  <a:schemeClr val="tx2">
                    <a:lumMod val="50000"/>
                  </a:schemeClr>
                </a:solidFill>
              </a:rPr>
              <a:t>State Dislocated Worker measures</a:t>
            </a:r>
          </a:p>
          <a:p>
            <a:pPr algn="ctr"/>
            <a:endParaRPr lang="en-US" sz="2800" b="0" dirty="0">
              <a:solidFill>
                <a:schemeClr val="accent2">
                  <a:lumMod val="75000"/>
                </a:schemeClr>
              </a:solidFill>
            </a:endParaRPr>
          </a:p>
          <a:p>
            <a:pPr algn="ctr"/>
            <a:r>
              <a:rPr lang="en-US" sz="2800" i="1" dirty="0">
                <a:solidFill>
                  <a:schemeClr val="accent2">
                    <a:lumMod val="50000"/>
                  </a:schemeClr>
                </a:solidFill>
              </a:rPr>
              <a:t>At least one activity on the case needs to be supported by State Dislocated Worker funding</a:t>
            </a:r>
            <a:endParaRPr lang="en-US" sz="2800" b="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EBFF2294-7853-4F86-BD16-9D9D7D857176}" type="slidenum">
              <a:rPr lang="en-US" smtClean="0"/>
              <a:pPr/>
              <a:t>105</a:t>
            </a:fld>
            <a:endParaRPr lang="en-US" dirty="0"/>
          </a:p>
        </p:txBody>
      </p:sp>
    </p:spTree>
    <p:extLst>
      <p:ext uri="{BB962C8B-B14F-4D97-AF65-F5344CB8AC3E}">
        <p14:creationId xmlns:p14="http://schemas.microsoft.com/office/powerpoint/2010/main" val="7907095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600200"/>
          </a:xfrm>
        </p:spPr>
        <p:txBody>
          <a:bodyPr>
            <a:normAutofit/>
          </a:bodyPr>
          <a:lstStyle/>
          <a:p>
            <a:pPr algn="ctr"/>
            <a:r>
              <a:rPr lang="en-US" sz="3400" dirty="0"/>
              <a:t>Why numerators and denominators might be different than expected </a:t>
            </a:r>
            <a:r>
              <a:rPr lang="en-US" sz="800" dirty="0">
                <a:solidFill>
                  <a:prstClr val="white"/>
                </a:solidFill>
              </a:rPr>
              <a:t>(Continued)</a:t>
            </a:r>
            <a:endParaRPr lang="en-US" sz="3400" dirty="0"/>
          </a:p>
        </p:txBody>
      </p:sp>
      <p:sp>
        <p:nvSpPr>
          <p:cNvPr id="5" name="Title 3"/>
          <p:cNvSpPr txBox="1">
            <a:spLocks/>
          </p:cNvSpPr>
          <p:nvPr/>
        </p:nvSpPr>
        <p:spPr>
          <a:xfrm>
            <a:off x="381000" y="2438400"/>
            <a:ext cx="8382000" cy="4038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1200"/>
              </a:spcAft>
            </a:pPr>
            <a:r>
              <a:rPr lang="en-US" sz="2800" u="sng" dirty="0">
                <a:solidFill>
                  <a:schemeClr val="tx2">
                    <a:lumMod val="50000"/>
                  </a:schemeClr>
                </a:solidFill>
              </a:rPr>
              <a:t>Participant who access both WIOA and State funds</a:t>
            </a:r>
          </a:p>
          <a:p>
            <a:pPr algn="ctr">
              <a:spcAft>
                <a:spcPts val="2400"/>
              </a:spcAft>
            </a:pPr>
            <a:r>
              <a:rPr lang="en-US" sz="2800" b="0" dirty="0">
                <a:solidFill>
                  <a:schemeClr val="tx2">
                    <a:lumMod val="50000"/>
                  </a:schemeClr>
                </a:solidFill>
              </a:rPr>
              <a:t>If there are activities on the participant’s case associated with both WIOA Dislocated Worker and State Dislocated Worker funding </a:t>
            </a:r>
          </a:p>
          <a:p>
            <a:pPr algn="ctr"/>
            <a:r>
              <a:rPr lang="en-US" sz="2800" i="1" dirty="0">
                <a:solidFill>
                  <a:schemeClr val="accent2">
                    <a:lumMod val="50000"/>
                  </a:schemeClr>
                </a:solidFill>
              </a:rPr>
              <a:t>That participant will be reported in both State and WIOA performance measures</a:t>
            </a:r>
          </a:p>
          <a:p>
            <a:pPr algn="ctr"/>
            <a:endParaRPr lang="en-US" sz="2800" b="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EBFF2294-7853-4F86-BD16-9D9D7D857176}" type="slidenum">
              <a:rPr lang="en-US" smtClean="0"/>
              <a:pPr/>
              <a:t>106</a:t>
            </a:fld>
            <a:endParaRPr lang="en-US" dirty="0"/>
          </a:p>
        </p:txBody>
      </p:sp>
    </p:spTree>
    <p:extLst>
      <p:ext uri="{BB962C8B-B14F-4D97-AF65-F5344CB8AC3E}">
        <p14:creationId xmlns:p14="http://schemas.microsoft.com/office/powerpoint/2010/main" val="14252162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87058"/>
            <a:ext cx="8686800" cy="1565542"/>
          </a:xfrm>
        </p:spPr>
        <p:txBody>
          <a:bodyPr>
            <a:normAutofit/>
          </a:bodyPr>
          <a:lstStyle/>
          <a:p>
            <a:pPr algn="ctr"/>
            <a:r>
              <a:rPr lang="en-US" sz="3400" dirty="0"/>
              <a:t>PY16, PY17, PY18, PY19, &amp; PY20</a:t>
            </a:r>
            <a:br>
              <a:rPr lang="en-US" sz="3400" dirty="0"/>
            </a:br>
            <a:r>
              <a:rPr lang="en-US" sz="3400" dirty="0"/>
              <a:t>WIOA Cohorts</a:t>
            </a:r>
          </a:p>
        </p:txBody>
      </p:sp>
      <p:sp>
        <p:nvSpPr>
          <p:cNvPr id="6" name="TextBox 5"/>
          <p:cNvSpPr txBox="1"/>
          <p:nvPr/>
        </p:nvSpPr>
        <p:spPr>
          <a:xfrm>
            <a:off x="1947467" y="5562600"/>
            <a:ext cx="6211316" cy="369332"/>
          </a:xfrm>
          <a:prstGeom prst="rect">
            <a:avLst/>
          </a:prstGeom>
          <a:noFill/>
        </p:spPr>
        <p:txBody>
          <a:bodyPr wrap="none" rtlCol="0">
            <a:spAutoFit/>
          </a:bodyPr>
          <a:lstStyle/>
          <a:p>
            <a:r>
              <a:rPr lang="en-US" b="1" dirty="0">
                <a:solidFill>
                  <a:schemeClr val="tx2">
                    <a:lumMod val="50000"/>
                  </a:schemeClr>
                </a:solidFill>
              </a:rPr>
              <a:t>See next couple of slides for directions on how to use this chart</a:t>
            </a:r>
          </a:p>
        </p:txBody>
      </p:sp>
      <p:pic>
        <p:nvPicPr>
          <p:cNvPr id="2" name="Picture 1">
            <a:extLst>
              <a:ext uri="{FF2B5EF4-FFF2-40B4-BE49-F238E27FC236}">
                <a16:creationId xmlns:a16="http://schemas.microsoft.com/office/drawing/2014/main" id="{BDC6B294-3D48-4CE5-9A94-E304E66CA660}"/>
              </a:ext>
            </a:extLst>
          </p:cNvPr>
          <p:cNvPicPr>
            <a:picLocks noChangeAspect="1"/>
          </p:cNvPicPr>
          <p:nvPr/>
        </p:nvPicPr>
        <p:blipFill>
          <a:blip r:embed="rId3"/>
          <a:stretch>
            <a:fillRect/>
          </a:stretch>
        </p:blipFill>
        <p:spPr>
          <a:xfrm>
            <a:off x="314325" y="1995487"/>
            <a:ext cx="8515350" cy="2867025"/>
          </a:xfrm>
          <a:prstGeom prst="rect">
            <a:avLst/>
          </a:prstGeom>
        </p:spPr>
      </p:pic>
    </p:spTree>
    <p:extLst>
      <p:ext uri="{BB962C8B-B14F-4D97-AF65-F5344CB8AC3E}">
        <p14:creationId xmlns:p14="http://schemas.microsoft.com/office/powerpoint/2010/main" val="18313007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Using the Cohort Chart</a:t>
            </a:r>
          </a:p>
        </p:txBody>
      </p:sp>
      <p:sp>
        <p:nvSpPr>
          <p:cNvPr id="6" name="TextBox 5"/>
          <p:cNvSpPr txBox="1"/>
          <p:nvPr/>
        </p:nvSpPr>
        <p:spPr>
          <a:xfrm>
            <a:off x="304800" y="1905000"/>
            <a:ext cx="8534400" cy="4555093"/>
          </a:xfrm>
          <a:prstGeom prst="rect">
            <a:avLst/>
          </a:prstGeom>
          <a:noFill/>
        </p:spPr>
        <p:txBody>
          <a:bodyPr wrap="square" rtlCol="0">
            <a:spAutoFit/>
          </a:bodyPr>
          <a:lstStyle/>
          <a:p>
            <a:r>
              <a:rPr lang="en-US" b="1" u="sng" dirty="0">
                <a:solidFill>
                  <a:schemeClr val="tx2">
                    <a:lumMod val="50000"/>
                  </a:schemeClr>
                </a:solidFill>
              </a:rPr>
              <a:t>Finding Program Year (PY) Timeframes </a:t>
            </a:r>
          </a:p>
          <a:p>
            <a:r>
              <a:rPr lang="en-US" dirty="0">
                <a:solidFill>
                  <a:schemeClr val="tx2">
                    <a:lumMod val="50000"/>
                  </a:schemeClr>
                </a:solidFill>
              </a:rPr>
              <a:t>The top colored section lists four program years in separate colors and the date range included in each of those program years. </a:t>
            </a:r>
          </a:p>
          <a:p>
            <a:pPr algn="ctr">
              <a:spcAft>
                <a:spcPts val="1200"/>
              </a:spcAft>
            </a:pPr>
            <a:r>
              <a:rPr lang="en-US" dirty="0">
                <a:solidFill>
                  <a:schemeClr val="tx2">
                    <a:lumMod val="50000"/>
                  </a:schemeClr>
                </a:solidFill>
              </a:rPr>
              <a:t>PY16: red, PY17: yellow, PY18: blue, and PY19: green</a:t>
            </a:r>
          </a:p>
          <a:p>
            <a:pPr marL="914400" indent="-914400" algn="just"/>
            <a:r>
              <a:rPr lang="en-US" b="1" dirty="0">
                <a:solidFill>
                  <a:schemeClr val="tx2">
                    <a:lumMod val="50000"/>
                  </a:schemeClr>
                </a:solidFill>
              </a:rPr>
              <a:t>	</a:t>
            </a:r>
            <a:r>
              <a:rPr lang="en-US" b="1" i="1" u="sng" dirty="0">
                <a:solidFill>
                  <a:schemeClr val="tx2">
                    <a:lumMod val="50000"/>
                  </a:schemeClr>
                </a:solidFill>
              </a:rPr>
              <a:t>Example: </a:t>
            </a:r>
            <a:r>
              <a:rPr lang="en-US" i="1" dirty="0">
                <a:solidFill>
                  <a:schemeClr val="tx2">
                    <a:lumMod val="50000"/>
                  </a:schemeClr>
                </a:solidFill>
              </a:rPr>
              <a:t>If you want to know what months are included in PY18, look at the top section in blue. This section tells you PY18 runs July 2018 - June 2019.</a:t>
            </a:r>
          </a:p>
          <a:p>
            <a:endParaRPr lang="en-US" dirty="0">
              <a:solidFill>
                <a:schemeClr val="tx2">
                  <a:lumMod val="50000"/>
                </a:schemeClr>
              </a:solidFill>
            </a:endParaRPr>
          </a:p>
          <a:p>
            <a:r>
              <a:rPr lang="en-US" b="1" u="sng" dirty="0">
                <a:solidFill>
                  <a:schemeClr val="tx2">
                    <a:lumMod val="50000"/>
                  </a:schemeClr>
                </a:solidFill>
              </a:rPr>
              <a:t>Finding Quarter (</a:t>
            </a:r>
            <a:r>
              <a:rPr lang="en-US" b="1" u="sng" dirty="0" err="1">
                <a:solidFill>
                  <a:schemeClr val="tx2">
                    <a:lumMod val="50000"/>
                  </a:schemeClr>
                </a:solidFill>
              </a:rPr>
              <a:t>Qtr</a:t>
            </a:r>
            <a:r>
              <a:rPr lang="en-US" b="1" u="sng" dirty="0">
                <a:solidFill>
                  <a:schemeClr val="tx2">
                    <a:lumMod val="50000"/>
                  </a:schemeClr>
                </a:solidFill>
              </a:rPr>
              <a:t>) Report Timeframes</a:t>
            </a:r>
          </a:p>
          <a:p>
            <a:r>
              <a:rPr lang="en-US" dirty="0">
                <a:solidFill>
                  <a:schemeClr val="tx2">
                    <a:lumMod val="50000"/>
                  </a:schemeClr>
                </a:solidFill>
              </a:rPr>
              <a:t>The second colored sections separates each program year into that program year's quarter report date ranges. </a:t>
            </a:r>
          </a:p>
          <a:p>
            <a:pPr marL="574675" indent="-574675" algn="ctr">
              <a:spcAft>
                <a:spcPts val="1200"/>
              </a:spcAft>
            </a:pPr>
            <a:r>
              <a:rPr lang="en-US" dirty="0">
                <a:solidFill>
                  <a:schemeClr val="tx2">
                    <a:lumMod val="50000"/>
                  </a:schemeClr>
                </a:solidFill>
              </a:rPr>
              <a:t>Quarter 1: Jul-Sep, Q2: Oct-Dec, Q3: Jan-Mar, and Q4: Apr-Jun</a:t>
            </a:r>
          </a:p>
          <a:p>
            <a:pPr marL="914400" indent="-914400" algn="just"/>
            <a:r>
              <a:rPr lang="en-US" b="1" dirty="0">
                <a:solidFill>
                  <a:schemeClr val="tx2">
                    <a:lumMod val="50000"/>
                  </a:schemeClr>
                </a:solidFill>
              </a:rPr>
              <a:t>	</a:t>
            </a:r>
            <a:r>
              <a:rPr lang="en-US" b="1" i="1" u="sng" dirty="0">
                <a:solidFill>
                  <a:schemeClr val="tx2">
                    <a:lumMod val="50000"/>
                  </a:schemeClr>
                </a:solidFill>
              </a:rPr>
              <a:t>Example</a:t>
            </a:r>
            <a:r>
              <a:rPr lang="en-US" i="1" u="sng" dirty="0">
                <a:solidFill>
                  <a:schemeClr val="tx2">
                    <a:lumMod val="50000"/>
                  </a:schemeClr>
                </a:solidFill>
              </a:rPr>
              <a:t>: </a:t>
            </a:r>
            <a:r>
              <a:rPr lang="en-US" i="1" dirty="0">
                <a:solidFill>
                  <a:schemeClr val="tx2">
                    <a:lumMod val="50000"/>
                  </a:schemeClr>
                </a:solidFill>
              </a:rPr>
              <a:t>If you want to know what months are included in PY18 Quarter 1, look at the second colored section under the PY18 label (in blue) then find the first Quarter listed (on the left). This tells you PY18 Q1 runs July 2018 - June 2019.</a:t>
            </a:r>
          </a:p>
          <a:p>
            <a:endParaRPr lang="en-US" b="1" dirty="0">
              <a:solidFill>
                <a:schemeClr val="accent2">
                  <a:lumMod val="50000"/>
                </a:schemeClr>
              </a:solidFill>
            </a:endParaRPr>
          </a:p>
        </p:txBody>
      </p:sp>
    </p:spTree>
    <p:extLst>
      <p:ext uri="{BB962C8B-B14F-4D97-AF65-F5344CB8AC3E}">
        <p14:creationId xmlns:p14="http://schemas.microsoft.com/office/powerpoint/2010/main" val="25704458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Using the Cohort Chart </a:t>
            </a:r>
            <a:r>
              <a:rPr lang="en-US" sz="800" dirty="0"/>
              <a:t>(Continued)</a:t>
            </a:r>
          </a:p>
        </p:txBody>
      </p:sp>
      <p:sp>
        <p:nvSpPr>
          <p:cNvPr id="6" name="TextBox 5"/>
          <p:cNvSpPr txBox="1"/>
          <p:nvPr/>
        </p:nvSpPr>
        <p:spPr>
          <a:xfrm>
            <a:off x="495300" y="2133600"/>
            <a:ext cx="8153400" cy="3754874"/>
          </a:xfrm>
          <a:prstGeom prst="rect">
            <a:avLst/>
          </a:prstGeom>
          <a:noFill/>
        </p:spPr>
        <p:txBody>
          <a:bodyPr wrap="square" rtlCol="0">
            <a:spAutoFit/>
          </a:bodyPr>
          <a:lstStyle/>
          <a:p>
            <a:r>
              <a:rPr lang="en-US" b="1" u="sng" dirty="0">
                <a:solidFill>
                  <a:schemeClr val="tx2">
                    <a:lumMod val="50000"/>
                  </a:schemeClr>
                </a:solidFill>
              </a:rPr>
              <a:t>5 Performance Indicators Measured in every Quarter and Annual report </a:t>
            </a:r>
          </a:p>
          <a:p>
            <a:endParaRPr lang="en-US" b="1" u="sng" dirty="0">
              <a:solidFill>
                <a:schemeClr val="tx2">
                  <a:lumMod val="50000"/>
                </a:schemeClr>
              </a:solidFill>
            </a:endParaRPr>
          </a:p>
          <a:p>
            <a:r>
              <a:rPr lang="en-US" dirty="0">
                <a:solidFill>
                  <a:schemeClr val="tx2">
                    <a:lumMod val="50000"/>
                  </a:schemeClr>
                </a:solidFill>
              </a:rPr>
              <a:t>The far left section in the chart lists these five Indicators</a:t>
            </a:r>
          </a:p>
          <a:p>
            <a:endParaRPr lang="en-US" dirty="0">
              <a:solidFill>
                <a:schemeClr val="tx2">
                  <a:lumMod val="50000"/>
                </a:schemeClr>
              </a:solidFill>
            </a:endParaRPr>
          </a:p>
          <a:p>
            <a:pPr marL="342900" indent="-342900">
              <a:spcAft>
                <a:spcPts val="2400"/>
              </a:spcAft>
              <a:buFont typeface="+mj-lt"/>
              <a:buAutoNum type="arabicPeriod"/>
            </a:pPr>
            <a:r>
              <a:rPr lang="en-US" u="sng" dirty="0">
                <a:solidFill>
                  <a:schemeClr val="tx2">
                    <a:lumMod val="50000"/>
                  </a:schemeClr>
                </a:solidFill>
              </a:rPr>
              <a:t>2nd Quarter Employment:</a:t>
            </a:r>
            <a:r>
              <a:rPr lang="en-US" dirty="0">
                <a:solidFill>
                  <a:schemeClr val="tx2">
                    <a:lumMod val="50000"/>
                  </a:schemeClr>
                </a:solidFill>
              </a:rPr>
              <a:t> based on the participants’ exit date and employer reported state and national wages in the 2</a:t>
            </a:r>
            <a:r>
              <a:rPr lang="en-US" baseline="30000" dirty="0">
                <a:solidFill>
                  <a:schemeClr val="tx2">
                    <a:lumMod val="50000"/>
                  </a:schemeClr>
                </a:solidFill>
              </a:rPr>
              <a:t>nd</a:t>
            </a:r>
            <a:r>
              <a:rPr lang="en-US" dirty="0">
                <a:solidFill>
                  <a:schemeClr val="tx2">
                    <a:lumMod val="50000"/>
                  </a:schemeClr>
                </a:solidFill>
              </a:rPr>
              <a:t> quarter after exiting</a:t>
            </a:r>
          </a:p>
          <a:p>
            <a:pPr marL="342900" indent="-342900">
              <a:spcAft>
                <a:spcPts val="2400"/>
              </a:spcAft>
              <a:buFont typeface="+mj-lt"/>
              <a:buAutoNum type="arabicPeriod"/>
            </a:pPr>
            <a:r>
              <a:rPr lang="en-US" u="sng" dirty="0">
                <a:solidFill>
                  <a:schemeClr val="tx2">
                    <a:lumMod val="50000"/>
                  </a:schemeClr>
                </a:solidFill>
              </a:rPr>
              <a:t>2nd Quarter Median Earnings:</a:t>
            </a:r>
            <a:r>
              <a:rPr lang="en-US" dirty="0">
                <a:solidFill>
                  <a:schemeClr val="tx2">
                    <a:lumMod val="50000"/>
                  </a:schemeClr>
                </a:solidFill>
              </a:rPr>
              <a:t> based on the participants’ exit date and the median wage reported by employers (state and national wages) in the 2</a:t>
            </a:r>
            <a:r>
              <a:rPr lang="en-US" baseline="30000" dirty="0">
                <a:solidFill>
                  <a:schemeClr val="tx2">
                    <a:lumMod val="50000"/>
                  </a:schemeClr>
                </a:solidFill>
              </a:rPr>
              <a:t>nd</a:t>
            </a:r>
            <a:r>
              <a:rPr lang="en-US" dirty="0">
                <a:solidFill>
                  <a:schemeClr val="tx2">
                    <a:lumMod val="50000"/>
                  </a:schemeClr>
                </a:solidFill>
              </a:rPr>
              <a:t> quarter after exiting</a:t>
            </a:r>
          </a:p>
          <a:p>
            <a:pPr marL="342900" indent="-342900">
              <a:buFont typeface="+mj-lt"/>
              <a:buAutoNum type="arabicPeriod"/>
            </a:pPr>
            <a:r>
              <a:rPr lang="en-US" u="sng" dirty="0">
                <a:solidFill>
                  <a:schemeClr val="tx2">
                    <a:lumMod val="50000"/>
                  </a:schemeClr>
                </a:solidFill>
              </a:rPr>
              <a:t>4th Quarter Employment:</a:t>
            </a:r>
            <a:r>
              <a:rPr lang="en-US" dirty="0">
                <a:solidFill>
                  <a:schemeClr val="tx2">
                    <a:lumMod val="50000"/>
                  </a:schemeClr>
                </a:solidFill>
              </a:rPr>
              <a:t> based on the participants’ exit date and employers reporting state and national wages earned in the 4</a:t>
            </a:r>
            <a:r>
              <a:rPr lang="en-US" baseline="30000" dirty="0">
                <a:solidFill>
                  <a:schemeClr val="tx2">
                    <a:lumMod val="50000"/>
                  </a:schemeClr>
                </a:solidFill>
              </a:rPr>
              <a:t>th</a:t>
            </a:r>
            <a:r>
              <a:rPr lang="en-US" dirty="0">
                <a:solidFill>
                  <a:schemeClr val="tx2">
                    <a:lumMod val="50000"/>
                  </a:schemeClr>
                </a:solidFill>
              </a:rPr>
              <a:t> quarter after exiting</a:t>
            </a:r>
          </a:p>
        </p:txBody>
      </p:sp>
    </p:spTree>
    <p:extLst>
      <p:ext uri="{BB962C8B-B14F-4D97-AF65-F5344CB8AC3E}">
        <p14:creationId xmlns:p14="http://schemas.microsoft.com/office/powerpoint/2010/main" val="185485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ADDING A NEW PERSON RECORD</a:t>
            </a:r>
          </a:p>
        </p:txBody>
      </p:sp>
      <p:sp>
        <p:nvSpPr>
          <p:cNvPr id="8" name="TextBox 7"/>
          <p:cNvSpPr txBox="1"/>
          <p:nvPr/>
        </p:nvSpPr>
        <p:spPr>
          <a:xfrm>
            <a:off x="6705600" y="1905000"/>
            <a:ext cx="2289376" cy="3644075"/>
          </a:xfrm>
          <a:prstGeom prst="rect">
            <a:avLst/>
          </a:prstGeom>
          <a:noFill/>
        </p:spPr>
        <p:txBody>
          <a:bodyPr wrap="square" rtlCol="0">
            <a:spAutoFit/>
          </a:bodyPr>
          <a:lstStyle/>
          <a:p>
            <a:pPr marL="230188" lvl="0" indent="-230188">
              <a:spcBef>
                <a:spcPct val="20000"/>
              </a:spcBef>
              <a:spcAft>
                <a:spcPts val="1200"/>
              </a:spcAft>
              <a:buFont typeface="Arial" pitchFamily="34" charset="0"/>
              <a:buChar char="•"/>
            </a:pPr>
            <a:r>
              <a:rPr lang="en-US" sz="1700" dirty="0">
                <a:solidFill>
                  <a:schemeClr val="tx2">
                    <a:lumMod val="50000"/>
                  </a:schemeClr>
                </a:solidFill>
              </a:rPr>
              <a:t>Enter as much contact information your participant can provide</a:t>
            </a:r>
          </a:p>
          <a:p>
            <a:pPr marL="230188" lvl="0" indent="-230188">
              <a:spcBef>
                <a:spcPct val="20000"/>
              </a:spcBef>
              <a:spcAft>
                <a:spcPts val="1200"/>
              </a:spcAft>
              <a:buFont typeface="Arial" pitchFamily="34" charset="0"/>
              <a:buChar char="•"/>
            </a:pPr>
            <a:r>
              <a:rPr lang="en-US" sz="1700" dirty="0">
                <a:solidFill>
                  <a:schemeClr val="tx2">
                    <a:lumMod val="50000"/>
                  </a:schemeClr>
                </a:solidFill>
              </a:rPr>
              <a:t>This information will only be used if you are unable to reach your participant at the phone number, address, or email they provided you</a:t>
            </a:r>
          </a:p>
          <a:p>
            <a:pPr marL="230188" lvl="0" indent="-230188">
              <a:spcBef>
                <a:spcPct val="20000"/>
              </a:spcBef>
              <a:spcAft>
                <a:spcPts val="1200"/>
              </a:spcAft>
              <a:buFont typeface="Arial" pitchFamily="34" charset="0"/>
              <a:buChar char="•"/>
            </a:pPr>
            <a:r>
              <a:rPr lang="en-US" sz="1700" dirty="0">
                <a:solidFill>
                  <a:schemeClr val="tx2">
                    <a:lumMod val="50000"/>
                  </a:schemeClr>
                </a:solidFill>
              </a:rPr>
              <a:t>Click on “Save”</a:t>
            </a:r>
          </a:p>
        </p:txBody>
      </p:sp>
      <p:sp>
        <p:nvSpPr>
          <p:cNvPr id="3" name="Slide Number Placeholder 2"/>
          <p:cNvSpPr>
            <a:spLocks noGrp="1"/>
          </p:cNvSpPr>
          <p:nvPr>
            <p:ph type="sldNum" sz="quarter" idx="12"/>
          </p:nvPr>
        </p:nvSpPr>
        <p:spPr/>
        <p:txBody>
          <a:bodyPr/>
          <a:lstStyle/>
          <a:p>
            <a:fld id="{EBFF2294-7853-4F86-BD16-9D9D7D857176}" type="slidenum">
              <a:rPr lang="en-US" smtClean="0"/>
              <a:t>11</a:t>
            </a:fld>
            <a:endParaRPr lang="en-US" dirty="0"/>
          </a:p>
        </p:txBody>
      </p:sp>
      <p:pic>
        <p:nvPicPr>
          <p:cNvPr id="5" name="Picture 4">
            <a:extLst>
              <a:ext uri="{FF2B5EF4-FFF2-40B4-BE49-F238E27FC236}">
                <a16:creationId xmlns:a16="http://schemas.microsoft.com/office/drawing/2014/main" id="{6A732863-CAA0-4736-B555-9B33F9EAF481}"/>
              </a:ext>
            </a:extLst>
          </p:cNvPr>
          <p:cNvPicPr>
            <a:picLocks noChangeAspect="1"/>
          </p:cNvPicPr>
          <p:nvPr/>
        </p:nvPicPr>
        <p:blipFill>
          <a:blip r:embed="rId3"/>
          <a:stretch>
            <a:fillRect/>
          </a:stretch>
        </p:blipFill>
        <p:spPr>
          <a:xfrm>
            <a:off x="306588" y="2031167"/>
            <a:ext cx="6209846" cy="4297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23280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Using the Cohort Chart </a:t>
            </a:r>
            <a:r>
              <a:rPr lang="en-US" sz="800" dirty="0"/>
              <a:t>(Continued)</a:t>
            </a:r>
            <a:endParaRPr lang="en-US" sz="3400" dirty="0"/>
          </a:p>
        </p:txBody>
      </p:sp>
      <p:sp>
        <p:nvSpPr>
          <p:cNvPr id="6" name="TextBox 5"/>
          <p:cNvSpPr txBox="1"/>
          <p:nvPr/>
        </p:nvSpPr>
        <p:spPr>
          <a:xfrm>
            <a:off x="533400" y="2133600"/>
            <a:ext cx="8077200" cy="3108543"/>
          </a:xfrm>
          <a:prstGeom prst="rect">
            <a:avLst/>
          </a:prstGeom>
          <a:noFill/>
        </p:spPr>
        <p:txBody>
          <a:bodyPr wrap="square" rtlCol="0">
            <a:spAutoFit/>
          </a:bodyPr>
          <a:lstStyle/>
          <a:p>
            <a:r>
              <a:rPr lang="en-US" b="1" u="sng" dirty="0">
                <a:solidFill>
                  <a:schemeClr val="tx2">
                    <a:lumMod val="50000"/>
                  </a:schemeClr>
                </a:solidFill>
              </a:rPr>
              <a:t>5 Performance Indicators Measured </a:t>
            </a:r>
            <a:endParaRPr lang="en-US" sz="800" dirty="0">
              <a:solidFill>
                <a:schemeClr val="tx2">
                  <a:lumMod val="50000"/>
                </a:schemeClr>
              </a:solidFill>
            </a:endParaRPr>
          </a:p>
          <a:p>
            <a:endParaRPr lang="en-US" sz="800" dirty="0">
              <a:solidFill>
                <a:schemeClr val="tx2">
                  <a:lumMod val="50000"/>
                </a:schemeClr>
              </a:solidFill>
            </a:endParaRPr>
          </a:p>
          <a:p>
            <a:endParaRPr lang="en-US" sz="800" dirty="0">
              <a:solidFill>
                <a:schemeClr val="tx2">
                  <a:lumMod val="50000"/>
                </a:schemeClr>
              </a:solidFill>
            </a:endParaRPr>
          </a:p>
          <a:p>
            <a:endParaRPr lang="en-US" sz="800" dirty="0">
              <a:solidFill>
                <a:schemeClr val="tx2">
                  <a:lumMod val="50000"/>
                </a:schemeClr>
              </a:solidFill>
            </a:endParaRPr>
          </a:p>
          <a:p>
            <a:endParaRPr lang="en-US" sz="800" dirty="0">
              <a:solidFill>
                <a:schemeClr val="tx2">
                  <a:lumMod val="50000"/>
                </a:schemeClr>
              </a:solidFill>
            </a:endParaRPr>
          </a:p>
          <a:p>
            <a:pPr marL="342900" indent="-342900">
              <a:spcAft>
                <a:spcPts val="2400"/>
              </a:spcAft>
              <a:buAutoNum type="arabicPeriod" startAt="4"/>
            </a:pPr>
            <a:r>
              <a:rPr lang="en-US" u="sng" dirty="0">
                <a:solidFill>
                  <a:schemeClr val="tx2">
                    <a:lumMod val="50000"/>
                  </a:schemeClr>
                </a:solidFill>
              </a:rPr>
              <a:t>Credential Rate:</a:t>
            </a:r>
            <a:r>
              <a:rPr lang="en-US" dirty="0">
                <a:solidFill>
                  <a:schemeClr val="tx2">
                    <a:lumMod val="50000"/>
                  </a:schemeClr>
                </a:solidFill>
              </a:rPr>
              <a:t> based on all participants who attended training during enrollment and the date the participants exited (4th quarter after the exiting quarter</a:t>
            </a:r>
          </a:p>
          <a:p>
            <a:pPr marL="342900" indent="-342900">
              <a:spcAft>
                <a:spcPts val="2400"/>
              </a:spcAft>
              <a:buAutoNum type="arabicPeriod" startAt="4"/>
            </a:pPr>
            <a:r>
              <a:rPr lang="en-US" u="sng" dirty="0">
                <a:solidFill>
                  <a:schemeClr val="tx2">
                    <a:lumMod val="50000"/>
                  </a:schemeClr>
                </a:solidFill>
              </a:rPr>
              <a:t>Measurable Skill Gains (MSG):</a:t>
            </a:r>
            <a:r>
              <a:rPr lang="en-US" dirty="0">
                <a:solidFill>
                  <a:schemeClr val="tx2">
                    <a:lumMod val="50000"/>
                  </a:schemeClr>
                </a:solidFill>
              </a:rPr>
              <a:t> Only real time measure. Based on all participants who attended training that leads to a credential or employment at any time during their enrollment period and if they have a captured MSG during the reporting period </a:t>
            </a:r>
            <a:endParaRPr lang="en-US" b="1" dirty="0">
              <a:solidFill>
                <a:schemeClr val="tx2">
                  <a:lumMod val="50000"/>
                </a:schemeClr>
              </a:solidFill>
            </a:endParaRPr>
          </a:p>
        </p:txBody>
      </p:sp>
    </p:spTree>
    <p:extLst>
      <p:ext uri="{BB962C8B-B14F-4D97-AF65-F5344CB8AC3E}">
        <p14:creationId xmlns:p14="http://schemas.microsoft.com/office/powerpoint/2010/main" val="19642213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Using the Cohort Chart </a:t>
            </a:r>
            <a:r>
              <a:rPr lang="en-US" sz="800" dirty="0"/>
              <a:t>(Continued)</a:t>
            </a:r>
            <a:endParaRPr lang="en-US" sz="3400" dirty="0">
              <a:solidFill>
                <a:schemeClr val="accent2">
                  <a:lumMod val="50000"/>
                </a:schemeClr>
              </a:solidFill>
            </a:endParaRPr>
          </a:p>
        </p:txBody>
      </p:sp>
      <p:sp>
        <p:nvSpPr>
          <p:cNvPr id="6" name="TextBox 5"/>
          <p:cNvSpPr txBox="1"/>
          <p:nvPr/>
        </p:nvSpPr>
        <p:spPr>
          <a:xfrm>
            <a:off x="533400" y="1936465"/>
            <a:ext cx="8077200" cy="4370427"/>
          </a:xfrm>
          <a:prstGeom prst="rect">
            <a:avLst/>
          </a:prstGeom>
          <a:noFill/>
        </p:spPr>
        <p:txBody>
          <a:bodyPr wrap="square" rtlCol="0">
            <a:spAutoFit/>
          </a:bodyPr>
          <a:lstStyle/>
          <a:p>
            <a:pPr>
              <a:spcAft>
                <a:spcPts val="2400"/>
              </a:spcAft>
            </a:pPr>
            <a:r>
              <a:rPr lang="en-US" dirty="0">
                <a:solidFill>
                  <a:schemeClr val="tx2">
                    <a:lumMod val="50000"/>
                  </a:schemeClr>
                </a:solidFill>
              </a:rPr>
              <a:t>To find the date range for </a:t>
            </a:r>
            <a:r>
              <a:rPr lang="en-US" dirty="0" err="1">
                <a:solidFill>
                  <a:schemeClr val="tx2">
                    <a:lumMod val="50000"/>
                  </a:schemeClr>
                </a:solidFill>
              </a:rPr>
              <a:t>exiters</a:t>
            </a:r>
            <a:r>
              <a:rPr lang="en-US" dirty="0">
                <a:solidFill>
                  <a:schemeClr val="tx2">
                    <a:lumMod val="50000"/>
                  </a:schemeClr>
                </a:solidFill>
              </a:rPr>
              <a:t> included in each Annual Report for all exit based performance indicators </a:t>
            </a:r>
          </a:p>
          <a:p>
            <a:pPr marL="342900" indent="-342900">
              <a:spcAft>
                <a:spcPts val="2400"/>
              </a:spcAft>
              <a:buFont typeface="+mj-lt"/>
              <a:buAutoNum type="arabicPeriod"/>
            </a:pPr>
            <a:r>
              <a:rPr lang="en-US" dirty="0">
                <a:solidFill>
                  <a:schemeClr val="tx2">
                    <a:lumMod val="50000"/>
                  </a:schemeClr>
                </a:solidFill>
              </a:rPr>
              <a:t>Follow the PY's color in which you want participant exit date ranges on down through the individual indicator section </a:t>
            </a:r>
          </a:p>
          <a:p>
            <a:pPr marL="342900" indent="-342900">
              <a:spcAft>
                <a:spcPts val="2400"/>
              </a:spcAft>
              <a:buFont typeface="+mj-lt"/>
              <a:buAutoNum type="arabicPeriod"/>
            </a:pPr>
            <a:r>
              <a:rPr lang="en-US" dirty="0">
                <a:solidFill>
                  <a:schemeClr val="tx2">
                    <a:lumMod val="50000"/>
                  </a:schemeClr>
                </a:solidFill>
              </a:rPr>
              <a:t>Once you are in the indicator line you want the information on, look directly up to the quarter date section above it</a:t>
            </a:r>
          </a:p>
          <a:p>
            <a:pPr marL="342900" indent="-342900">
              <a:spcAft>
                <a:spcPts val="2400"/>
              </a:spcAft>
              <a:buFont typeface="+mj-lt"/>
              <a:buAutoNum type="arabicPeriod"/>
            </a:pPr>
            <a:r>
              <a:rPr lang="en-US" dirty="0">
                <a:solidFill>
                  <a:schemeClr val="tx2">
                    <a:lumMod val="50000"/>
                  </a:schemeClr>
                </a:solidFill>
              </a:rPr>
              <a:t>The quarter date ranges listed above that program year’s color are the exit date ranges that indicator uses </a:t>
            </a:r>
          </a:p>
          <a:p>
            <a:pPr>
              <a:spcAft>
                <a:spcPts val="2400"/>
              </a:spcAft>
            </a:pPr>
            <a:r>
              <a:rPr lang="en-US" b="1" i="1" u="sng" dirty="0">
                <a:solidFill>
                  <a:schemeClr val="tx2">
                    <a:lumMod val="50000"/>
                  </a:schemeClr>
                </a:solidFill>
              </a:rPr>
              <a:t>Examples: </a:t>
            </a:r>
            <a:r>
              <a:rPr lang="en-US" i="1" dirty="0">
                <a:solidFill>
                  <a:schemeClr val="tx2">
                    <a:lumMod val="50000"/>
                  </a:schemeClr>
                </a:solidFill>
              </a:rPr>
              <a:t>PY18's 2nd </a:t>
            </a:r>
            <a:r>
              <a:rPr lang="en-US" i="1" dirty="0" err="1">
                <a:solidFill>
                  <a:schemeClr val="tx2">
                    <a:lumMod val="50000"/>
                  </a:schemeClr>
                </a:solidFill>
              </a:rPr>
              <a:t>Qtr</a:t>
            </a:r>
            <a:r>
              <a:rPr lang="en-US" i="1" dirty="0">
                <a:solidFill>
                  <a:schemeClr val="tx2">
                    <a:lumMod val="50000"/>
                  </a:schemeClr>
                </a:solidFill>
              </a:rPr>
              <a:t> Employment performance outcome includes participants exited July 2017 - June 2018. PY18's 4th </a:t>
            </a:r>
            <a:r>
              <a:rPr lang="en-US" i="1" dirty="0" err="1">
                <a:solidFill>
                  <a:schemeClr val="tx2">
                    <a:lumMod val="50000"/>
                  </a:schemeClr>
                </a:solidFill>
              </a:rPr>
              <a:t>Qtr</a:t>
            </a:r>
            <a:r>
              <a:rPr lang="en-US" i="1" dirty="0">
                <a:solidFill>
                  <a:schemeClr val="tx2">
                    <a:lumMod val="50000"/>
                  </a:schemeClr>
                </a:solidFill>
              </a:rPr>
              <a:t> Employment performance outcome includes participants exited January 2017 - December 2017.</a:t>
            </a:r>
            <a:endParaRPr lang="en-US" b="1" i="1" dirty="0">
              <a:solidFill>
                <a:schemeClr val="tx2">
                  <a:lumMod val="50000"/>
                </a:schemeClr>
              </a:solidFill>
            </a:endParaRPr>
          </a:p>
        </p:txBody>
      </p:sp>
    </p:spTree>
    <p:extLst>
      <p:ext uri="{BB962C8B-B14F-4D97-AF65-F5344CB8AC3E}">
        <p14:creationId xmlns:p14="http://schemas.microsoft.com/office/powerpoint/2010/main" val="24963673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Using the Cohort Chart </a:t>
            </a:r>
            <a:r>
              <a:rPr lang="en-US" sz="800" dirty="0"/>
              <a:t>(Continued)</a:t>
            </a:r>
            <a:endParaRPr lang="en-US" sz="3400" dirty="0">
              <a:solidFill>
                <a:schemeClr val="accent2">
                  <a:lumMod val="50000"/>
                </a:schemeClr>
              </a:solidFill>
            </a:endParaRPr>
          </a:p>
        </p:txBody>
      </p:sp>
      <p:sp>
        <p:nvSpPr>
          <p:cNvPr id="6" name="TextBox 5"/>
          <p:cNvSpPr txBox="1"/>
          <p:nvPr/>
        </p:nvSpPr>
        <p:spPr>
          <a:xfrm>
            <a:off x="533400" y="1946542"/>
            <a:ext cx="8077200" cy="4370427"/>
          </a:xfrm>
          <a:prstGeom prst="rect">
            <a:avLst/>
          </a:prstGeom>
          <a:noFill/>
        </p:spPr>
        <p:txBody>
          <a:bodyPr wrap="square" rtlCol="0">
            <a:spAutoFit/>
          </a:bodyPr>
          <a:lstStyle/>
          <a:p>
            <a:pPr>
              <a:spcAft>
                <a:spcPts val="2400"/>
              </a:spcAft>
            </a:pPr>
            <a:r>
              <a:rPr lang="en-US" dirty="0">
                <a:solidFill>
                  <a:schemeClr val="tx2">
                    <a:lumMod val="50000"/>
                  </a:schemeClr>
                </a:solidFill>
              </a:rPr>
              <a:t>To find the date range for </a:t>
            </a:r>
            <a:r>
              <a:rPr lang="en-US" dirty="0" err="1">
                <a:solidFill>
                  <a:schemeClr val="tx2">
                    <a:lumMod val="50000"/>
                  </a:schemeClr>
                </a:solidFill>
              </a:rPr>
              <a:t>exiters</a:t>
            </a:r>
            <a:r>
              <a:rPr lang="en-US" dirty="0">
                <a:solidFill>
                  <a:schemeClr val="tx2">
                    <a:lumMod val="50000"/>
                  </a:schemeClr>
                </a:solidFill>
              </a:rPr>
              <a:t> included in each Quarter Report for all exit based performance indicators </a:t>
            </a:r>
          </a:p>
          <a:p>
            <a:pPr marL="342900" indent="-342900">
              <a:spcAft>
                <a:spcPts val="2400"/>
              </a:spcAft>
              <a:buFont typeface="+mj-lt"/>
              <a:buAutoNum type="arabicPeriod"/>
            </a:pPr>
            <a:r>
              <a:rPr lang="en-US" dirty="0">
                <a:solidFill>
                  <a:schemeClr val="tx2">
                    <a:lumMod val="50000"/>
                  </a:schemeClr>
                </a:solidFill>
              </a:rPr>
              <a:t>Follow the PY's color for the quarter in which you want date ranges on down to the individual indicator section</a:t>
            </a:r>
          </a:p>
          <a:p>
            <a:pPr marL="342900" indent="-342900">
              <a:spcAft>
                <a:spcPts val="2400"/>
              </a:spcAft>
              <a:buFont typeface="+mj-lt"/>
              <a:buAutoNum type="arabicPeriod"/>
            </a:pPr>
            <a:r>
              <a:rPr lang="en-US" dirty="0">
                <a:solidFill>
                  <a:schemeClr val="tx2">
                    <a:lumMod val="50000"/>
                  </a:schemeClr>
                </a:solidFill>
              </a:rPr>
              <a:t>Once you are in the indicator line, look directly up from the PY colored quarter section you want to know to the dated quarter section above it</a:t>
            </a:r>
          </a:p>
          <a:p>
            <a:pPr marL="342900" indent="-342900">
              <a:spcAft>
                <a:spcPts val="2400"/>
              </a:spcAft>
              <a:buFont typeface="+mj-lt"/>
              <a:buAutoNum type="arabicPeriod"/>
            </a:pPr>
            <a:r>
              <a:rPr lang="en-US" dirty="0">
                <a:solidFill>
                  <a:schemeClr val="tx2">
                    <a:lumMod val="50000"/>
                  </a:schemeClr>
                </a:solidFill>
              </a:rPr>
              <a:t>The quarter date range listed is the exit date range used for that indicator in that program year’s quarter </a:t>
            </a:r>
          </a:p>
          <a:p>
            <a:pPr>
              <a:spcAft>
                <a:spcPts val="2400"/>
              </a:spcAft>
            </a:pPr>
            <a:r>
              <a:rPr lang="en-US" b="1" i="1" u="sng" dirty="0">
                <a:solidFill>
                  <a:schemeClr val="tx2">
                    <a:lumMod val="50000"/>
                  </a:schemeClr>
                </a:solidFill>
              </a:rPr>
              <a:t>Examples: </a:t>
            </a:r>
            <a:r>
              <a:rPr lang="en-US" i="1" dirty="0">
                <a:solidFill>
                  <a:schemeClr val="tx2">
                    <a:lumMod val="50000"/>
                  </a:schemeClr>
                </a:solidFill>
              </a:rPr>
              <a:t>PY18's 2nd </a:t>
            </a:r>
            <a:r>
              <a:rPr lang="en-US" i="1" dirty="0" err="1">
                <a:solidFill>
                  <a:schemeClr val="tx2">
                    <a:lumMod val="50000"/>
                  </a:schemeClr>
                </a:solidFill>
              </a:rPr>
              <a:t>Qtr</a:t>
            </a:r>
            <a:r>
              <a:rPr lang="en-US" i="1" dirty="0">
                <a:solidFill>
                  <a:schemeClr val="tx2">
                    <a:lumMod val="50000"/>
                  </a:schemeClr>
                </a:solidFill>
              </a:rPr>
              <a:t> Employment performance outcome includes participants exited July 2017 - June 2018. PY18's 4th </a:t>
            </a:r>
            <a:r>
              <a:rPr lang="en-US" i="1" dirty="0" err="1">
                <a:solidFill>
                  <a:schemeClr val="tx2">
                    <a:lumMod val="50000"/>
                  </a:schemeClr>
                </a:solidFill>
              </a:rPr>
              <a:t>Qtr</a:t>
            </a:r>
            <a:r>
              <a:rPr lang="en-US" i="1" dirty="0">
                <a:solidFill>
                  <a:schemeClr val="tx2">
                    <a:lumMod val="50000"/>
                  </a:schemeClr>
                </a:solidFill>
              </a:rPr>
              <a:t> Employment performance outcome includes participants exited January 2017 - December 2017.</a:t>
            </a:r>
            <a:endParaRPr lang="en-US" b="1" i="1" dirty="0">
              <a:solidFill>
                <a:schemeClr val="tx2">
                  <a:lumMod val="50000"/>
                </a:schemeClr>
              </a:solidFill>
            </a:endParaRPr>
          </a:p>
        </p:txBody>
      </p:sp>
    </p:spTree>
    <p:extLst>
      <p:ext uri="{BB962C8B-B14F-4D97-AF65-F5344CB8AC3E}">
        <p14:creationId xmlns:p14="http://schemas.microsoft.com/office/powerpoint/2010/main" val="25022362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a:t>Using the Cohort Chart </a:t>
            </a:r>
            <a:r>
              <a:rPr lang="en-US" sz="800"/>
              <a:t>(Continued)</a:t>
            </a:r>
            <a:endParaRPr lang="en-US" sz="3400" dirty="0">
              <a:solidFill>
                <a:schemeClr val="accent2">
                  <a:lumMod val="50000"/>
                </a:schemeClr>
              </a:solidFill>
            </a:endParaRPr>
          </a:p>
        </p:txBody>
      </p:sp>
      <p:sp>
        <p:nvSpPr>
          <p:cNvPr id="6" name="TextBox 5"/>
          <p:cNvSpPr txBox="1"/>
          <p:nvPr/>
        </p:nvSpPr>
        <p:spPr>
          <a:xfrm>
            <a:off x="533400" y="2015123"/>
            <a:ext cx="8077200" cy="3816429"/>
          </a:xfrm>
          <a:prstGeom prst="rect">
            <a:avLst/>
          </a:prstGeom>
          <a:noFill/>
        </p:spPr>
        <p:txBody>
          <a:bodyPr wrap="square" rtlCol="0">
            <a:spAutoFit/>
          </a:bodyPr>
          <a:lstStyle/>
          <a:p>
            <a:pPr>
              <a:spcAft>
                <a:spcPts val="2400"/>
              </a:spcAft>
            </a:pPr>
            <a:r>
              <a:rPr lang="en-US" b="1" u="sng" dirty="0">
                <a:solidFill>
                  <a:schemeClr val="tx2">
                    <a:lumMod val="50000"/>
                  </a:schemeClr>
                </a:solidFill>
              </a:rPr>
              <a:t>Reminder: </a:t>
            </a:r>
            <a:r>
              <a:rPr lang="en-US" dirty="0">
                <a:solidFill>
                  <a:schemeClr val="tx2">
                    <a:lumMod val="50000"/>
                  </a:schemeClr>
                </a:solidFill>
              </a:rPr>
              <a:t>The Measurable Skill Gains Performance Indicator is a Real-Time Measure</a:t>
            </a:r>
          </a:p>
          <a:p>
            <a:pPr marL="342900" indent="-342900">
              <a:spcAft>
                <a:spcPts val="2400"/>
              </a:spcAft>
              <a:buFont typeface="+mj-lt"/>
              <a:buAutoNum type="arabicPeriod"/>
            </a:pPr>
            <a:r>
              <a:rPr lang="en-US" dirty="0">
                <a:solidFill>
                  <a:schemeClr val="tx2">
                    <a:lumMod val="50000"/>
                  </a:schemeClr>
                </a:solidFill>
              </a:rPr>
              <a:t>It includes all participants who attended training</a:t>
            </a:r>
          </a:p>
          <a:p>
            <a:pPr marL="342900" indent="-342900">
              <a:spcAft>
                <a:spcPts val="2400"/>
              </a:spcAft>
              <a:buFont typeface="+mj-lt"/>
              <a:buAutoNum type="arabicPeriod"/>
            </a:pPr>
            <a:r>
              <a:rPr lang="en-US" dirty="0">
                <a:solidFill>
                  <a:schemeClr val="tx2">
                    <a:lumMod val="50000"/>
                  </a:schemeClr>
                </a:solidFill>
              </a:rPr>
              <a:t>It measures all those participants who have a skill gain and those that do not</a:t>
            </a:r>
          </a:p>
          <a:p>
            <a:pPr marL="342900" indent="-342900">
              <a:spcAft>
                <a:spcPts val="2400"/>
              </a:spcAft>
              <a:buFont typeface="+mj-lt"/>
              <a:buAutoNum type="arabicPeriod"/>
            </a:pPr>
            <a:r>
              <a:rPr lang="en-US" dirty="0">
                <a:solidFill>
                  <a:schemeClr val="tx2">
                    <a:lumMod val="50000"/>
                  </a:schemeClr>
                </a:solidFill>
              </a:rPr>
              <a:t>The timeframe used in this indicator is the same timeframe for each Program Year the indicator is measuring</a:t>
            </a:r>
          </a:p>
          <a:p>
            <a:pPr>
              <a:spcAft>
                <a:spcPts val="2400"/>
              </a:spcAft>
            </a:pPr>
            <a:r>
              <a:rPr lang="en-US" b="1" i="1" u="sng" dirty="0">
                <a:solidFill>
                  <a:schemeClr val="tx2">
                    <a:lumMod val="50000"/>
                  </a:schemeClr>
                </a:solidFill>
              </a:rPr>
              <a:t>Examples:</a:t>
            </a:r>
            <a:r>
              <a:rPr lang="en-US" b="1" i="1" dirty="0">
                <a:solidFill>
                  <a:schemeClr val="tx2">
                    <a:lumMod val="50000"/>
                  </a:schemeClr>
                </a:solidFill>
              </a:rPr>
              <a:t> </a:t>
            </a:r>
            <a:r>
              <a:rPr lang="en-US" i="1" dirty="0">
                <a:solidFill>
                  <a:schemeClr val="tx2">
                    <a:lumMod val="50000"/>
                  </a:schemeClr>
                </a:solidFill>
              </a:rPr>
              <a:t>PY18's Measurable Skill Gains date range includes participants who attended training and are enrolled July 2018 - June 2019. PY18's Q1 Measurable Skill Gains date range includes participants who attended training and are enrolled July 2018 - Sept 2018.</a:t>
            </a:r>
            <a:endParaRPr lang="en-US" b="1" i="1" dirty="0">
              <a:solidFill>
                <a:schemeClr val="tx2">
                  <a:lumMod val="50000"/>
                </a:schemeClr>
              </a:solidFill>
            </a:endParaRPr>
          </a:p>
        </p:txBody>
      </p:sp>
    </p:spTree>
    <p:extLst>
      <p:ext uri="{BB962C8B-B14F-4D97-AF65-F5344CB8AC3E}">
        <p14:creationId xmlns:p14="http://schemas.microsoft.com/office/powerpoint/2010/main" val="34428130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17738"/>
            <a:ext cx="8915400" cy="1092963"/>
          </a:xfrm>
        </p:spPr>
        <p:txBody>
          <a:bodyPr>
            <a:normAutofit/>
          </a:bodyPr>
          <a:lstStyle/>
          <a:p>
            <a:pPr algn="ctr"/>
            <a:br>
              <a:rPr lang="en-US" sz="3600" dirty="0">
                <a:solidFill>
                  <a:schemeClr val="accent2">
                    <a:lumMod val="50000"/>
                  </a:schemeClr>
                </a:solidFill>
              </a:rPr>
            </a:br>
            <a:endParaRPr lang="en-US" sz="1200" dirty="0">
              <a:solidFill>
                <a:schemeClr val="accent2">
                  <a:lumMod val="50000"/>
                </a:schemeClr>
              </a:solidFill>
            </a:endParaRPr>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pic>
        <p:nvPicPr>
          <p:cNvPr id="1026" name="Picture 2" descr="C:\Users\anwelch\AppData\Local\Microsoft\Windows\Temporary Internet Files\Content.IE5\EMTE5ULY\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78255"/>
            <a:ext cx="3429000" cy="4807009"/>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1514" y="228600"/>
            <a:ext cx="4267200" cy="4739759"/>
          </a:xfrm>
          <a:prstGeom prst="rect">
            <a:avLst/>
          </a:prstGeom>
          <a:noFill/>
        </p:spPr>
        <p:txBody>
          <a:bodyPr wrap="square" rtlCol="0">
            <a:spAutoFit/>
          </a:bodyPr>
          <a:lstStyle/>
          <a:p>
            <a:pPr algn="ctr"/>
            <a:r>
              <a:rPr lang="en-US" sz="4000" b="1" dirty="0">
                <a:solidFill>
                  <a:schemeClr val="bg1"/>
                </a:solidFill>
              </a:rPr>
              <a:t>Performance</a:t>
            </a:r>
          </a:p>
          <a:p>
            <a:pPr algn="ctr"/>
            <a:r>
              <a:rPr lang="en-US" sz="4000" b="1" dirty="0">
                <a:solidFill>
                  <a:schemeClr val="bg1"/>
                </a:solidFill>
              </a:rPr>
              <a:t>Questions? </a:t>
            </a:r>
          </a:p>
          <a:p>
            <a:pPr algn="ctr"/>
            <a:endParaRPr lang="en-US" sz="4000" b="1" dirty="0">
              <a:solidFill>
                <a:schemeClr val="accent6">
                  <a:lumMod val="50000"/>
                </a:schemeClr>
              </a:solidFill>
            </a:endParaRPr>
          </a:p>
          <a:p>
            <a:pPr algn="ctr"/>
            <a:endParaRPr lang="en-US" sz="4000" b="1" dirty="0">
              <a:solidFill>
                <a:schemeClr val="accent6">
                  <a:lumMod val="50000"/>
                </a:schemeClr>
              </a:solidFill>
            </a:endParaRPr>
          </a:p>
          <a:p>
            <a:pPr algn="ctr"/>
            <a:r>
              <a:rPr lang="en-US" sz="4000" b="1" dirty="0">
                <a:solidFill>
                  <a:schemeClr val="tx2">
                    <a:lumMod val="50000"/>
                  </a:schemeClr>
                </a:solidFill>
              </a:rPr>
              <a:t>Amy Carlson</a:t>
            </a:r>
          </a:p>
          <a:p>
            <a:pPr algn="ctr"/>
            <a:r>
              <a:rPr lang="en-US" sz="3000" b="1" dirty="0">
                <a:solidFill>
                  <a:schemeClr val="tx2">
                    <a:lumMod val="50000"/>
                  </a:schemeClr>
                </a:solidFill>
              </a:rPr>
              <a:t>Performance and Data Coordinator</a:t>
            </a:r>
          </a:p>
          <a:p>
            <a:pPr algn="ctr"/>
            <a:endParaRPr lang="en-US" sz="1000" b="1" dirty="0">
              <a:solidFill>
                <a:schemeClr val="accent6">
                  <a:lumMod val="50000"/>
                </a:schemeClr>
              </a:solidFill>
            </a:endParaRPr>
          </a:p>
          <a:p>
            <a:pPr algn="ctr"/>
            <a:r>
              <a:rPr lang="en-US" sz="2400" b="1" dirty="0">
                <a:solidFill>
                  <a:schemeClr val="accent6">
                    <a:lumMod val="50000"/>
                  </a:schemeClr>
                </a:solidFill>
                <a:hlinkClick r:id="rId3"/>
              </a:rPr>
              <a:t>amy.carlson@state.mn.us</a:t>
            </a:r>
            <a:r>
              <a:rPr lang="en-US" sz="2400" b="1" dirty="0">
                <a:solidFill>
                  <a:schemeClr val="accent6">
                    <a:lumMod val="50000"/>
                  </a:schemeClr>
                </a:solidFill>
              </a:rPr>
              <a:t> </a:t>
            </a:r>
          </a:p>
          <a:p>
            <a:pPr algn="ctr"/>
            <a:endParaRPr lang="en-US" sz="800" b="1"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EBFF2294-7853-4F86-BD16-9D9D7D857176}" type="slidenum">
              <a:rPr lang="en-US" smtClean="0"/>
              <a:t>114</a:t>
            </a:fld>
            <a:endParaRPr lang="en-US"/>
          </a:p>
        </p:txBody>
      </p:sp>
    </p:spTree>
    <p:extLst>
      <p:ext uri="{BB962C8B-B14F-4D97-AF65-F5344CB8AC3E}">
        <p14:creationId xmlns:p14="http://schemas.microsoft.com/office/powerpoint/2010/main" val="141823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ADDING A NEW PERSON RECORD</a:t>
            </a:r>
          </a:p>
        </p:txBody>
      </p:sp>
      <p:sp>
        <p:nvSpPr>
          <p:cNvPr id="8" name="TextBox 7"/>
          <p:cNvSpPr txBox="1"/>
          <p:nvPr/>
        </p:nvSpPr>
        <p:spPr>
          <a:xfrm>
            <a:off x="7010400" y="2895600"/>
            <a:ext cx="2289376" cy="353943"/>
          </a:xfrm>
          <a:prstGeom prst="rect">
            <a:avLst/>
          </a:prstGeom>
          <a:noFill/>
        </p:spPr>
        <p:txBody>
          <a:bodyPr wrap="square" rtlCol="0">
            <a:spAutoFit/>
          </a:bodyPr>
          <a:lstStyle/>
          <a:p>
            <a:pPr marL="230188" lvl="0" indent="-230188">
              <a:spcBef>
                <a:spcPct val="20000"/>
              </a:spcBef>
              <a:spcAft>
                <a:spcPts val="1200"/>
              </a:spcAft>
              <a:buFont typeface="Arial" pitchFamily="34" charset="0"/>
              <a:buChar char="•"/>
            </a:pPr>
            <a:r>
              <a:rPr lang="en-US" sz="1700" dirty="0">
                <a:solidFill>
                  <a:schemeClr val="tx2">
                    <a:lumMod val="50000"/>
                  </a:schemeClr>
                </a:solidFill>
              </a:rPr>
              <a:t>Click “Save”</a:t>
            </a:r>
          </a:p>
        </p:txBody>
      </p:sp>
      <p:sp>
        <p:nvSpPr>
          <p:cNvPr id="2" name="Slide Number Placeholder 1"/>
          <p:cNvSpPr>
            <a:spLocks noGrp="1"/>
          </p:cNvSpPr>
          <p:nvPr>
            <p:ph type="sldNum" sz="quarter" idx="12"/>
          </p:nvPr>
        </p:nvSpPr>
        <p:spPr/>
        <p:txBody>
          <a:bodyPr/>
          <a:lstStyle/>
          <a:p>
            <a:fld id="{EBFF2294-7853-4F86-BD16-9D9D7D857176}" type="slidenum">
              <a:rPr lang="en-US" smtClean="0"/>
              <a:t>12</a:t>
            </a:fld>
            <a:endParaRPr lang="en-US" dirty="0"/>
          </a:p>
        </p:txBody>
      </p:sp>
      <p:pic>
        <p:nvPicPr>
          <p:cNvPr id="5" name="Picture 4">
            <a:extLst>
              <a:ext uri="{FF2B5EF4-FFF2-40B4-BE49-F238E27FC236}">
                <a16:creationId xmlns:a16="http://schemas.microsoft.com/office/drawing/2014/main" id="{976864EB-DCF3-4C09-B763-FCA206F465C1}"/>
              </a:ext>
            </a:extLst>
          </p:cNvPr>
          <p:cNvPicPr>
            <a:picLocks noChangeAspect="1"/>
          </p:cNvPicPr>
          <p:nvPr/>
        </p:nvPicPr>
        <p:blipFill>
          <a:blip r:embed="rId3"/>
          <a:stretch>
            <a:fillRect/>
          </a:stretch>
        </p:blipFill>
        <p:spPr>
          <a:xfrm>
            <a:off x="799621" y="2290762"/>
            <a:ext cx="5429729" cy="3729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206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381000"/>
            <a:ext cx="8763000" cy="1108342"/>
          </a:xfrm>
        </p:spPr>
        <p:txBody>
          <a:bodyPr>
            <a:noAutofit/>
          </a:bodyPr>
          <a:lstStyle/>
          <a:p>
            <a:pPr algn="ctr"/>
            <a:r>
              <a:rPr lang="en-US" sz="3400" dirty="0"/>
              <a:t>ENROLLING PARTICIPANTS</a:t>
            </a:r>
            <a:br>
              <a:rPr lang="en-US" sz="3400" dirty="0"/>
            </a:br>
            <a:r>
              <a:rPr lang="en-US" sz="3400" dirty="0"/>
              <a:t>Frequently Asked Questions</a:t>
            </a:r>
          </a:p>
        </p:txBody>
      </p:sp>
      <p:sp>
        <p:nvSpPr>
          <p:cNvPr id="9" name="TextBox 8"/>
          <p:cNvSpPr txBox="1"/>
          <p:nvPr/>
        </p:nvSpPr>
        <p:spPr>
          <a:xfrm>
            <a:off x="266700" y="1981200"/>
            <a:ext cx="8610600" cy="4918269"/>
          </a:xfrm>
          <a:prstGeom prst="rect">
            <a:avLst/>
          </a:prstGeom>
          <a:noFill/>
        </p:spPr>
        <p:txBody>
          <a:bodyPr wrap="square" rtlCol="0">
            <a:spAutoFit/>
          </a:bodyPr>
          <a:lstStyle/>
          <a:p>
            <a:pPr lvl="0"/>
            <a:r>
              <a:rPr lang="en-US" sz="1900" dirty="0">
                <a:solidFill>
                  <a:schemeClr val="tx2">
                    <a:lumMod val="50000"/>
                  </a:schemeClr>
                </a:solidFill>
              </a:rPr>
              <a:t>What is WF1?</a:t>
            </a:r>
          </a:p>
          <a:p>
            <a:pPr marL="803275" lvl="0" indent="-230188">
              <a:spcAft>
                <a:spcPts val="1200"/>
              </a:spcAft>
              <a:buFont typeface="Arial" charset="0"/>
              <a:buChar char="•"/>
            </a:pPr>
            <a:r>
              <a:rPr lang="en-US" sz="1900" dirty="0">
                <a:solidFill>
                  <a:schemeClr val="tx2">
                    <a:lumMod val="50000"/>
                  </a:schemeClr>
                </a:solidFill>
              </a:rPr>
              <a:t>DEED’s case management tracking system. Anything that is not entered in WF1 is not visible to DEED and will not show in official reports as taking place.</a:t>
            </a:r>
          </a:p>
          <a:p>
            <a:pPr lvl="0"/>
            <a:r>
              <a:rPr lang="en-US" sz="1900" dirty="0">
                <a:solidFill>
                  <a:schemeClr val="tx2">
                    <a:lumMod val="50000"/>
                  </a:schemeClr>
                </a:solidFill>
              </a:rPr>
              <a:t>When should enrollment in Workforce One happen?</a:t>
            </a:r>
          </a:p>
          <a:p>
            <a:pPr marL="803275" lvl="0" indent="-230188">
              <a:buFont typeface="Arial" charset="0"/>
              <a:buChar char="•"/>
            </a:pPr>
            <a:r>
              <a:rPr lang="en-US" sz="1900" dirty="0">
                <a:solidFill>
                  <a:schemeClr val="tx2">
                    <a:lumMod val="50000"/>
                  </a:schemeClr>
                </a:solidFill>
              </a:rPr>
              <a:t>Immediately after confirming an individual’s eligibility for the program</a:t>
            </a:r>
          </a:p>
          <a:p>
            <a:pPr marL="803275" lvl="0" indent="-230188">
              <a:spcAft>
                <a:spcPts val="1200"/>
              </a:spcAft>
              <a:buFont typeface="Arial" charset="0"/>
              <a:buChar char="•"/>
            </a:pPr>
            <a:r>
              <a:rPr lang="en-US" sz="1900" dirty="0">
                <a:solidFill>
                  <a:schemeClr val="tx2">
                    <a:lumMod val="50000"/>
                  </a:schemeClr>
                </a:solidFill>
              </a:rPr>
              <a:t>Prior to applying any funds towards an individual’s case</a:t>
            </a:r>
          </a:p>
          <a:p>
            <a:pPr marL="914400" lvl="0"/>
            <a:endParaRPr lang="en-US" sz="1900" dirty="0">
              <a:solidFill>
                <a:schemeClr val="tx2">
                  <a:lumMod val="50000"/>
                </a:schemeClr>
              </a:solidFill>
            </a:endParaRPr>
          </a:p>
          <a:p>
            <a:pPr marL="914400" lvl="0" indent="-914400">
              <a:spcBef>
                <a:spcPts val="600"/>
              </a:spcBef>
            </a:pPr>
            <a:r>
              <a:rPr lang="en-US" sz="1900" dirty="0">
                <a:solidFill>
                  <a:schemeClr val="tx2">
                    <a:lumMod val="50000"/>
                  </a:schemeClr>
                </a:solidFill>
              </a:rPr>
              <a:t>When should I use the top and side panels of WF1?</a:t>
            </a:r>
          </a:p>
          <a:p>
            <a:pPr marL="1773238" indent="-1200150">
              <a:spcAft>
                <a:spcPts val="1200"/>
              </a:spcAft>
            </a:pPr>
            <a:r>
              <a:rPr lang="en-US" sz="1900" b="1" dirty="0">
                <a:solidFill>
                  <a:schemeClr val="tx2">
                    <a:lumMod val="50000"/>
                  </a:schemeClr>
                </a:solidFill>
              </a:rPr>
              <a:t> Top Panel:  </a:t>
            </a:r>
            <a:r>
              <a:rPr lang="en-US" sz="1900" dirty="0">
                <a:solidFill>
                  <a:schemeClr val="tx2">
                    <a:lumMod val="50000"/>
                  </a:schemeClr>
                </a:solidFill>
              </a:rPr>
              <a:t>NOT case specific. Direct your questions about this panel to Amy Carlson at DEED: </a:t>
            </a:r>
            <a:r>
              <a:rPr lang="en-US" sz="1900" dirty="0">
                <a:solidFill>
                  <a:schemeClr val="tx2">
                    <a:lumMod val="50000"/>
                  </a:schemeClr>
                </a:solidFill>
                <a:hlinkClick r:id="rId3"/>
              </a:rPr>
              <a:t>amy.carlson@state.mn.us</a:t>
            </a:r>
            <a:r>
              <a:rPr lang="en-US" sz="1900" dirty="0">
                <a:solidFill>
                  <a:schemeClr val="tx2">
                    <a:lumMod val="50000"/>
                  </a:schemeClr>
                </a:solidFill>
              </a:rPr>
              <a:t>, 651-259-7542</a:t>
            </a:r>
          </a:p>
          <a:p>
            <a:pPr marL="1773238" indent="-1200150"/>
            <a:r>
              <a:rPr lang="en-US" sz="1900" b="1" dirty="0">
                <a:solidFill>
                  <a:schemeClr val="tx2">
                    <a:lumMod val="50000"/>
                  </a:schemeClr>
                </a:solidFill>
              </a:rPr>
              <a:t>Side Panel:  </a:t>
            </a:r>
            <a:r>
              <a:rPr lang="en-US" sz="1900" dirty="0">
                <a:solidFill>
                  <a:schemeClr val="tx2">
                    <a:lumMod val="50000"/>
                  </a:schemeClr>
                </a:solidFill>
              </a:rPr>
              <a:t>Case specific. Use to navigate through a participant’s record and perform case management data entry requirements</a:t>
            </a:r>
          </a:p>
          <a:p>
            <a:pPr marL="914400" lvl="0" indent="-914400">
              <a:spcBef>
                <a:spcPct val="20000"/>
              </a:spcBef>
              <a:spcAft>
                <a:spcPts val="600"/>
              </a:spcAft>
            </a:pPr>
            <a:endParaRPr lang="en-US" sz="1900" dirty="0">
              <a:solidFill>
                <a:schemeClr val="tx2">
                  <a:lumMod val="50000"/>
                </a:schemeClr>
              </a:solidFill>
            </a:endParaRPr>
          </a:p>
          <a:p>
            <a:pPr marL="914400" lvl="0" indent="-914400">
              <a:spcBef>
                <a:spcPct val="20000"/>
              </a:spcBef>
              <a:spcAft>
                <a:spcPts val="600"/>
              </a:spcAft>
            </a:pPr>
            <a:endParaRPr lang="en-US" sz="1900" dirty="0">
              <a:solidFill>
                <a:schemeClr val="tx2">
                  <a:lumMod val="50000"/>
                </a:schemeClr>
              </a:solidFill>
            </a:endParaRPr>
          </a:p>
        </p:txBody>
      </p:sp>
      <p:sp>
        <p:nvSpPr>
          <p:cNvPr id="2" name="Slide Number Placeholder 1"/>
          <p:cNvSpPr>
            <a:spLocks noGrp="1"/>
          </p:cNvSpPr>
          <p:nvPr>
            <p:ph type="sldNum" sz="quarter" idx="12"/>
          </p:nvPr>
        </p:nvSpPr>
        <p:spPr/>
        <p:txBody>
          <a:bodyPr/>
          <a:lstStyle/>
          <a:p>
            <a:fld id="{EBFF2294-7853-4F86-BD16-9D9D7D857176}" type="slidenum">
              <a:rPr lang="en-US" smtClean="0"/>
              <a:t>13</a:t>
            </a:fld>
            <a:endParaRPr lang="en-US" dirty="0"/>
          </a:p>
        </p:txBody>
      </p:sp>
    </p:spTree>
    <p:extLst>
      <p:ext uri="{BB962C8B-B14F-4D97-AF65-F5344CB8AC3E}">
        <p14:creationId xmlns:p14="http://schemas.microsoft.com/office/powerpoint/2010/main" val="7125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7200"/>
            <a:ext cx="8797636" cy="1565542"/>
          </a:xfrm>
        </p:spPr>
        <p:txBody>
          <a:bodyPr>
            <a:normAutofit/>
          </a:bodyPr>
          <a:lstStyle/>
          <a:p>
            <a:pPr algn="ctr"/>
            <a:r>
              <a:rPr lang="en-US" sz="3400" dirty="0"/>
              <a:t>NEW PROGRAM APPLICATION</a:t>
            </a:r>
          </a:p>
        </p:txBody>
      </p:sp>
      <p:sp>
        <p:nvSpPr>
          <p:cNvPr id="8" name="TextBox 7"/>
          <p:cNvSpPr txBox="1"/>
          <p:nvPr/>
        </p:nvSpPr>
        <p:spPr>
          <a:xfrm>
            <a:off x="1219200" y="5661313"/>
            <a:ext cx="7446818" cy="2028248"/>
          </a:xfrm>
          <a:prstGeom prst="rect">
            <a:avLst/>
          </a:prstGeom>
          <a:noFill/>
        </p:spPr>
        <p:txBody>
          <a:bodyPr wrap="square" rtlCol="0">
            <a:spAutoFit/>
          </a:bodyPr>
          <a:lstStyle/>
          <a:p>
            <a:pPr lvl="0">
              <a:spcBef>
                <a:spcPct val="20000"/>
              </a:spcBef>
              <a:spcAft>
                <a:spcPts val="600"/>
              </a:spcAft>
            </a:pPr>
            <a:r>
              <a:rPr lang="en-US" sz="1700" dirty="0">
                <a:solidFill>
                  <a:schemeClr val="tx2">
                    <a:lumMod val="50000"/>
                  </a:schemeClr>
                </a:solidFill>
              </a:rPr>
              <a:t>1. Select “Program/New App” in the side panel </a:t>
            </a:r>
          </a:p>
          <a:p>
            <a:pPr lvl="0">
              <a:spcBef>
                <a:spcPct val="20000"/>
              </a:spcBef>
              <a:spcAft>
                <a:spcPts val="600"/>
              </a:spcAft>
            </a:pPr>
            <a:r>
              <a:rPr lang="en-US" sz="1700" dirty="0">
                <a:solidFill>
                  <a:schemeClr val="tx2">
                    <a:lumMod val="50000"/>
                  </a:schemeClr>
                </a:solidFill>
              </a:rPr>
              <a:t>2. Click on “Add New Application</a:t>
            </a:r>
          </a:p>
          <a:p>
            <a:pPr marL="230188" lvl="0" indent="-230188">
              <a:spcBef>
                <a:spcPct val="20000"/>
              </a:spcBef>
              <a:spcAft>
                <a:spcPts val="600"/>
              </a:spcAft>
              <a:buFont typeface="Arial" pitchFamily="34" charset="0"/>
              <a:buChar char="•"/>
            </a:pPr>
            <a:endParaRPr lang="en-US" sz="1900" dirty="0">
              <a:solidFill>
                <a:schemeClr val="tx2">
                  <a:lumMod val="50000"/>
                </a:schemeClr>
              </a:solidFill>
            </a:endParaRPr>
          </a:p>
          <a:p>
            <a:pPr marL="230188" lvl="0" indent="-230188">
              <a:spcBef>
                <a:spcPct val="20000"/>
              </a:spcBef>
              <a:spcAft>
                <a:spcPts val="600"/>
              </a:spcAft>
              <a:buFont typeface="Arial" pitchFamily="34" charset="0"/>
              <a:buChar char="•"/>
            </a:pPr>
            <a:endParaRPr lang="en-US" sz="1900" dirty="0">
              <a:solidFill>
                <a:schemeClr val="tx2">
                  <a:lumMod val="50000"/>
                </a:schemeClr>
              </a:solidFill>
            </a:endParaRPr>
          </a:p>
          <a:p>
            <a:pPr marL="230188" lvl="0" indent="-230188">
              <a:spcBef>
                <a:spcPct val="20000"/>
              </a:spcBef>
              <a:spcAft>
                <a:spcPts val="600"/>
              </a:spcAft>
              <a:buFont typeface="Arial" pitchFamily="34" charset="0"/>
              <a:buChar char="•"/>
            </a:pPr>
            <a:endParaRPr lang="en-US" sz="1900"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EBFF2294-7853-4F86-BD16-9D9D7D857176}" type="slidenum">
              <a:rPr lang="en-US" smtClean="0"/>
              <a:t>14</a:t>
            </a:fld>
            <a:endParaRPr lang="en-US" dirty="0"/>
          </a:p>
        </p:txBody>
      </p:sp>
      <p:pic>
        <p:nvPicPr>
          <p:cNvPr id="6" name="Picture 5">
            <a:extLst>
              <a:ext uri="{FF2B5EF4-FFF2-40B4-BE49-F238E27FC236}">
                <a16:creationId xmlns:a16="http://schemas.microsoft.com/office/drawing/2014/main" id="{3CBA01EC-4134-45C2-AC3E-AF3F33D011B2}"/>
              </a:ext>
            </a:extLst>
          </p:cNvPr>
          <p:cNvPicPr>
            <a:picLocks noChangeAspect="1"/>
          </p:cNvPicPr>
          <p:nvPr/>
        </p:nvPicPr>
        <p:blipFill>
          <a:blip r:embed="rId3"/>
          <a:stretch>
            <a:fillRect/>
          </a:stretch>
        </p:blipFill>
        <p:spPr>
          <a:xfrm>
            <a:off x="1809146" y="1815956"/>
            <a:ext cx="5525708" cy="363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Arrow 6"/>
          <p:cNvSpPr/>
          <p:nvPr/>
        </p:nvSpPr>
        <p:spPr>
          <a:xfrm>
            <a:off x="3810000" y="5031964"/>
            <a:ext cx="533400" cy="422542"/>
          </a:xfrm>
          <a:prstGeom prst="leftArrow">
            <a:avLst/>
          </a:prstGeom>
          <a:solidFill>
            <a:schemeClr val="tx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3" name="Left Arrow 2"/>
          <p:cNvSpPr/>
          <p:nvPr/>
        </p:nvSpPr>
        <p:spPr>
          <a:xfrm>
            <a:off x="5715000" y="2893540"/>
            <a:ext cx="533400" cy="422542"/>
          </a:xfrm>
          <a:prstGeom prst="leftArrow">
            <a:avLst/>
          </a:prstGeom>
          <a:solidFill>
            <a:schemeClr val="tx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50329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70" y="39893"/>
            <a:ext cx="8797636" cy="1946542"/>
          </a:xfrm>
        </p:spPr>
        <p:txBody>
          <a:bodyPr>
            <a:normAutofit/>
          </a:bodyPr>
          <a:lstStyle/>
          <a:p>
            <a:pPr algn="ctr"/>
            <a:r>
              <a:rPr lang="en-US" sz="3400" dirty="0"/>
              <a:t>NEW PROGRAM APPLICATION</a:t>
            </a:r>
          </a:p>
        </p:txBody>
      </p:sp>
      <p:sp>
        <p:nvSpPr>
          <p:cNvPr id="8" name="TextBox 7"/>
          <p:cNvSpPr txBox="1"/>
          <p:nvPr/>
        </p:nvSpPr>
        <p:spPr>
          <a:xfrm>
            <a:off x="6477000" y="1828800"/>
            <a:ext cx="2532280" cy="3939540"/>
          </a:xfrm>
          <a:prstGeom prst="rect">
            <a:avLst/>
          </a:prstGeom>
          <a:noFill/>
        </p:spPr>
        <p:txBody>
          <a:bodyPr wrap="square" rtlCol="0">
            <a:spAutoFit/>
          </a:bodyPr>
          <a:lstStyle/>
          <a:p>
            <a:pPr marL="230188" lvl="0" indent="-230188">
              <a:spcBef>
                <a:spcPct val="20000"/>
              </a:spcBef>
              <a:spcAft>
                <a:spcPts val="600"/>
              </a:spcAft>
              <a:buFont typeface="Arial" charset="0"/>
              <a:buChar char="•"/>
            </a:pPr>
            <a:r>
              <a:rPr lang="en-US" sz="1500" dirty="0">
                <a:solidFill>
                  <a:schemeClr val="tx2">
                    <a:lumMod val="50000"/>
                  </a:schemeClr>
                </a:solidFill>
              </a:rPr>
              <a:t>Program name: Dislocated Worker (DW)</a:t>
            </a:r>
          </a:p>
          <a:p>
            <a:pPr marL="230188" lvl="0" indent="-230188">
              <a:spcBef>
                <a:spcPct val="20000"/>
              </a:spcBef>
              <a:spcAft>
                <a:spcPts val="600"/>
              </a:spcAft>
              <a:buFont typeface="Arial" charset="0"/>
              <a:buChar char="•"/>
            </a:pPr>
            <a:r>
              <a:rPr lang="en-US" sz="1500" dirty="0">
                <a:solidFill>
                  <a:schemeClr val="tx2">
                    <a:lumMod val="50000"/>
                  </a:schemeClr>
                </a:solidFill>
              </a:rPr>
              <a:t>Application Date: Date they signed their DW application</a:t>
            </a:r>
          </a:p>
          <a:p>
            <a:pPr marL="230188" lvl="0" indent="-230188">
              <a:spcBef>
                <a:spcPct val="20000"/>
              </a:spcBef>
              <a:spcAft>
                <a:spcPts val="600"/>
              </a:spcAft>
              <a:buFont typeface="Arial" charset="0"/>
              <a:buChar char="•"/>
            </a:pPr>
            <a:r>
              <a:rPr lang="en-US" sz="1500" dirty="0">
                <a:solidFill>
                  <a:schemeClr val="tx2">
                    <a:lumMod val="50000"/>
                  </a:schemeClr>
                </a:solidFill>
              </a:rPr>
              <a:t>Primary Staff: Assigned Counselor</a:t>
            </a:r>
          </a:p>
          <a:p>
            <a:pPr marL="230188" lvl="0" indent="-230188">
              <a:spcBef>
                <a:spcPct val="20000"/>
              </a:spcBef>
              <a:spcAft>
                <a:spcPts val="600"/>
              </a:spcAft>
              <a:buFont typeface="Arial" charset="0"/>
              <a:buChar char="•"/>
            </a:pPr>
            <a:r>
              <a:rPr lang="en-US" sz="1500" dirty="0">
                <a:solidFill>
                  <a:schemeClr val="tx2">
                    <a:lumMod val="50000"/>
                  </a:schemeClr>
                </a:solidFill>
              </a:rPr>
              <a:t>Support Staff: Person who will also be entering data on the case or coverage for Primary</a:t>
            </a:r>
          </a:p>
          <a:p>
            <a:pPr marL="230188" lvl="0" indent="-230188">
              <a:spcBef>
                <a:spcPct val="20000"/>
              </a:spcBef>
              <a:spcAft>
                <a:spcPts val="600"/>
              </a:spcAft>
              <a:buFont typeface="Arial" charset="0"/>
              <a:buChar char="•"/>
            </a:pPr>
            <a:r>
              <a:rPr lang="en-US" sz="1500" dirty="0">
                <a:solidFill>
                  <a:schemeClr val="tx2">
                    <a:lumMod val="50000"/>
                  </a:schemeClr>
                </a:solidFill>
              </a:rPr>
              <a:t>Enter a case note</a:t>
            </a:r>
          </a:p>
          <a:p>
            <a:pPr marL="230188" lvl="0" indent="-230188">
              <a:spcBef>
                <a:spcPct val="20000"/>
              </a:spcBef>
              <a:spcAft>
                <a:spcPts val="600"/>
              </a:spcAft>
              <a:buFont typeface="Arial" charset="0"/>
              <a:buChar char="•"/>
            </a:pPr>
            <a:r>
              <a:rPr lang="en-US" sz="1500" dirty="0">
                <a:solidFill>
                  <a:schemeClr val="tx2">
                    <a:lumMod val="50000"/>
                  </a:schemeClr>
                </a:solidFill>
              </a:rPr>
              <a:t>Press “Continue to Eligibility”</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622" t="86370" r="29865" b="10095"/>
          <a:stretch/>
        </p:blipFill>
        <p:spPr bwMode="auto">
          <a:xfrm>
            <a:off x="483007" y="6053215"/>
            <a:ext cx="4095750" cy="3535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3" y="5280612"/>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BFF2294-7853-4F86-BD16-9D9D7D857176}" type="slidenum">
              <a:rPr lang="en-US" smtClean="0"/>
              <a:t>15</a:t>
            </a:fld>
            <a:endParaRPr lang="en-US" dirty="0"/>
          </a:p>
        </p:txBody>
      </p:sp>
      <p:pic>
        <p:nvPicPr>
          <p:cNvPr id="5" name="Picture 4">
            <a:extLst>
              <a:ext uri="{FF2B5EF4-FFF2-40B4-BE49-F238E27FC236}">
                <a16:creationId xmlns:a16="http://schemas.microsoft.com/office/drawing/2014/main" id="{62509328-DFFE-4B31-B10B-E32E58778A99}"/>
              </a:ext>
            </a:extLst>
          </p:cNvPr>
          <p:cNvPicPr>
            <a:picLocks noChangeAspect="1"/>
          </p:cNvPicPr>
          <p:nvPr/>
        </p:nvPicPr>
        <p:blipFill>
          <a:blip r:embed="rId5"/>
          <a:stretch>
            <a:fillRect/>
          </a:stretch>
        </p:blipFill>
        <p:spPr>
          <a:xfrm>
            <a:off x="483007" y="1828800"/>
            <a:ext cx="581215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310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a:t>
            </a:r>
          </a:p>
        </p:txBody>
      </p:sp>
      <p:sp>
        <p:nvSpPr>
          <p:cNvPr id="8" name="TextBox 7"/>
          <p:cNvSpPr txBox="1"/>
          <p:nvPr/>
        </p:nvSpPr>
        <p:spPr>
          <a:xfrm>
            <a:off x="7056929" y="2246149"/>
            <a:ext cx="1940706" cy="2966966"/>
          </a:xfrm>
          <a:prstGeom prst="rect">
            <a:avLst/>
          </a:prstGeom>
          <a:noFill/>
        </p:spPr>
        <p:txBody>
          <a:bodyPr wrap="square" rtlCol="0">
            <a:spAutoFit/>
          </a:bodyPr>
          <a:lstStyle/>
          <a:p>
            <a:pPr marL="230188" lvl="0" indent="-230188">
              <a:spcBef>
                <a:spcPct val="20000"/>
              </a:spcBef>
              <a:spcAft>
                <a:spcPts val="600"/>
              </a:spcAft>
              <a:buFont typeface="Arial" charset="0"/>
              <a:buChar char="•"/>
            </a:pPr>
            <a:r>
              <a:rPr lang="en-US" sz="1700" dirty="0">
                <a:solidFill>
                  <a:schemeClr val="tx2">
                    <a:lumMod val="50000"/>
                  </a:schemeClr>
                </a:solidFill>
              </a:rPr>
              <a:t>Enter information on all fields. Some information will auto populate from screens you have already completed</a:t>
            </a:r>
          </a:p>
          <a:p>
            <a:pPr lvl="0">
              <a:spcBef>
                <a:spcPct val="20000"/>
              </a:spcBef>
              <a:spcAft>
                <a:spcPts val="600"/>
              </a:spcAft>
            </a:pPr>
            <a:endParaRPr lang="en-US" sz="1700" dirty="0">
              <a:solidFill>
                <a:schemeClr val="tx2">
                  <a:lumMod val="50000"/>
                </a:schemeClr>
              </a:solidFill>
            </a:endParaRPr>
          </a:p>
          <a:p>
            <a:pPr marL="230188" lvl="0" indent="-230188">
              <a:spcBef>
                <a:spcPct val="20000"/>
              </a:spcBef>
              <a:spcAft>
                <a:spcPts val="600"/>
              </a:spcAft>
              <a:buFont typeface="Arial" charset="0"/>
              <a:buChar char="•"/>
            </a:pPr>
            <a:r>
              <a:rPr lang="en-US" sz="1700" dirty="0">
                <a:solidFill>
                  <a:schemeClr val="tx2">
                    <a:lumMod val="50000"/>
                  </a:schemeClr>
                </a:solidFill>
              </a:rPr>
              <a:t>Press “Next”</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66"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17624"/>
            <a:ext cx="626092" cy="12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BFF2294-7853-4F86-BD16-9D9D7D857176}" type="slidenum">
              <a:rPr lang="en-US" smtClean="0"/>
              <a:t>16</a:t>
            </a:fld>
            <a:endParaRPr lang="en-US" dirty="0"/>
          </a:p>
        </p:txBody>
      </p:sp>
      <p:pic>
        <p:nvPicPr>
          <p:cNvPr id="5" name="Picture 4">
            <a:extLst>
              <a:ext uri="{FF2B5EF4-FFF2-40B4-BE49-F238E27FC236}">
                <a16:creationId xmlns:a16="http://schemas.microsoft.com/office/drawing/2014/main" id="{FE48AB03-2370-421D-B60F-3CDBFE0B5363}"/>
              </a:ext>
            </a:extLst>
          </p:cNvPr>
          <p:cNvPicPr>
            <a:picLocks noChangeAspect="1"/>
          </p:cNvPicPr>
          <p:nvPr/>
        </p:nvPicPr>
        <p:blipFill>
          <a:blip r:embed="rId4"/>
          <a:stretch>
            <a:fillRect/>
          </a:stretch>
        </p:blipFill>
        <p:spPr>
          <a:xfrm>
            <a:off x="230292" y="1946542"/>
            <a:ext cx="6560597"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050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 – OPIOID DWG</a:t>
            </a:r>
          </a:p>
        </p:txBody>
      </p:sp>
      <p:sp>
        <p:nvSpPr>
          <p:cNvPr id="12" name="TextBox 11"/>
          <p:cNvSpPr txBox="1"/>
          <p:nvPr/>
        </p:nvSpPr>
        <p:spPr>
          <a:xfrm>
            <a:off x="499449" y="2286000"/>
            <a:ext cx="8145102" cy="3216265"/>
          </a:xfrm>
          <a:prstGeom prst="rect">
            <a:avLst/>
          </a:prstGeom>
          <a:noFill/>
        </p:spPr>
        <p:txBody>
          <a:bodyPr wrap="square" rtlCol="0">
            <a:spAutoFit/>
          </a:bodyPr>
          <a:lstStyle/>
          <a:p>
            <a:pPr>
              <a:spcBef>
                <a:spcPct val="20000"/>
              </a:spcBef>
              <a:spcAft>
                <a:spcPts val="1200"/>
              </a:spcAft>
            </a:pPr>
            <a:r>
              <a:rPr lang="en-US" sz="1700" b="1" dirty="0">
                <a:solidFill>
                  <a:schemeClr val="tx2">
                    <a:lumMod val="50000"/>
                  </a:schemeClr>
                </a:solidFill>
              </a:rPr>
              <a:t>Eligible Participants</a:t>
            </a:r>
          </a:p>
          <a:p>
            <a:pPr>
              <a:spcBef>
                <a:spcPct val="20000"/>
              </a:spcBef>
              <a:spcAft>
                <a:spcPts val="1200"/>
              </a:spcAft>
            </a:pPr>
            <a:r>
              <a:rPr lang="en-US" sz="1700" dirty="0">
                <a:solidFill>
                  <a:schemeClr val="tx2">
                    <a:lumMod val="50000"/>
                  </a:schemeClr>
                </a:solidFill>
              </a:rPr>
              <a:t>An individual eligible to receive services through a Disaster Recovery DWG must be one of the following, per 20 CFR 687.170(b):</a:t>
            </a:r>
          </a:p>
          <a:p>
            <a:pPr marL="230188" indent="-230188">
              <a:spcBef>
                <a:spcPct val="20000"/>
              </a:spcBef>
              <a:spcAft>
                <a:spcPts val="1200"/>
              </a:spcAft>
              <a:buFont typeface="Arial" charset="0"/>
              <a:buChar char="•"/>
            </a:pPr>
            <a:r>
              <a:rPr lang="en-US" sz="1700" dirty="0">
                <a:solidFill>
                  <a:schemeClr val="tx2">
                    <a:lumMod val="50000"/>
                  </a:schemeClr>
                </a:solidFill>
              </a:rPr>
              <a:t>temporarily or permanently laid off as a consequence of the disaster;</a:t>
            </a:r>
          </a:p>
          <a:p>
            <a:pPr marL="230188" indent="-230188">
              <a:spcBef>
                <a:spcPct val="20000"/>
              </a:spcBef>
              <a:spcAft>
                <a:spcPts val="1200"/>
              </a:spcAft>
              <a:buFont typeface="Arial" charset="0"/>
              <a:buChar char="•"/>
            </a:pPr>
            <a:r>
              <a:rPr lang="en-US" sz="1700" dirty="0">
                <a:solidFill>
                  <a:schemeClr val="tx2">
                    <a:lumMod val="50000"/>
                  </a:schemeClr>
                </a:solidFill>
              </a:rPr>
              <a:t>a dislocated worker as defined at 29 U.S.C. 3102(3)(15);</a:t>
            </a:r>
          </a:p>
          <a:p>
            <a:pPr marL="230188" indent="-230188">
              <a:spcBef>
                <a:spcPct val="20000"/>
              </a:spcBef>
              <a:spcAft>
                <a:spcPts val="1200"/>
              </a:spcAft>
              <a:buFont typeface="Arial" charset="0"/>
              <a:buChar char="•"/>
            </a:pPr>
            <a:r>
              <a:rPr lang="en-US" sz="1700" dirty="0">
                <a:solidFill>
                  <a:schemeClr val="tx2">
                    <a:lumMod val="50000"/>
                  </a:schemeClr>
                </a:solidFill>
              </a:rPr>
              <a:t>a long-term unemployed worker; or</a:t>
            </a:r>
          </a:p>
          <a:p>
            <a:pPr marL="230188" indent="-230188">
              <a:spcBef>
                <a:spcPct val="20000"/>
              </a:spcBef>
              <a:spcAft>
                <a:spcPts val="1200"/>
              </a:spcAft>
              <a:buFont typeface="Arial" charset="0"/>
              <a:buChar char="•"/>
            </a:pPr>
            <a:r>
              <a:rPr lang="en-US" sz="1700" dirty="0">
                <a:solidFill>
                  <a:schemeClr val="tx2">
                    <a:lumMod val="50000"/>
                  </a:schemeClr>
                </a:solidFill>
              </a:rPr>
              <a:t>a self-employed individual who became unemployed or significantly underemployed as a result of the disaster or emergency.</a:t>
            </a:r>
          </a:p>
        </p:txBody>
      </p:sp>
      <p:sp>
        <p:nvSpPr>
          <p:cNvPr id="2" name="Slide Number Placeholder 1"/>
          <p:cNvSpPr>
            <a:spLocks noGrp="1"/>
          </p:cNvSpPr>
          <p:nvPr>
            <p:ph type="sldNum" sz="quarter" idx="12"/>
          </p:nvPr>
        </p:nvSpPr>
        <p:spPr/>
        <p:txBody>
          <a:bodyPr/>
          <a:lstStyle/>
          <a:p>
            <a:fld id="{EBFF2294-7853-4F86-BD16-9D9D7D857176}" type="slidenum">
              <a:rPr lang="en-US" smtClean="0"/>
              <a:t>17</a:t>
            </a:fld>
            <a:endParaRPr lang="en-US" dirty="0"/>
          </a:p>
        </p:txBody>
      </p:sp>
    </p:spTree>
    <p:extLst>
      <p:ext uri="{BB962C8B-B14F-4D97-AF65-F5344CB8AC3E}">
        <p14:creationId xmlns:p14="http://schemas.microsoft.com/office/powerpoint/2010/main" val="125269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 </a:t>
            </a:r>
            <a:br>
              <a:rPr lang="en-US" sz="3400" dirty="0"/>
            </a:br>
            <a:r>
              <a:rPr lang="en-US" sz="3400" dirty="0"/>
              <a:t>Temporary or Permanent Layoff</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66"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17624"/>
            <a:ext cx="626092" cy="12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49300" y="2090737"/>
            <a:ext cx="2403045" cy="2597634"/>
          </a:xfrm>
          <a:prstGeom prst="rect">
            <a:avLst/>
          </a:prstGeom>
          <a:noFill/>
        </p:spPr>
        <p:txBody>
          <a:bodyPr wrap="square" rtlCol="0">
            <a:spAutoFit/>
          </a:bodyPr>
          <a:lstStyle/>
          <a:p>
            <a:pPr marL="230188" indent="-230188">
              <a:spcBef>
                <a:spcPct val="20000"/>
              </a:spcBef>
              <a:spcAft>
                <a:spcPts val="1200"/>
              </a:spcAft>
              <a:buFont typeface="Arial" charset="0"/>
              <a:buChar char="•"/>
            </a:pPr>
            <a:r>
              <a:rPr lang="en-US" sz="1700" dirty="0">
                <a:solidFill>
                  <a:schemeClr val="tx2">
                    <a:lumMod val="50000"/>
                  </a:schemeClr>
                </a:solidFill>
              </a:rPr>
              <a:t>Fields with an asterisk (*) mean data entry is required</a:t>
            </a:r>
          </a:p>
          <a:p>
            <a:pPr marL="230188" indent="-230188">
              <a:spcBef>
                <a:spcPct val="20000"/>
              </a:spcBef>
              <a:spcAft>
                <a:spcPts val="1200"/>
              </a:spcAft>
              <a:buFont typeface="Arial" charset="0"/>
              <a:buChar char="•"/>
            </a:pPr>
            <a:r>
              <a:rPr lang="en-US" sz="1700" dirty="0">
                <a:solidFill>
                  <a:schemeClr val="tx2">
                    <a:lumMod val="50000"/>
                  </a:schemeClr>
                </a:solidFill>
              </a:rPr>
              <a:t>Select “Yes” for Separated from Permanent Employment</a:t>
            </a:r>
          </a:p>
          <a:p>
            <a:pPr marL="230188" indent="-230188">
              <a:spcBef>
                <a:spcPct val="20000"/>
              </a:spcBef>
              <a:spcAft>
                <a:spcPts val="1200"/>
              </a:spcAft>
              <a:buFont typeface="Arial" charset="0"/>
              <a:buChar char="•"/>
            </a:pPr>
            <a:r>
              <a:rPr lang="en-US" sz="1700" dirty="0">
                <a:solidFill>
                  <a:schemeClr val="tx2">
                    <a:lumMod val="50000"/>
                  </a:schemeClr>
                </a:solidFill>
              </a:rPr>
              <a:t>Enter separation date</a:t>
            </a:r>
          </a:p>
        </p:txBody>
      </p:sp>
      <p:sp>
        <p:nvSpPr>
          <p:cNvPr id="2" name="Slide Number Placeholder 1"/>
          <p:cNvSpPr>
            <a:spLocks noGrp="1"/>
          </p:cNvSpPr>
          <p:nvPr>
            <p:ph type="sldNum" sz="quarter" idx="12"/>
          </p:nvPr>
        </p:nvSpPr>
        <p:spPr/>
        <p:txBody>
          <a:bodyPr/>
          <a:lstStyle/>
          <a:p>
            <a:fld id="{EBFF2294-7853-4F86-BD16-9D9D7D857176}" type="slidenum">
              <a:rPr lang="en-US" smtClean="0"/>
              <a:t>18</a:t>
            </a:fld>
            <a:endParaRPr lang="en-US" dirty="0"/>
          </a:p>
        </p:txBody>
      </p:sp>
      <p:pic>
        <p:nvPicPr>
          <p:cNvPr id="5" name="Picture 4">
            <a:extLst>
              <a:ext uri="{FF2B5EF4-FFF2-40B4-BE49-F238E27FC236}">
                <a16:creationId xmlns:a16="http://schemas.microsoft.com/office/drawing/2014/main" id="{315C9B0D-A8A9-4CEC-89FC-0405328BDF26}"/>
              </a:ext>
            </a:extLst>
          </p:cNvPr>
          <p:cNvPicPr>
            <a:picLocks noChangeAspect="1"/>
          </p:cNvPicPr>
          <p:nvPr/>
        </p:nvPicPr>
        <p:blipFill>
          <a:blip r:embed="rId4"/>
          <a:stretch>
            <a:fillRect/>
          </a:stretch>
        </p:blipFill>
        <p:spPr>
          <a:xfrm>
            <a:off x="399135" y="1946542"/>
            <a:ext cx="5771422" cy="4314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978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 </a:t>
            </a:r>
            <a:br>
              <a:rPr lang="en-US" sz="3400" dirty="0"/>
            </a:br>
            <a:r>
              <a:rPr lang="en-US" sz="3400" dirty="0"/>
              <a:t>Long-Term Unemployed</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66"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17624"/>
            <a:ext cx="626092" cy="12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49300" y="2090737"/>
            <a:ext cx="2403045" cy="3382464"/>
          </a:xfrm>
          <a:prstGeom prst="rect">
            <a:avLst/>
          </a:prstGeom>
          <a:noFill/>
        </p:spPr>
        <p:txBody>
          <a:bodyPr wrap="square" rtlCol="0">
            <a:spAutoFit/>
          </a:bodyPr>
          <a:lstStyle/>
          <a:p>
            <a:pPr marL="230188" indent="-230188">
              <a:spcBef>
                <a:spcPct val="20000"/>
              </a:spcBef>
              <a:spcAft>
                <a:spcPts val="1200"/>
              </a:spcAft>
              <a:buFont typeface="Arial" charset="0"/>
              <a:buChar char="•"/>
            </a:pPr>
            <a:r>
              <a:rPr lang="en-US" sz="1700" dirty="0">
                <a:solidFill>
                  <a:schemeClr val="tx2">
                    <a:lumMod val="50000"/>
                  </a:schemeClr>
                </a:solidFill>
              </a:rPr>
              <a:t>Fields with an asterisk (*) mean data entry is required</a:t>
            </a:r>
          </a:p>
          <a:p>
            <a:pPr marL="230188" indent="-230188">
              <a:spcBef>
                <a:spcPct val="20000"/>
              </a:spcBef>
              <a:spcAft>
                <a:spcPts val="1200"/>
              </a:spcAft>
              <a:buFont typeface="Arial" charset="0"/>
              <a:buChar char="•"/>
            </a:pPr>
            <a:r>
              <a:rPr lang="en-US" sz="1700" dirty="0">
                <a:solidFill>
                  <a:schemeClr val="tx2">
                    <a:lumMod val="50000"/>
                  </a:schemeClr>
                </a:solidFill>
              </a:rPr>
              <a:t>If prior job was temporary, select “No” for Separated from Permanent Employment</a:t>
            </a:r>
          </a:p>
          <a:p>
            <a:pPr marL="230188" indent="-230188">
              <a:spcBef>
                <a:spcPct val="20000"/>
              </a:spcBef>
              <a:spcAft>
                <a:spcPts val="1200"/>
              </a:spcAft>
              <a:buFont typeface="Arial" charset="0"/>
              <a:buChar char="•"/>
            </a:pPr>
            <a:r>
              <a:rPr lang="en-US" sz="1700" dirty="0">
                <a:solidFill>
                  <a:schemeClr val="tx2">
                    <a:lumMod val="50000"/>
                  </a:schemeClr>
                </a:solidFill>
              </a:rPr>
              <a:t>Weeks Unemployed must be at least 15 weeks</a:t>
            </a:r>
          </a:p>
        </p:txBody>
      </p:sp>
      <p:sp>
        <p:nvSpPr>
          <p:cNvPr id="2" name="Slide Number Placeholder 1"/>
          <p:cNvSpPr>
            <a:spLocks noGrp="1"/>
          </p:cNvSpPr>
          <p:nvPr>
            <p:ph type="sldNum" sz="quarter" idx="12"/>
          </p:nvPr>
        </p:nvSpPr>
        <p:spPr/>
        <p:txBody>
          <a:bodyPr/>
          <a:lstStyle/>
          <a:p>
            <a:fld id="{EBFF2294-7853-4F86-BD16-9D9D7D857176}" type="slidenum">
              <a:rPr lang="en-US" smtClean="0"/>
              <a:t>19</a:t>
            </a:fld>
            <a:endParaRPr lang="en-US" dirty="0"/>
          </a:p>
        </p:txBody>
      </p:sp>
      <p:pic>
        <p:nvPicPr>
          <p:cNvPr id="6" name="Picture 5">
            <a:extLst>
              <a:ext uri="{FF2B5EF4-FFF2-40B4-BE49-F238E27FC236}">
                <a16:creationId xmlns:a16="http://schemas.microsoft.com/office/drawing/2014/main" id="{9D63C9A2-EC14-442C-9C1F-A08789090D50}"/>
              </a:ext>
            </a:extLst>
          </p:cNvPr>
          <p:cNvPicPr>
            <a:picLocks noChangeAspect="1"/>
          </p:cNvPicPr>
          <p:nvPr/>
        </p:nvPicPr>
        <p:blipFill>
          <a:blip r:embed="rId4"/>
          <a:stretch>
            <a:fillRect/>
          </a:stretch>
        </p:blipFill>
        <p:spPr>
          <a:xfrm>
            <a:off x="313958" y="2090737"/>
            <a:ext cx="5941775" cy="4386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990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1475" y="2225675"/>
            <a:ext cx="8534400" cy="3391698"/>
          </a:xfrm>
          <a:prstGeom prst="rect">
            <a:avLst/>
          </a:prstGeom>
          <a:noFill/>
        </p:spPr>
        <p:txBody>
          <a:bodyPr wrap="square" rtlCol="0">
            <a:spAutoFit/>
          </a:bodyPr>
          <a:lstStyle/>
          <a:p>
            <a:pPr lvl="0">
              <a:spcBef>
                <a:spcPct val="20000"/>
              </a:spcBef>
              <a:spcAft>
                <a:spcPts val="600"/>
              </a:spcAft>
            </a:pPr>
            <a:r>
              <a:rPr lang="en-US" sz="2200" b="1" u="sng" dirty="0">
                <a:solidFill>
                  <a:schemeClr val="tx2">
                    <a:lumMod val="50000"/>
                  </a:schemeClr>
                </a:solidFill>
              </a:rPr>
              <a:t>At least ONE of the answers to these two questions MUST BE YES</a:t>
            </a:r>
          </a:p>
          <a:p>
            <a:pPr lvl="0">
              <a:spcBef>
                <a:spcPct val="20000"/>
              </a:spcBef>
              <a:spcAft>
                <a:spcPts val="600"/>
              </a:spcAft>
            </a:pPr>
            <a:r>
              <a:rPr lang="en-US" sz="2000" dirty="0">
                <a:solidFill>
                  <a:schemeClr val="tx2">
                    <a:lumMod val="50000"/>
                  </a:schemeClr>
                </a:solidFill>
              </a:rPr>
              <a:t>Did the individual you want to enroll voluntarily disclose that they have been impacted by the opioid crisis according to the procedures of Section 14 of TEGL 4-18? And/or</a:t>
            </a:r>
          </a:p>
          <a:p>
            <a:pPr lvl="0">
              <a:spcBef>
                <a:spcPct val="20000"/>
              </a:spcBef>
              <a:spcAft>
                <a:spcPts val="600"/>
              </a:spcAft>
            </a:pPr>
            <a:endParaRPr lang="en-US" sz="2000" dirty="0">
              <a:solidFill>
                <a:schemeClr val="tx2">
                  <a:lumMod val="50000"/>
                </a:schemeClr>
              </a:solidFill>
            </a:endParaRPr>
          </a:p>
          <a:p>
            <a:pPr lvl="0">
              <a:spcBef>
                <a:spcPct val="20000"/>
              </a:spcBef>
              <a:spcAft>
                <a:spcPts val="600"/>
              </a:spcAft>
            </a:pPr>
            <a:r>
              <a:rPr lang="en-US" sz="2000" dirty="0">
                <a:solidFill>
                  <a:schemeClr val="tx2">
                    <a:lumMod val="50000"/>
                  </a:schemeClr>
                </a:solidFill>
              </a:rPr>
              <a:t>Will the individual be accessing career, training, and supportive services aimed at boosting the number of qualified professionals in fields that can have an impact on the OPIOID crisis?</a:t>
            </a:r>
          </a:p>
          <a:p>
            <a:pPr marL="228600" lvl="0" indent="-228600">
              <a:spcBef>
                <a:spcPct val="20000"/>
              </a:spcBef>
              <a:spcAft>
                <a:spcPts val="600"/>
              </a:spcAft>
              <a:buFont typeface="Arial" pitchFamily="34" charset="0"/>
              <a:buChar char="•"/>
            </a:pPr>
            <a:endParaRPr lang="en-US" sz="1700" dirty="0">
              <a:solidFill>
                <a:schemeClr val="tx2">
                  <a:lumMod val="50000"/>
                </a:schemeClr>
              </a:solidFill>
            </a:endParaRPr>
          </a:p>
        </p:txBody>
      </p:sp>
      <p:sp>
        <p:nvSpPr>
          <p:cNvPr id="9" name="Title 3"/>
          <p:cNvSpPr>
            <a:spLocks noGrp="1"/>
          </p:cNvSpPr>
          <p:nvPr>
            <p:ph type="title"/>
          </p:nvPr>
        </p:nvSpPr>
        <p:spPr>
          <a:xfrm>
            <a:off x="219075" y="304800"/>
            <a:ext cx="8686800" cy="1565542"/>
          </a:xfrm>
        </p:spPr>
        <p:txBody>
          <a:bodyPr>
            <a:normAutofit/>
          </a:bodyPr>
          <a:lstStyle/>
          <a:p>
            <a:pPr algn="ctr"/>
            <a:r>
              <a:rPr lang="en-US" sz="3400" dirty="0"/>
              <a:t>Participant Eligibility</a:t>
            </a:r>
          </a:p>
        </p:txBody>
      </p:sp>
      <p:sp>
        <p:nvSpPr>
          <p:cNvPr id="2" name="Slide Number Placeholder 1"/>
          <p:cNvSpPr>
            <a:spLocks noGrp="1"/>
          </p:cNvSpPr>
          <p:nvPr>
            <p:ph type="sldNum" sz="quarter" idx="12"/>
          </p:nvPr>
        </p:nvSpPr>
        <p:spPr/>
        <p:txBody>
          <a:bodyPr/>
          <a:lstStyle/>
          <a:p>
            <a:fld id="{EBFF2294-7853-4F86-BD16-9D9D7D857176}" type="slidenum">
              <a:rPr lang="en-US" smtClean="0"/>
              <a:t>2</a:t>
            </a:fld>
            <a:endParaRPr lang="en-US" dirty="0"/>
          </a:p>
        </p:txBody>
      </p:sp>
    </p:spTree>
    <p:extLst>
      <p:ext uri="{BB962C8B-B14F-4D97-AF65-F5344CB8AC3E}">
        <p14:creationId xmlns:p14="http://schemas.microsoft.com/office/powerpoint/2010/main" val="283314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 </a:t>
            </a:r>
            <a:br>
              <a:rPr lang="en-US" sz="3400" dirty="0"/>
            </a:br>
            <a:r>
              <a:rPr lang="en-US" sz="3400" dirty="0"/>
              <a:t>Self-Employed</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66" y="5107111"/>
            <a:ext cx="985837" cy="1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17624"/>
            <a:ext cx="626092" cy="12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49300" y="1997879"/>
            <a:ext cx="2403045" cy="3382464"/>
          </a:xfrm>
          <a:prstGeom prst="rect">
            <a:avLst/>
          </a:prstGeom>
          <a:noFill/>
        </p:spPr>
        <p:txBody>
          <a:bodyPr wrap="square" rtlCol="0">
            <a:spAutoFit/>
          </a:bodyPr>
          <a:lstStyle/>
          <a:p>
            <a:pPr marL="230188" indent="-230188">
              <a:spcBef>
                <a:spcPct val="20000"/>
              </a:spcBef>
              <a:spcAft>
                <a:spcPts val="1200"/>
              </a:spcAft>
              <a:buFont typeface="Arial" charset="0"/>
              <a:buChar char="•"/>
            </a:pPr>
            <a:r>
              <a:rPr lang="en-US" sz="1700" dirty="0">
                <a:solidFill>
                  <a:schemeClr val="tx2">
                    <a:lumMod val="50000"/>
                  </a:schemeClr>
                </a:solidFill>
              </a:rPr>
              <a:t>Fields with an asterisk (*) mean data entry is required</a:t>
            </a:r>
          </a:p>
          <a:p>
            <a:pPr marL="230188" indent="-230188">
              <a:spcBef>
                <a:spcPct val="20000"/>
              </a:spcBef>
              <a:spcAft>
                <a:spcPts val="1200"/>
              </a:spcAft>
              <a:buFont typeface="Arial" charset="0"/>
              <a:buChar char="•"/>
            </a:pPr>
            <a:r>
              <a:rPr lang="en-US" sz="1700" dirty="0">
                <a:solidFill>
                  <a:schemeClr val="tx2">
                    <a:lumMod val="50000"/>
                  </a:schemeClr>
                </a:solidFill>
              </a:rPr>
              <a:t>If prior job was self-employment, select “Yes” for Separated from Self-Employment</a:t>
            </a:r>
          </a:p>
          <a:p>
            <a:pPr marL="230188" indent="-230188">
              <a:spcBef>
                <a:spcPct val="20000"/>
              </a:spcBef>
              <a:spcAft>
                <a:spcPts val="1200"/>
              </a:spcAft>
              <a:buFont typeface="Arial" charset="0"/>
              <a:buChar char="•"/>
            </a:pPr>
            <a:r>
              <a:rPr lang="en-US" sz="1700" dirty="0">
                <a:solidFill>
                  <a:schemeClr val="tx2">
                    <a:lumMod val="50000"/>
                  </a:schemeClr>
                </a:solidFill>
              </a:rPr>
              <a:t>Separation dates should be based on the individual’s self-employment</a:t>
            </a:r>
          </a:p>
        </p:txBody>
      </p:sp>
      <p:sp>
        <p:nvSpPr>
          <p:cNvPr id="2" name="Slide Number Placeholder 1"/>
          <p:cNvSpPr>
            <a:spLocks noGrp="1"/>
          </p:cNvSpPr>
          <p:nvPr>
            <p:ph type="sldNum" sz="quarter" idx="12"/>
          </p:nvPr>
        </p:nvSpPr>
        <p:spPr/>
        <p:txBody>
          <a:bodyPr/>
          <a:lstStyle/>
          <a:p>
            <a:fld id="{EBFF2294-7853-4F86-BD16-9D9D7D857176}" type="slidenum">
              <a:rPr lang="en-US" smtClean="0"/>
              <a:t>20</a:t>
            </a:fld>
            <a:endParaRPr lang="en-US" dirty="0"/>
          </a:p>
        </p:txBody>
      </p:sp>
      <p:pic>
        <p:nvPicPr>
          <p:cNvPr id="3" name="Picture 2">
            <a:extLst>
              <a:ext uri="{FF2B5EF4-FFF2-40B4-BE49-F238E27FC236}">
                <a16:creationId xmlns:a16="http://schemas.microsoft.com/office/drawing/2014/main" id="{B495DF77-8FC5-4A10-8043-C495DC5191CD}"/>
              </a:ext>
            </a:extLst>
          </p:cNvPr>
          <p:cNvPicPr>
            <a:picLocks noChangeAspect="1"/>
          </p:cNvPicPr>
          <p:nvPr/>
        </p:nvPicPr>
        <p:blipFill>
          <a:blip r:embed="rId4"/>
          <a:stretch>
            <a:fillRect/>
          </a:stretch>
        </p:blipFill>
        <p:spPr>
          <a:xfrm>
            <a:off x="191655" y="1975394"/>
            <a:ext cx="5815327" cy="427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468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a:t>
            </a:r>
          </a:p>
        </p:txBody>
      </p:sp>
      <p:sp>
        <p:nvSpPr>
          <p:cNvPr id="12" name="TextBox 11"/>
          <p:cNvSpPr txBox="1"/>
          <p:nvPr/>
        </p:nvSpPr>
        <p:spPr>
          <a:xfrm>
            <a:off x="6436712" y="2362053"/>
            <a:ext cx="2687833" cy="2859244"/>
          </a:xfrm>
          <a:prstGeom prst="rect">
            <a:avLst/>
          </a:prstGeom>
          <a:noFill/>
        </p:spPr>
        <p:txBody>
          <a:bodyPr wrap="square" rtlCol="0">
            <a:spAutoFit/>
          </a:bodyPr>
          <a:lstStyle/>
          <a:p>
            <a:pPr marL="230188" lvl="0" indent="-230188">
              <a:spcBef>
                <a:spcPct val="20000"/>
              </a:spcBef>
              <a:spcAft>
                <a:spcPts val="1200"/>
              </a:spcAft>
              <a:buFont typeface="Arial" charset="0"/>
              <a:buChar char="•"/>
            </a:pPr>
            <a:r>
              <a:rPr lang="en-US" sz="1700" dirty="0">
                <a:solidFill>
                  <a:schemeClr val="tx2">
                    <a:lumMod val="50000"/>
                  </a:schemeClr>
                </a:solidFill>
              </a:rPr>
              <a:t>If the participant is eligible for OPIOID DWG they are automatically a “Priority of Service”. Select “YES”</a:t>
            </a:r>
          </a:p>
          <a:p>
            <a:pPr marL="230188" indent="-230188">
              <a:spcBef>
                <a:spcPct val="20000"/>
              </a:spcBef>
              <a:spcAft>
                <a:spcPts val="1200"/>
              </a:spcAft>
              <a:buFont typeface="Arial" charset="0"/>
              <a:buChar char="•"/>
            </a:pPr>
            <a:r>
              <a:rPr lang="en-US" sz="1700" dirty="0">
                <a:solidFill>
                  <a:schemeClr val="tx2">
                    <a:lumMod val="50000"/>
                  </a:schemeClr>
                </a:solidFill>
              </a:rPr>
              <a:t>Your justification for Priority of Service is “OPIOID Crisis”</a:t>
            </a:r>
          </a:p>
          <a:p>
            <a:pPr marL="230188" lvl="0" indent="-230188">
              <a:spcBef>
                <a:spcPct val="20000"/>
              </a:spcBef>
              <a:spcAft>
                <a:spcPts val="600"/>
              </a:spcAft>
              <a:buFont typeface="Arial" charset="0"/>
              <a:buChar char="•"/>
            </a:pPr>
            <a:r>
              <a:rPr lang="en-US" sz="1700" dirty="0">
                <a:solidFill>
                  <a:schemeClr val="tx2">
                    <a:lumMod val="50000"/>
                  </a:schemeClr>
                </a:solidFill>
              </a:rPr>
              <a:t>Click “Determine Results”</a:t>
            </a:r>
          </a:p>
        </p:txBody>
      </p:sp>
      <p:sp>
        <p:nvSpPr>
          <p:cNvPr id="3" name="Slide Number Placeholder 2"/>
          <p:cNvSpPr>
            <a:spLocks noGrp="1"/>
          </p:cNvSpPr>
          <p:nvPr>
            <p:ph type="sldNum" sz="quarter" idx="12"/>
          </p:nvPr>
        </p:nvSpPr>
        <p:spPr/>
        <p:txBody>
          <a:bodyPr/>
          <a:lstStyle/>
          <a:p>
            <a:fld id="{EBFF2294-7853-4F86-BD16-9D9D7D857176}" type="slidenum">
              <a:rPr lang="en-US" smtClean="0"/>
              <a:t>21</a:t>
            </a:fld>
            <a:endParaRPr lang="en-US" dirty="0"/>
          </a:p>
        </p:txBody>
      </p:sp>
      <p:pic>
        <p:nvPicPr>
          <p:cNvPr id="5" name="Picture 4">
            <a:extLst>
              <a:ext uri="{FF2B5EF4-FFF2-40B4-BE49-F238E27FC236}">
                <a16:creationId xmlns:a16="http://schemas.microsoft.com/office/drawing/2014/main" id="{7E11973E-15BF-4C6D-9621-CD627B496EED}"/>
              </a:ext>
            </a:extLst>
          </p:cNvPr>
          <p:cNvPicPr>
            <a:picLocks noChangeAspect="1"/>
          </p:cNvPicPr>
          <p:nvPr/>
        </p:nvPicPr>
        <p:blipFill rotWithShape="1">
          <a:blip r:embed="rId3"/>
          <a:srcRect b="37184"/>
          <a:stretch/>
        </p:blipFill>
        <p:spPr>
          <a:xfrm>
            <a:off x="154708" y="2209801"/>
            <a:ext cx="6108525" cy="251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783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09" y="381000"/>
            <a:ext cx="8797636" cy="1565542"/>
          </a:xfrm>
        </p:spPr>
        <p:txBody>
          <a:bodyPr>
            <a:normAutofit/>
          </a:bodyPr>
          <a:lstStyle/>
          <a:p>
            <a:pPr algn="ctr"/>
            <a:r>
              <a:rPr lang="en-US" sz="3400" dirty="0"/>
              <a:t>PROGRAM ELIGIBILITY</a:t>
            </a:r>
          </a:p>
        </p:txBody>
      </p:sp>
      <p:sp>
        <p:nvSpPr>
          <p:cNvPr id="12" name="TextBox 11"/>
          <p:cNvSpPr txBox="1"/>
          <p:nvPr/>
        </p:nvSpPr>
        <p:spPr>
          <a:xfrm>
            <a:off x="6127398" y="1946542"/>
            <a:ext cx="2952345" cy="4111895"/>
          </a:xfrm>
          <a:prstGeom prst="rect">
            <a:avLst/>
          </a:prstGeom>
          <a:noFill/>
        </p:spPr>
        <p:txBody>
          <a:bodyPr wrap="square" rtlCol="0">
            <a:spAutoFit/>
          </a:bodyPr>
          <a:lstStyle/>
          <a:p>
            <a:pPr marL="230188" lvl="0" indent="-230188">
              <a:spcBef>
                <a:spcPct val="20000"/>
              </a:spcBef>
              <a:spcAft>
                <a:spcPts val="1200"/>
              </a:spcAft>
              <a:buFont typeface="Arial" charset="0"/>
              <a:buChar char="•"/>
            </a:pPr>
            <a:r>
              <a:rPr lang="en-US" sz="1700" dirty="0">
                <a:solidFill>
                  <a:schemeClr val="tx2">
                    <a:lumMod val="50000"/>
                  </a:schemeClr>
                </a:solidFill>
              </a:rPr>
              <a:t>Determination Results should appear as “Eligible”</a:t>
            </a:r>
          </a:p>
          <a:p>
            <a:pPr marL="230188" lvl="0" indent="-230188">
              <a:spcBef>
                <a:spcPct val="20000"/>
              </a:spcBef>
              <a:spcAft>
                <a:spcPts val="1200"/>
              </a:spcAft>
              <a:buFont typeface="Arial" charset="0"/>
              <a:buChar char="•"/>
            </a:pPr>
            <a:r>
              <a:rPr lang="en-US" sz="1700" dirty="0">
                <a:solidFill>
                  <a:schemeClr val="tx2">
                    <a:lumMod val="50000"/>
                  </a:schemeClr>
                </a:solidFill>
              </a:rPr>
              <a:t>Click on “Save and Continue to Enrollment”</a:t>
            </a:r>
          </a:p>
          <a:p>
            <a:pPr marL="230188" lvl="0" indent="-230188">
              <a:spcBef>
                <a:spcPct val="20000"/>
              </a:spcBef>
              <a:spcAft>
                <a:spcPts val="1200"/>
              </a:spcAft>
              <a:buFont typeface="Arial" charset="0"/>
              <a:buChar char="•"/>
            </a:pPr>
            <a:r>
              <a:rPr lang="en-US" sz="1700" dirty="0">
                <a:solidFill>
                  <a:schemeClr val="tx2">
                    <a:lumMod val="50000"/>
                  </a:schemeClr>
                </a:solidFill>
              </a:rPr>
              <a:t>If the determination shows not eligible for WIA/WIOA Dislocated worker, look back at your data entry to confirm it was all entered correctly</a:t>
            </a:r>
          </a:p>
          <a:p>
            <a:pPr marL="230188" lvl="0" indent="-230188">
              <a:spcBef>
                <a:spcPct val="20000"/>
              </a:spcBef>
              <a:spcAft>
                <a:spcPts val="1200"/>
              </a:spcAft>
              <a:buFont typeface="Arial" charset="0"/>
              <a:buChar char="•"/>
            </a:pPr>
            <a:r>
              <a:rPr lang="en-US" sz="1700" dirty="0">
                <a:solidFill>
                  <a:schemeClr val="tx2">
                    <a:lumMod val="50000"/>
                  </a:schemeClr>
                </a:solidFill>
              </a:rPr>
              <a:t>If nothing appears to be incorrect, contact your manager or Amy Carlson for guidance</a:t>
            </a:r>
          </a:p>
        </p:txBody>
      </p:sp>
      <p:pic>
        <p:nvPicPr>
          <p:cNvPr id="3" name="Picture 2"/>
          <p:cNvPicPr>
            <a:picLocks noChangeAspect="1"/>
          </p:cNvPicPr>
          <p:nvPr/>
        </p:nvPicPr>
        <p:blipFill>
          <a:blip r:embed="rId3"/>
          <a:stretch>
            <a:fillRect/>
          </a:stretch>
        </p:blipFill>
        <p:spPr>
          <a:xfrm>
            <a:off x="457200" y="2667000"/>
            <a:ext cx="5486400" cy="2154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EBFF2294-7853-4F86-BD16-9D9D7D857176}" type="slidenum">
              <a:rPr lang="en-US" smtClean="0"/>
              <a:t>22</a:t>
            </a:fld>
            <a:endParaRPr lang="en-US" dirty="0"/>
          </a:p>
        </p:txBody>
      </p:sp>
    </p:spTree>
    <p:extLst>
      <p:ext uri="{BB962C8B-B14F-4D97-AF65-F5344CB8AC3E}">
        <p14:creationId xmlns:p14="http://schemas.microsoft.com/office/powerpoint/2010/main" val="376383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38" y="838200"/>
            <a:ext cx="8786325" cy="1221924"/>
          </a:xfrm>
        </p:spPr>
        <p:txBody>
          <a:bodyPr>
            <a:normAutofit fontScale="90000"/>
          </a:bodyPr>
          <a:lstStyle/>
          <a:p>
            <a:pPr algn="ctr"/>
            <a:r>
              <a:rPr lang="en-US" dirty="0"/>
              <a:t>PROGRAM ENROLLMENT</a:t>
            </a:r>
            <a:br>
              <a:rPr lang="en-US" dirty="0"/>
            </a:b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14" name="TextBox 13"/>
          <p:cNvSpPr txBox="1"/>
          <p:nvPr/>
        </p:nvSpPr>
        <p:spPr>
          <a:xfrm>
            <a:off x="6019728" y="2209800"/>
            <a:ext cx="2918998" cy="2443746"/>
          </a:xfrm>
          <a:prstGeom prst="rect">
            <a:avLst/>
          </a:prstGeom>
          <a:noFill/>
        </p:spPr>
        <p:txBody>
          <a:bodyPr wrap="square" rtlCol="0">
            <a:spAutoFit/>
          </a:bodyPr>
          <a:lstStyle/>
          <a:p>
            <a:pPr marL="228600" indent="-228600">
              <a:spcBef>
                <a:spcPct val="20000"/>
              </a:spcBef>
              <a:spcAft>
                <a:spcPts val="600"/>
              </a:spcAft>
              <a:buFont typeface="Arial" pitchFamily="34" charset="0"/>
              <a:buChar char="•"/>
            </a:pPr>
            <a:r>
              <a:rPr lang="en-US" sz="1700" dirty="0">
                <a:solidFill>
                  <a:schemeClr val="tx2">
                    <a:lumMod val="50000"/>
                  </a:schemeClr>
                </a:solidFill>
              </a:rPr>
              <a:t>Complete all blank fields that you can</a:t>
            </a:r>
          </a:p>
          <a:p>
            <a:pPr marL="228600" lvl="0" indent="-228600">
              <a:spcBef>
                <a:spcPct val="20000"/>
              </a:spcBef>
              <a:spcAft>
                <a:spcPts val="600"/>
              </a:spcAft>
              <a:buFont typeface="Arial" pitchFamily="34" charset="0"/>
              <a:buChar char="•"/>
            </a:pPr>
            <a:r>
              <a:rPr lang="en-US" sz="1700" dirty="0">
                <a:solidFill>
                  <a:schemeClr val="tx2">
                    <a:lumMod val="50000"/>
                  </a:schemeClr>
                </a:solidFill>
              </a:rPr>
              <a:t>Use participant’s self-reported information to capture demographic details</a:t>
            </a:r>
          </a:p>
          <a:p>
            <a:pPr marL="228600" lvl="0" indent="-228600">
              <a:spcBef>
                <a:spcPct val="20000"/>
              </a:spcBef>
              <a:spcAft>
                <a:spcPts val="600"/>
              </a:spcAft>
              <a:buFont typeface="Arial" pitchFamily="34" charset="0"/>
              <a:buChar char="•"/>
            </a:pPr>
            <a:r>
              <a:rPr lang="en-US" sz="1700" dirty="0">
                <a:solidFill>
                  <a:schemeClr val="tx2">
                    <a:lumMod val="50000"/>
                  </a:schemeClr>
                </a:solidFill>
              </a:rPr>
              <a:t>Continue through the enrollment screen by scrolling down</a:t>
            </a:r>
          </a:p>
        </p:txBody>
      </p:sp>
      <p:pic>
        <p:nvPicPr>
          <p:cNvPr id="3" name="Picture 2"/>
          <p:cNvPicPr>
            <a:picLocks noChangeAspect="1"/>
          </p:cNvPicPr>
          <p:nvPr/>
        </p:nvPicPr>
        <p:blipFill>
          <a:blip r:embed="rId2"/>
          <a:stretch>
            <a:fillRect/>
          </a:stretch>
        </p:blipFill>
        <p:spPr>
          <a:xfrm>
            <a:off x="632298" y="1986064"/>
            <a:ext cx="1928813" cy="171450"/>
          </a:xfrm>
          <a:prstGeom prst="rect">
            <a:avLst/>
          </a:prstGeom>
        </p:spPr>
      </p:pic>
      <p:pic>
        <p:nvPicPr>
          <p:cNvPr id="4" name="Picture 3"/>
          <p:cNvPicPr>
            <a:picLocks noChangeAspect="1"/>
          </p:cNvPicPr>
          <p:nvPr/>
        </p:nvPicPr>
        <p:blipFill>
          <a:blip r:embed="rId3"/>
          <a:stretch>
            <a:fillRect/>
          </a:stretch>
        </p:blipFill>
        <p:spPr>
          <a:xfrm>
            <a:off x="1905000" y="2667000"/>
            <a:ext cx="1814513" cy="93236"/>
          </a:xfrm>
          <a:prstGeom prst="rect">
            <a:avLst/>
          </a:prstGeom>
        </p:spPr>
      </p:pic>
      <p:pic>
        <p:nvPicPr>
          <p:cNvPr id="5" name="Picture 4"/>
          <p:cNvPicPr>
            <a:picLocks noChangeAspect="1"/>
          </p:cNvPicPr>
          <p:nvPr/>
        </p:nvPicPr>
        <p:blipFill>
          <a:blip r:embed="rId4"/>
          <a:stretch>
            <a:fillRect/>
          </a:stretch>
        </p:blipFill>
        <p:spPr>
          <a:xfrm>
            <a:off x="3719513" y="2622225"/>
            <a:ext cx="685800" cy="142875"/>
          </a:xfrm>
          <a:prstGeom prst="rect">
            <a:avLst/>
          </a:prstGeom>
        </p:spPr>
      </p:pic>
      <p:pic>
        <p:nvPicPr>
          <p:cNvPr id="8" name="Picture 7"/>
          <p:cNvPicPr>
            <a:picLocks noChangeAspect="1"/>
          </p:cNvPicPr>
          <p:nvPr/>
        </p:nvPicPr>
        <p:blipFill>
          <a:blip r:embed="rId5"/>
          <a:stretch>
            <a:fillRect/>
          </a:stretch>
        </p:blipFill>
        <p:spPr>
          <a:xfrm>
            <a:off x="3886200" y="2895600"/>
            <a:ext cx="671513" cy="122093"/>
          </a:xfrm>
          <a:prstGeom prst="rect">
            <a:avLst/>
          </a:prstGeom>
        </p:spPr>
      </p:pic>
      <p:pic>
        <p:nvPicPr>
          <p:cNvPr id="9" name="Picture 8"/>
          <p:cNvPicPr>
            <a:picLocks noChangeAspect="1"/>
          </p:cNvPicPr>
          <p:nvPr/>
        </p:nvPicPr>
        <p:blipFill>
          <a:blip r:embed="rId5"/>
          <a:stretch>
            <a:fillRect/>
          </a:stretch>
        </p:blipFill>
        <p:spPr>
          <a:xfrm>
            <a:off x="1897856" y="2895600"/>
            <a:ext cx="701067" cy="127467"/>
          </a:xfrm>
          <a:prstGeom prst="rect">
            <a:avLst/>
          </a:prstGeom>
        </p:spPr>
      </p:pic>
      <p:pic>
        <p:nvPicPr>
          <p:cNvPr id="10" name="Picture 9"/>
          <p:cNvPicPr>
            <a:picLocks noChangeAspect="1"/>
          </p:cNvPicPr>
          <p:nvPr/>
        </p:nvPicPr>
        <p:blipFill>
          <a:blip r:embed="rId6"/>
          <a:stretch>
            <a:fillRect/>
          </a:stretch>
        </p:blipFill>
        <p:spPr>
          <a:xfrm>
            <a:off x="1907737" y="3390147"/>
            <a:ext cx="728663" cy="106434"/>
          </a:xfrm>
          <a:prstGeom prst="rect">
            <a:avLst/>
          </a:prstGeom>
        </p:spPr>
      </p:pic>
      <p:pic>
        <p:nvPicPr>
          <p:cNvPr id="12" name="Picture 11"/>
          <p:cNvPicPr>
            <a:picLocks noChangeAspect="1"/>
          </p:cNvPicPr>
          <p:nvPr/>
        </p:nvPicPr>
        <p:blipFill>
          <a:blip r:embed="rId7"/>
          <a:stretch>
            <a:fillRect/>
          </a:stretch>
        </p:blipFill>
        <p:spPr>
          <a:xfrm>
            <a:off x="1647825" y="3588667"/>
            <a:ext cx="4143375" cy="187828"/>
          </a:xfrm>
          <a:prstGeom prst="rect">
            <a:avLst/>
          </a:prstGeom>
        </p:spPr>
      </p:pic>
      <p:pic>
        <p:nvPicPr>
          <p:cNvPr id="13" name="Picture 12"/>
          <p:cNvPicPr>
            <a:picLocks noChangeAspect="1"/>
          </p:cNvPicPr>
          <p:nvPr/>
        </p:nvPicPr>
        <p:blipFill>
          <a:blip r:embed="rId8"/>
          <a:stretch>
            <a:fillRect/>
          </a:stretch>
        </p:blipFill>
        <p:spPr>
          <a:xfrm>
            <a:off x="4076700" y="3373315"/>
            <a:ext cx="800100" cy="146172"/>
          </a:xfrm>
          <a:prstGeom prst="rect">
            <a:avLst/>
          </a:prstGeom>
        </p:spPr>
      </p:pic>
      <p:pic>
        <p:nvPicPr>
          <p:cNvPr id="16" name="Picture 15"/>
          <p:cNvPicPr>
            <a:picLocks noChangeAspect="1"/>
          </p:cNvPicPr>
          <p:nvPr/>
        </p:nvPicPr>
        <p:blipFill>
          <a:blip r:embed="rId9"/>
          <a:stretch>
            <a:fillRect/>
          </a:stretch>
        </p:blipFill>
        <p:spPr>
          <a:xfrm>
            <a:off x="656922" y="4600062"/>
            <a:ext cx="1114425" cy="551618"/>
          </a:xfrm>
          <a:prstGeom prst="rect">
            <a:avLst/>
          </a:prstGeom>
        </p:spPr>
      </p:pic>
      <p:pic>
        <p:nvPicPr>
          <p:cNvPr id="17" name="Picture 16"/>
          <p:cNvPicPr>
            <a:picLocks noChangeAspect="1"/>
          </p:cNvPicPr>
          <p:nvPr/>
        </p:nvPicPr>
        <p:blipFill>
          <a:blip r:embed="rId10"/>
          <a:stretch>
            <a:fillRect/>
          </a:stretch>
        </p:blipFill>
        <p:spPr>
          <a:xfrm>
            <a:off x="656922" y="3902922"/>
            <a:ext cx="4677078" cy="489956"/>
          </a:xfrm>
          <a:prstGeom prst="rect">
            <a:avLst/>
          </a:prstGeom>
        </p:spPr>
      </p:pic>
      <p:pic>
        <p:nvPicPr>
          <p:cNvPr id="19" name="Picture 18"/>
          <p:cNvPicPr>
            <a:picLocks noChangeAspect="1"/>
          </p:cNvPicPr>
          <p:nvPr/>
        </p:nvPicPr>
        <p:blipFill>
          <a:blip r:embed="rId11"/>
          <a:stretch>
            <a:fillRect/>
          </a:stretch>
        </p:blipFill>
        <p:spPr>
          <a:xfrm>
            <a:off x="4967693" y="3871938"/>
            <a:ext cx="523875" cy="104775"/>
          </a:xfrm>
          <a:prstGeom prst="rect">
            <a:avLst/>
          </a:prstGeom>
        </p:spPr>
      </p:pic>
      <p:pic>
        <p:nvPicPr>
          <p:cNvPr id="20" name="Picture 19"/>
          <p:cNvPicPr>
            <a:picLocks noChangeAspect="1"/>
          </p:cNvPicPr>
          <p:nvPr/>
        </p:nvPicPr>
        <p:blipFill>
          <a:blip r:embed="rId12"/>
          <a:stretch>
            <a:fillRect/>
          </a:stretch>
        </p:blipFill>
        <p:spPr>
          <a:xfrm>
            <a:off x="1647825" y="3760072"/>
            <a:ext cx="723900" cy="119815"/>
          </a:xfrm>
          <a:prstGeom prst="rect">
            <a:avLst/>
          </a:prstGeom>
        </p:spPr>
      </p:pic>
      <p:pic>
        <p:nvPicPr>
          <p:cNvPr id="21" name="Picture 20"/>
          <p:cNvPicPr>
            <a:picLocks noChangeAspect="1"/>
          </p:cNvPicPr>
          <p:nvPr/>
        </p:nvPicPr>
        <p:blipFill>
          <a:blip r:embed="rId13"/>
          <a:stretch>
            <a:fillRect/>
          </a:stretch>
        </p:blipFill>
        <p:spPr>
          <a:xfrm>
            <a:off x="3386036" y="3748758"/>
            <a:ext cx="157163" cy="138673"/>
          </a:xfrm>
          <a:prstGeom prst="rect">
            <a:avLst/>
          </a:prstGeom>
        </p:spPr>
      </p:pic>
      <p:sp>
        <p:nvSpPr>
          <p:cNvPr id="11" name="Slide Number Placeholder 10"/>
          <p:cNvSpPr>
            <a:spLocks noGrp="1"/>
          </p:cNvSpPr>
          <p:nvPr>
            <p:ph type="sldNum" sz="quarter" idx="12"/>
          </p:nvPr>
        </p:nvSpPr>
        <p:spPr/>
        <p:txBody>
          <a:bodyPr/>
          <a:lstStyle/>
          <a:p>
            <a:fld id="{EBFF2294-7853-4F86-BD16-9D9D7D857176}" type="slidenum">
              <a:rPr lang="en-US" smtClean="0"/>
              <a:t>23</a:t>
            </a:fld>
            <a:endParaRPr lang="en-US" dirty="0"/>
          </a:p>
        </p:txBody>
      </p:sp>
      <p:pic>
        <p:nvPicPr>
          <p:cNvPr id="15" name="Picture 14">
            <a:extLst>
              <a:ext uri="{FF2B5EF4-FFF2-40B4-BE49-F238E27FC236}">
                <a16:creationId xmlns:a16="http://schemas.microsoft.com/office/drawing/2014/main" id="{F3849C4B-F813-4FB0-BB1D-9A17CC4471BE}"/>
              </a:ext>
            </a:extLst>
          </p:cNvPr>
          <p:cNvPicPr>
            <a:picLocks noChangeAspect="1"/>
          </p:cNvPicPr>
          <p:nvPr/>
        </p:nvPicPr>
        <p:blipFill rotWithShape="1">
          <a:blip r:embed="rId14"/>
          <a:srcRect t="18499"/>
          <a:stretch/>
        </p:blipFill>
        <p:spPr>
          <a:xfrm>
            <a:off x="510864" y="1839586"/>
            <a:ext cx="5176837" cy="4963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125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33765"/>
            <a:ext cx="8686800" cy="993324"/>
          </a:xfrm>
        </p:spPr>
        <p:txBody>
          <a:bodyPr>
            <a:normAutofit/>
          </a:bodyPr>
          <a:lstStyle/>
          <a:p>
            <a:pPr algn="ctr"/>
            <a:r>
              <a:rPr lang="en-US" dirty="0"/>
              <a:t>PROGRAM ENROLLMENT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14" name="TextBox 13"/>
          <p:cNvSpPr txBox="1"/>
          <p:nvPr/>
        </p:nvSpPr>
        <p:spPr>
          <a:xfrm>
            <a:off x="6248400" y="2286000"/>
            <a:ext cx="2438400" cy="2314480"/>
          </a:xfrm>
          <a:prstGeom prst="rect">
            <a:avLst/>
          </a:prstGeom>
          <a:noFill/>
        </p:spPr>
        <p:txBody>
          <a:bodyPr wrap="square" rtlCol="0">
            <a:spAutoFit/>
          </a:bodyPr>
          <a:lstStyle/>
          <a:p>
            <a:pPr marL="228600" indent="-228600">
              <a:spcBef>
                <a:spcPct val="20000"/>
              </a:spcBef>
              <a:spcAft>
                <a:spcPts val="600"/>
              </a:spcAft>
              <a:buFont typeface="Arial" pitchFamily="34" charset="0"/>
              <a:buChar char="•"/>
            </a:pPr>
            <a:r>
              <a:rPr lang="en-US" sz="1700" dirty="0">
                <a:solidFill>
                  <a:schemeClr val="tx2">
                    <a:lumMod val="50000"/>
                  </a:schemeClr>
                </a:solidFill>
              </a:rPr>
              <a:t>Continue completing all fields if the information is known</a:t>
            </a:r>
          </a:p>
          <a:p>
            <a:pPr marL="228600" indent="-228600">
              <a:spcBef>
                <a:spcPct val="20000"/>
              </a:spcBef>
              <a:spcAft>
                <a:spcPts val="600"/>
              </a:spcAft>
              <a:buFont typeface="Arial" pitchFamily="34" charset="0"/>
              <a:buChar char="•"/>
            </a:pPr>
            <a:r>
              <a:rPr lang="en-US" sz="1700" dirty="0">
                <a:solidFill>
                  <a:schemeClr val="tx2">
                    <a:lumMod val="50000"/>
                  </a:schemeClr>
                </a:solidFill>
              </a:rPr>
              <a:t>The more information you enter at enrollment, the better your grant reports will be!</a:t>
            </a:r>
          </a:p>
        </p:txBody>
      </p:sp>
      <p:sp>
        <p:nvSpPr>
          <p:cNvPr id="3" name="Slide Number Placeholder 2"/>
          <p:cNvSpPr>
            <a:spLocks noGrp="1"/>
          </p:cNvSpPr>
          <p:nvPr>
            <p:ph type="sldNum" sz="quarter" idx="12"/>
          </p:nvPr>
        </p:nvSpPr>
        <p:spPr/>
        <p:txBody>
          <a:bodyPr/>
          <a:lstStyle/>
          <a:p>
            <a:fld id="{EBFF2294-7853-4F86-BD16-9D9D7D857176}" type="slidenum">
              <a:rPr lang="en-US" smtClean="0"/>
              <a:t>24</a:t>
            </a:fld>
            <a:endParaRPr lang="en-US" dirty="0"/>
          </a:p>
        </p:txBody>
      </p:sp>
      <p:pic>
        <p:nvPicPr>
          <p:cNvPr id="5" name="Picture 4">
            <a:extLst>
              <a:ext uri="{FF2B5EF4-FFF2-40B4-BE49-F238E27FC236}">
                <a16:creationId xmlns:a16="http://schemas.microsoft.com/office/drawing/2014/main" id="{BBA1290E-3A3C-4556-B24A-DBCEB8AB9D9B}"/>
              </a:ext>
            </a:extLst>
          </p:cNvPr>
          <p:cNvPicPr>
            <a:picLocks noChangeAspect="1"/>
          </p:cNvPicPr>
          <p:nvPr/>
        </p:nvPicPr>
        <p:blipFill>
          <a:blip r:embed="rId2"/>
          <a:stretch>
            <a:fillRect/>
          </a:stretch>
        </p:blipFill>
        <p:spPr>
          <a:xfrm>
            <a:off x="409574" y="1910701"/>
            <a:ext cx="5305426" cy="482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635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56521"/>
            <a:ext cx="8686800" cy="993324"/>
          </a:xfrm>
        </p:spPr>
        <p:txBody>
          <a:bodyPr>
            <a:normAutofit/>
          </a:bodyPr>
          <a:lstStyle/>
          <a:p>
            <a:pPr algn="ctr"/>
            <a:r>
              <a:rPr lang="en-US" dirty="0"/>
              <a:t>PROGRAM ENROLLMENT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14" name="TextBox 13"/>
          <p:cNvSpPr txBox="1"/>
          <p:nvPr/>
        </p:nvSpPr>
        <p:spPr>
          <a:xfrm>
            <a:off x="6248400" y="2286000"/>
            <a:ext cx="2438400" cy="3228576"/>
          </a:xfrm>
          <a:prstGeom prst="rect">
            <a:avLst/>
          </a:prstGeom>
          <a:noFill/>
        </p:spPr>
        <p:txBody>
          <a:bodyPr wrap="square" rtlCol="0">
            <a:spAutoFit/>
          </a:bodyPr>
          <a:lstStyle/>
          <a:p>
            <a:pPr marL="228600" indent="-228600">
              <a:spcBef>
                <a:spcPct val="20000"/>
              </a:spcBef>
              <a:spcAft>
                <a:spcPts val="600"/>
              </a:spcAft>
              <a:buFont typeface="Arial" pitchFamily="34" charset="0"/>
              <a:buChar char="•"/>
            </a:pPr>
            <a:r>
              <a:rPr lang="en-US" sz="1700" dirty="0">
                <a:solidFill>
                  <a:schemeClr val="tx2">
                    <a:lumMod val="50000"/>
                  </a:schemeClr>
                </a:solidFill>
              </a:rPr>
              <a:t>Continue completing all fields if the information is known</a:t>
            </a:r>
          </a:p>
          <a:p>
            <a:pPr marL="228600" indent="-228600">
              <a:spcBef>
                <a:spcPct val="20000"/>
              </a:spcBef>
              <a:spcAft>
                <a:spcPts val="600"/>
              </a:spcAft>
              <a:buFont typeface="Arial" pitchFamily="34" charset="0"/>
              <a:buChar char="•"/>
            </a:pPr>
            <a:r>
              <a:rPr lang="en-US" sz="1700" dirty="0">
                <a:solidFill>
                  <a:schemeClr val="tx2">
                    <a:lumMod val="50000"/>
                  </a:schemeClr>
                </a:solidFill>
              </a:rPr>
              <a:t>The more information you enter at enrollment, the better your grant reports</a:t>
            </a:r>
          </a:p>
          <a:p>
            <a:pPr marL="228600" indent="-228600">
              <a:spcBef>
                <a:spcPct val="20000"/>
              </a:spcBef>
              <a:spcAft>
                <a:spcPts val="600"/>
              </a:spcAft>
              <a:buFont typeface="Arial" pitchFamily="34" charset="0"/>
              <a:buChar char="•"/>
            </a:pPr>
            <a:r>
              <a:rPr lang="en-US" sz="1700" dirty="0">
                <a:solidFill>
                  <a:schemeClr val="tx2">
                    <a:lumMod val="50000"/>
                  </a:schemeClr>
                </a:solidFill>
              </a:rPr>
              <a:t>Enter the O*NET and Industry code for the participant’s previous occupation</a:t>
            </a:r>
          </a:p>
        </p:txBody>
      </p:sp>
      <p:sp>
        <p:nvSpPr>
          <p:cNvPr id="3" name="Slide Number Placeholder 2"/>
          <p:cNvSpPr>
            <a:spLocks noGrp="1"/>
          </p:cNvSpPr>
          <p:nvPr>
            <p:ph type="sldNum" sz="quarter" idx="12"/>
          </p:nvPr>
        </p:nvSpPr>
        <p:spPr/>
        <p:txBody>
          <a:bodyPr/>
          <a:lstStyle/>
          <a:p>
            <a:fld id="{EBFF2294-7853-4F86-BD16-9D9D7D857176}" type="slidenum">
              <a:rPr lang="en-US" smtClean="0"/>
              <a:t>25</a:t>
            </a:fld>
            <a:endParaRPr lang="en-US" dirty="0"/>
          </a:p>
        </p:txBody>
      </p:sp>
      <p:pic>
        <p:nvPicPr>
          <p:cNvPr id="6" name="Picture 5">
            <a:extLst>
              <a:ext uri="{FF2B5EF4-FFF2-40B4-BE49-F238E27FC236}">
                <a16:creationId xmlns:a16="http://schemas.microsoft.com/office/drawing/2014/main" id="{6DDC9892-5B56-4BA6-8829-47A818DC409F}"/>
              </a:ext>
            </a:extLst>
          </p:cNvPr>
          <p:cNvPicPr>
            <a:picLocks noChangeAspect="1"/>
          </p:cNvPicPr>
          <p:nvPr/>
        </p:nvPicPr>
        <p:blipFill>
          <a:blip r:embed="rId2"/>
          <a:stretch>
            <a:fillRect/>
          </a:stretch>
        </p:blipFill>
        <p:spPr>
          <a:xfrm>
            <a:off x="390526" y="1752599"/>
            <a:ext cx="5400674" cy="4922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FB2F5AB-687B-463C-B5A6-5961032737D7}"/>
              </a:ext>
            </a:extLst>
          </p:cNvPr>
          <p:cNvPicPr>
            <a:picLocks noChangeAspect="1"/>
          </p:cNvPicPr>
          <p:nvPr/>
        </p:nvPicPr>
        <p:blipFill>
          <a:blip r:embed="rId3"/>
          <a:stretch>
            <a:fillRect/>
          </a:stretch>
        </p:blipFill>
        <p:spPr>
          <a:xfrm>
            <a:off x="5257800" y="2438400"/>
            <a:ext cx="219075" cy="238125"/>
          </a:xfrm>
          <a:prstGeom prst="rect">
            <a:avLst/>
          </a:prstGeom>
        </p:spPr>
      </p:pic>
    </p:spTree>
    <p:extLst>
      <p:ext uri="{BB962C8B-B14F-4D97-AF65-F5344CB8AC3E}">
        <p14:creationId xmlns:p14="http://schemas.microsoft.com/office/powerpoint/2010/main" val="120561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65977"/>
            <a:ext cx="8786324" cy="993324"/>
          </a:xfrm>
        </p:spPr>
        <p:txBody>
          <a:bodyPr>
            <a:normAutofit/>
          </a:bodyPr>
          <a:lstStyle/>
          <a:p>
            <a:pPr algn="ctr"/>
            <a:r>
              <a:rPr lang="en-US" dirty="0"/>
              <a:t>PROGRAM ENROLLMENT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14" name="TextBox 13"/>
          <p:cNvSpPr txBox="1"/>
          <p:nvPr/>
        </p:nvSpPr>
        <p:spPr>
          <a:xfrm>
            <a:off x="838200" y="4348993"/>
            <a:ext cx="7719525" cy="1920526"/>
          </a:xfrm>
          <a:prstGeom prst="rect">
            <a:avLst/>
          </a:prstGeom>
          <a:noFill/>
        </p:spPr>
        <p:txBody>
          <a:bodyPr wrap="square" rtlCol="0">
            <a:spAutoFit/>
          </a:bodyPr>
          <a:lstStyle/>
          <a:p>
            <a:pPr marL="228600" indent="-228600">
              <a:spcBef>
                <a:spcPct val="20000"/>
              </a:spcBef>
              <a:spcAft>
                <a:spcPts val="600"/>
              </a:spcAft>
              <a:buFont typeface="Arial" pitchFamily="34" charset="0"/>
              <a:buChar char="•"/>
            </a:pPr>
            <a:r>
              <a:rPr lang="en-US" sz="1700" dirty="0">
                <a:solidFill>
                  <a:schemeClr val="tx2">
                    <a:lumMod val="50000"/>
                  </a:schemeClr>
                </a:solidFill>
              </a:rPr>
              <a:t>“Staff Assisted Assessment” is the “Activity Type” since it determines the participant’s eligibility</a:t>
            </a:r>
          </a:p>
          <a:p>
            <a:pPr marL="228600" indent="-228600">
              <a:spcBef>
                <a:spcPct val="20000"/>
              </a:spcBef>
              <a:spcAft>
                <a:spcPts val="600"/>
              </a:spcAft>
              <a:buFont typeface="Arial" pitchFamily="34" charset="0"/>
              <a:buChar char="•"/>
            </a:pPr>
            <a:r>
              <a:rPr lang="en-US" sz="1700" dirty="0">
                <a:solidFill>
                  <a:schemeClr val="tx2">
                    <a:lumMod val="50000"/>
                  </a:schemeClr>
                </a:solidFill>
              </a:rPr>
              <a:t>OPIOID FUNDING STREAMS: Anoka WDA-12 1123000 OMNI, City of Duluth WDA-04 1043000 OMNI, CMJTS WDA-05 1053000 OMNI, or </a:t>
            </a:r>
            <a:r>
              <a:rPr lang="pl-PL" sz="1700" dirty="0">
                <a:solidFill>
                  <a:schemeClr val="tx2">
                    <a:lumMod val="50000"/>
                  </a:schemeClr>
                </a:solidFill>
              </a:rPr>
              <a:t>SE WDI WDA-08 1083000 OMNI</a:t>
            </a:r>
            <a:endParaRPr lang="en-US" sz="1700" dirty="0">
              <a:solidFill>
                <a:schemeClr val="tx2">
                  <a:lumMod val="50000"/>
                </a:schemeClr>
              </a:solidFill>
            </a:endParaRPr>
          </a:p>
          <a:p>
            <a:pPr marL="228600" indent="-228600">
              <a:spcBef>
                <a:spcPct val="20000"/>
              </a:spcBef>
              <a:spcAft>
                <a:spcPts val="600"/>
              </a:spcAft>
              <a:buFont typeface="Arial" pitchFamily="34" charset="0"/>
              <a:buChar char="•"/>
            </a:pPr>
            <a:r>
              <a:rPr lang="en-US" sz="1700" dirty="0">
                <a:solidFill>
                  <a:schemeClr val="tx2">
                    <a:lumMod val="50000"/>
                  </a:schemeClr>
                </a:solidFill>
              </a:rPr>
              <a:t>Click “Enroll” or “Enroll and Add Another Activity”</a:t>
            </a:r>
          </a:p>
        </p:txBody>
      </p:sp>
      <p:sp>
        <p:nvSpPr>
          <p:cNvPr id="3" name="Slide Number Placeholder 2"/>
          <p:cNvSpPr>
            <a:spLocks noGrp="1"/>
          </p:cNvSpPr>
          <p:nvPr>
            <p:ph type="sldNum" sz="quarter" idx="12"/>
          </p:nvPr>
        </p:nvSpPr>
        <p:spPr/>
        <p:txBody>
          <a:bodyPr/>
          <a:lstStyle/>
          <a:p>
            <a:fld id="{EBFF2294-7853-4F86-BD16-9D9D7D857176}" type="slidenum">
              <a:rPr lang="en-US" smtClean="0"/>
              <a:t>26</a:t>
            </a:fld>
            <a:endParaRPr lang="en-US" dirty="0"/>
          </a:p>
        </p:txBody>
      </p:sp>
      <p:pic>
        <p:nvPicPr>
          <p:cNvPr id="9" name="Picture 8">
            <a:extLst>
              <a:ext uri="{FF2B5EF4-FFF2-40B4-BE49-F238E27FC236}">
                <a16:creationId xmlns:a16="http://schemas.microsoft.com/office/drawing/2014/main" id="{016442E0-DA3B-4D41-A15B-6AADCFEB547B}"/>
              </a:ext>
            </a:extLst>
          </p:cNvPr>
          <p:cNvPicPr>
            <a:picLocks noChangeAspect="1"/>
          </p:cNvPicPr>
          <p:nvPr/>
        </p:nvPicPr>
        <p:blipFill rotWithShape="1">
          <a:blip r:embed="rId2"/>
          <a:srcRect t="87001"/>
          <a:stretch/>
        </p:blipFill>
        <p:spPr>
          <a:xfrm>
            <a:off x="1657350" y="3530154"/>
            <a:ext cx="5829300" cy="43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2EA763F-B726-414E-99DD-E96F68A00468}"/>
              </a:ext>
            </a:extLst>
          </p:cNvPr>
          <p:cNvPicPr>
            <a:picLocks noChangeAspect="1"/>
          </p:cNvPicPr>
          <p:nvPr/>
        </p:nvPicPr>
        <p:blipFill>
          <a:blip r:embed="rId3"/>
          <a:stretch>
            <a:fillRect/>
          </a:stretch>
        </p:blipFill>
        <p:spPr>
          <a:xfrm>
            <a:off x="1449821" y="1910701"/>
            <a:ext cx="6191484" cy="157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596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88430"/>
            <a:ext cx="8797636" cy="1565542"/>
          </a:xfrm>
        </p:spPr>
        <p:txBody>
          <a:bodyPr>
            <a:normAutofit/>
          </a:bodyPr>
          <a:lstStyle/>
          <a:p>
            <a:pPr algn="ctr"/>
            <a:r>
              <a:rPr lang="en-US" sz="3600" dirty="0"/>
              <a:t>The participant is now enrolled!</a:t>
            </a:r>
            <a:endParaRPr lang="en-US" sz="3400" dirty="0"/>
          </a:p>
        </p:txBody>
      </p:sp>
      <p:pic>
        <p:nvPicPr>
          <p:cNvPr id="2" name="Picture 1"/>
          <p:cNvPicPr>
            <a:picLocks noChangeAspect="1"/>
          </p:cNvPicPr>
          <p:nvPr/>
        </p:nvPicPr>
        <p:blipFill>
          <a:blip r:embed="rId3"/>
          <a:stretch>
            <a:fillRect/>
          </a:stretch>
        </p:blipFill>
        <p:spPr>
          <a:xfrm>
            <a:off x="4343400" y="4343400"/>
            <a:ext cx="704850" cy="161925"/>
          </a:xfrm>
          <a:prstGeom prst="rect">
            <a:avLst/>
          </a:prstGeom>
        </p:spPr>
      </p:pic>
      <p:pic>
        <p:nvPicPr>
          <p:cNvPr id="5" name="Picture 4"/>
          <p:cNvPicPr>
            <a:picLocks noChangeAspect="1"/>
          </p:cNvPicPr>
          <p:nvPr/>
        </p:nvPicPr>
        <p:blipFill>
          <a:blip r:embed="rId3"/>
          <a:stretch>
            <a:fillRect/>
          </a:stretch>
        </p:blipFill>
        <p:spPr>
          <a:xfrm>
            <a:off x="4343400" y="4648200"/>
            <a:ext cx="704850" cy="161925"/>
          </a:xfrm>
          <a:prstGeom prst="rect">
            <a:avLst/>
          </a:prstGeom>
        </p:spPr>
      </p:pic>
      <p:pic>
        <p:nvPicPr>
          <p:cNvPr id="3" name="Picture 2"/>
          <p:cNvPicPr>
            <a:picLocks noChangeAspect="1"/>
          </p:cNvPicPr>
          <p:nvPr/>
        </p:nvPicPr>
        <p:blipFill>
          <a:blip r:embed="rId4"/>
          <a:stretch>
            <a:fillRect/>
          </a:stretch>
        </p:blipFill>
        <p:spPr>
          <a:xfrm>
            <a:off x="4343400" y="4953000"/>
            <a:ext cx="2457450" cy="152400"/>
          </a:xfrm>
          <a:prstGeom prst="rect">
            <a:avLst/>
          </a:prstGeom>
        </p:spPr>
      </p:pic>
      <p:pic>
        <p:nvPicPr>
          <p:cNvPr id="6" name="Picture 5"/>
          <p:cNvPicPr>
            <a:picLocks noChangeAspect="1"/>
          </p:cNvPicPr>
          <p:nvPr/>
        </p:nvPicPr>
        <p:blipFill>
          <a:blip r:embed="rId5"/>
          <a:stretch>
            <a:fillRect/>
          </a:stretch>
        </p:blipFill>
        <p:spPr>
          <a:xfrm>
            <a:off x="2286001" y="3598854"/>
            <a:ext cx="5791200" cy="211146"/>
          </a:xfrm>
          <a:prstGeom prst="rect">
            <a:avLst/>
          </a:prstGeom>
        </p:spPr>
      </p:pic>
      <p:sp>
        <p:nvSpPr>
          <p:cNvPr id="7" name="Slide Number Placeholder 6"/>
          <p:cNvSpPr>
            <a:spLocks noGrp="1"/>
          </p:cNvSpPr>
          <p:nvPr>
            <p:ph type="sldNum" sz="quarter" idx="12"/>
          </p:nvPr>
        </p:nvSpPr>
        <p:spPr/>
        <p:txBody>
          <a:bodyPr/>
          <a:lstStyle/>
          <a:p>
            <a:fld id="{EBFF2294-7853-4F86-BD16-9D9D7D857176}" type="slidenum">
              <a:rPr lang="en-US" smtClean="0"/>
              <a:t>27</a:t>
            </a:fld>
            <a:endParaRPr lang="en-US" dirty="0"/>
          </a:p>
        </p:txBody>
      </p:sp>
      <p:pic>
        <p:nvPicPr>
          <p:cNvPr id="8" name="Picture 7">
            <a:extLst>
              <a:ext uri="{FF2B5EF4-FFF2-40B4-BE49-F238E27FC236}">
                <a16:creationId xmlns:a16="http://schemas.microsoft.com/office/drawing/2014/main" id="{34BBEB07-E2BE-4F90-902A-C3A6DD47F18B}"/>
              </a:ext>
            </a:extLst>
          </p:cNvPr>
          <p:cNvPicPr>
            <a:picLocks noChangeAspect="1"/>
          </p:cNvPicPr>
          <p:nvPr/>
        </p:nvPicPr>
        <p:blipFill>
          <a:blip r:embed="rId6"/>
          <a:stretch>
            <a:fillRect/>
          </a:stretch>
        </p:blipFill>
        <p:spPr>
          <a:xfrm>
            <a:off x="703118" y="2115182"/>
            <a:ext cx="7696200" cy="379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152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133197" y="1487508"/>
            <a:ext cx="639278" cy="2308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995636" y="1487508"/>
            <a:ext cx="914400" cy="230832"/>
          </a:xfrm>
          <a:prstGeom prst="rect">
            <a:avLst/>
          </a:prstGeom>
          <a:noFill/>
        </p:spPr>
        <p:txBody>
          <a:bodyPr wrap="square" rtlCol="0">
            <a:spAutoFit/>
          </a:bodyPr>
          <a:lstStyle/>
          <a:p>
            <a:pPr algn="ctr"/>
            <a:r>
              <a:rPr lang="en-US" sz="900" dirty="0"/>
              <a:t>(2) Click on</a:t>
            </a:r>
          </a:p>
        </p:txBody>
      </p:sp>
      <p:cxnSp>
        <p:nvCxnSpPr>
          <p:cNvPr id="27" name="Elbow Connector 26"/>
          <p:cNvCxnSpPr/>
          <p:nvPr/>
        </p:nvCxnSpPr>
        <p:spPr>
          <a:xfrm rot="16200000" flipH="1">
            <a:off x="2289878" y="1878891"/>
            <a:ext cx="707714" cy="442765"/>
          </a:xfrm>
          <a:prstGeom prst="bentConnector3">
            <a:avLst>
              <a:gd name="adj1" fmla="val 100322"/>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5509658" y="2590800"/>
            <a:ext cx="3440229" cy="384721"/>
          </a:xfrm>
          <a:prstGeom prst="rect">
            <a:avLst/>
          </a:prstGeom>
          <a:noFill/>
        </p:spPr>
        <p:txBody>
          <a:bodyPr wrap="square" rtlCol="0">
            <a:spAutoFit/>
          </a:bodyPr>
          <a:lstStyle/>
          <a:p>
            <a:pPr lvl="0">
              <a:spcBef>
                <a:spcPct val="20000"/>
              </a:spcBef>
              <a:spcAft>
                <a:spcPts val="600"/>
              </a:spcAft>
            </a:pPr>
            <a:r>
              <a:rPr lang="en-US" sz="1900" dirty="0">
                <a:solidFill>
                  <a:schemeClr val="accent2">
                    <a:lumMod val="50000"/>
                  </a:schemeClr>
                </a:solidFill>
              </a:rPr>
              <a:t>  </a:t>
            </a:r>
          </a:p>
        </p:txBody>
      </p:sp>
      <p:pic>
        <p:nvPicPr>
          <p:cNvPr id="276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809" t="44191" r="26994" b="53143"/>
          <a:stretch/>
        </p:blipFill>
        <p:spPr bwMode="auto">
          <a:xfrm>
            <a:off x="3062872" y="2501770"/>
            <a:ext cx="95930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06552" y="0"/>
            <a:ext cx="2853887" cy="5216813"/>
          </a:xfrm>
          <a:prstGeom prst="rect">
            <a:avLst/>
          </a:prstGeom>
          <a:noFill/>
        </p:spPr>
        <p:txBody>
          <a:bodyPr wrap="square" rtlCol="0">
            <a:spAutoFit/>
          </a:bodyPr>
          <a:lstStyle/>
          <a:p>
            <a:pPr algn="ctr"/>
            <a:r>
              <a:rPr lang="en-US" sz="3400" b="1" dirty="0">
                <a:solidFill>
                  <a:schemeClr val="bg1"/>
                </a:solidFill>
              </a:rPr>
              <a:t>ONLINE EMPLOYMENT PLAN</a:t>
            </a:r>
          </a:p>
          <a:p>
            <a:pPr algn="ctr"/>
            <a:endParaRPr lang="en-US" sz="3400" b="1" dirty="0">
              <a:solidFill>
                <a:schemeClr val="accent2">
                  <a:lumMod val="50000"/>
                </a:schemeClr>
              </a:solidFill>
            </a:endParaRPr>
          </a:p>
          <a:p>
            <a:pPr algn="ctr"/>
            <a:br>
              <a:rPr lang="en-US" sz="2400" dirty="0">
                <a:solidFill>
                  <a:schemeClr val="accent2">
                    <a:lumMod val="50000"/>
                  </a:schemeClr>
                </a:solidFill>
              </a:rPr>
            </a:br>
            <a:r>
              <a:rPr lang="en-US" sz="1700" dirty="0">
                <a:solidFill>
                  <a:schemeClr val="tx2">
                    <a:lumMod val="50000"/>
                  </a:schemeClr>
                </a:solidFill>
              </a:rPr>
              <a:t>Multiple options that can be included within the plan; these are the most common</a:t>
            </a:r>
          </a:p>
          <a:p>
            <a:pPr algn="ctr"/>
            <a:endParaRPr lang="en-US" sz="1700" b="1" u="sng" dirty="0">
              <a:solidFill>
                <a:schemeClr val="tx2">
                  <a:lumMod val="50000"/>
                </a:schemeClr>
              </a:solidFill>
            </a:endParaRPr>
          </a:p>
          <a:p>
            <a:pPr lvl="0" algn="ctr"/>
            <a:r>
              <a:rPr lang="en-US" sz="1700" b="1" u="sng" dirty="0">
                <a:solidFill>
                  <a:schemeClr val="tx2">
                    <a:lumMod val="50000"/>
                  </a:schemeClr>
                </a:solidFill>
              </a:rPr>
              <a:t>See the IEP Policy for requirements</a:t>
            </a:r>
          </a:p>
          <a:p>
            <a:pPr lvl="0" algn="ctr"/>
            <a:endParaRPr lang="en-US" sz="1700" b="1" u="sng" dirty="0">
              <a:solidFill>
                <a:schemeClr val="tx2">
                  <a:lumMod val="50000"/>
                </a:schemeClr>
              </a:solidFill>
            </a:endParaRPr>
          </a:p>
          <a:p>
            <a:pPr lvl="0" algn="ctr"/>
            <a:endParaRPr lang="en-US" sz="1700" b="1" u="sng" dirty="0">
              <a:solidFill>
                <a:srgbClr val="C0504D">
                  <a:lumMod val="50000"/>
                </a:srgbClr>
              </a:solidFill>
            </a:endParaRPr>
          </a:p>
          <a:p>
            <a:pPr lvl="0" algn="ctr"/>
            <a:r>
              <a:rPr lang="en-US" sz="1000" b="1" u="sng" dirty="0">
                <a:solidFill>
                  <a:prstClr val="black"/>
                </a:solidFill>
                <a:hlinkClick r:id="rId3"/>
              </a:rPr>
              <a:t>https://apps.deed.state.mn.us/ddp/PolicyDetail.aspx?pol=411</a:t>
            </a:r>
            <a:r>
              <a:rPr lang="en-US" sz="1000" b="1" u="sng" dirty="0">
                <a:solidFill>
                  <a:prstClr val="black"/>
                </a:solidFill>
              </a:rPr>
              <a:t> </a:t>
            </a:r>
          </a:p>
          <a:p>
            <a:pPr algn="ctr"/>
            <a:endParaRPr lang="en-US" sz="1700" b="1" u="sng" dirty="0"/>
          </a:p>
        </p:txBody>
      </p:sp>
      <p:pic>
        <p:nvPicPr>
          <p:cNvPr id="307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16" t="17182" r="23572" b="9619"/>
          <a:stretch/>
        </p:blipFill>
        <p:spPr bwMode="auto">
          <a:xfrm>
            <a:off x="533400" y="457200"/>
            <a:ext cx="5494917" cy="6019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5"/>
          <a:stretch>
            <a:fillRect/>
          </a:stretch>
        </p:blipFill>
        <p:spPr>
          <a:xfrm>
            <a:off x="554477" y="609600"/>
            <a:ext cx="1966913" cy="163440"/>
          </a:xfrm>
          <a:prstGeom prst="rect">
            <a:avLst/>
          </a:prstGeom>
        </p:spPr>
      </p:pic>
      <p:pic>
        <p:nvPicPr>
          <p:cNvPr id="3" name="Picture 2"/>
          <p:cNvPicPr>
            <a:picLocks noChangeAspect="1"/>
          </p:cNvPicPr>
          <p:nvPr/>
        </p:nvPicPr>
        <p:blipFill>
          <a:blip r:embed="rId6"/>
          <a:stretch>
            <a:fillRect/>
          </a:stretch>
        </p:blipFill>
        <p:spPr>
          <a:xfrm>
            <a:off x="4316649" y="3063235"/>
            <a:ext cx="547688" cy="110644"/>
          </a:xfrm>
          <a:prstGeom prst="rect">
            <a:avLst/>
          </a:prstGeom>
        </p:spPr>
      </p:pic>
      <p:pic>
        <p:nvPicPr>
          <p:cNvPr id="16" name="Picture 15"/>
          <p:cNvPicPr>
            <a:picLocks noChangeAspect="1"/>
          </p:cNvPicPr>
          <p:nvPr/>
        </p:nvPicPr>
        <p:blipFill>
          <a:blip r:embed="rId6"/>
          <a:stretch>
            <a:fillRect/>
          </a:stretch>
        </p:blipFill>
        <p:spPr>
          <a:xfrm>
            <a:off x="4339497" y="3849934"/>
            <a:ext cx="547688" cy="110644"/>
          </a:xfrm>
          <a:prstGeom prst="rect">
            <a:avLst/>
          </a:prstGeom>
        </p:spPr>
      </p:pic>
      <p:pic>
        <p:nvPicPr>
          <p:cNvPr id="17" name="Picture 16"/>
          <p:cNvPicPr>
            <a:picLocks noChangeAspect="1"/>
          </p:cNvPicPr>
          <p:nvPr/>
        </p:nvPicPr>
        <p:blipFill>
          <a:blip r:embed="rId6"/>
          <a:stretch>
            <a:fillRect/>
          </a:stretch>
        </p:blipFill>
        <p:spPr>
          <a:xfrm>
            <a:off x="4316649" y="5638800"/>
            <a:ext cx="547688" cy="82042"/>
          </a:xfrm>
          <a:prstGeom prst="rect">
            <a:avLst/>
          </a:prstGeom>
        </p:spPr>
      </p:pic>
      <p:pic>
        <p:nvPicPr>
          <p:cNvPr id="18" name="Picture 17"/>
          <p:cNvPicPr>
            <a:picLocks noChangeAspect="1"/>
          </p:cNvPicPr>
          <p:nvPr/>
        </p:nvPicPr>
        <p:blipFill>
          <a:blip r:embed="rId6"/>
          <a:stretch>
            <a:fillRect/>
          </a:stretch>
        </p:blipFill>
        <p:spPr>
          <a:xfrm>
            <a:off x="4339497" y="967405"/>
            <a:ext cx="547688" cy="110644"/>
          </a:xfrm>
          <a:prstGeom prst="rect">
            <a:avLst/>
          </a:prstGeom>
        </p:spPr>
      </p:pic>
      <p:pic>
        <p:nvPicPr>
          <p:cNvPr id="19" name="Picture 18"/>
          <p:cNvPicPr>
            <a:picLocks noChangeAspect="1"/>
          </p:cNvPicPr>
          <p:nvPr/>
        </p:nvPicPr>
        <p:blipFill>
          <a:blip r:embed="rId6"/>
          <a:stretch>
            <a:fillRect/>
          </a:stretch>
        </p:blipFill>
        <p:spPr>
          <a:xfrm>
            <a:off x="4316649" y="1351048"/>
            <a:ext cx="547688" cy="110644"/>
          </a:xfrm>
          <a:prstGeom prst="rect">
            <a:avLst/>
          </a:prstGeom>
        </p:spPr>
      </p:pic>
      <p:pic>
        <p:nvPicPr>
          <p:cNvPr id="21" name="Picture 20"/>
          <p:cNvPicPr>
            <a:picLocks noChangeAspect="1"/>
          </p:cNvPicPr>
          <p:nvPr/>
        </p:nvPicPr>
        <p:blipFill>
          <a:blip r:embed="rId6"/>
          <a:stretch>
            <a:fillRect/>
          </a:stretch>
        </p:blipFill>
        <p:spPr>
          <a:xfrm>
            <a:off x="4339497" y="2280938"/>
            <a:ext cx="547688" cy="110644"/>
          </a:xfrm>
          <a:prstGeom prst="rect">
            <a:avLst/>
          </a:prstGeom>
        </p:spPr>
      </p:pic>
      <p:pic>
        <p:nvPicPr>
          <p:cNvPr id="22" name="Picture 21"/>
          <p:cNvPicPr>
            <a:picLocks noChangeAspect="1"/>
          </p:cNvPicPr>
          <p:nvPr/>
        </p:nvPicPr>
        <p:blipFill>
          <a:blip r:embed="rId7"/>
          <a:stretch>
            <a:fillRect/>
          </a:stretch>
        </p:blipFill>
        <p:spPr>
          <a:xfrm>
            <a:off x="1537933" y="810329"/>
            <a:ext cx="676275" cy="115111"/>
          </a:xfrm>
          <a:prstGeom prst="rect">
            <a:avLst/>
          </a:prstGeom>
        </p:spPr>
      </p:pic>
      <p:pic>
        <p:nvPicPr>
          <p:cNvPr id="23" name="Picture 22"/>
          <p:cNvPicPr>
            <a:picLocks noChangeAspect="1"/>
          </p:cNvPicPr>
          <p:nvPr/>
        </p:nvPicPr>
        <p:blipFill>
          <a:blip r:embed="rId7"/>
          <a:stretch>
            <a:fillRect/>
          </a:stretch>
        </p:blipFill>
        <p:spPr>
          <a:xfrm>
            <a:off x="1066800" y="6172200"/>
            <a:ext cx="676275" cy="115111"/>
          </a:xfrm>
          <a:prstGeom prst="rect">
            <a:avLst/>
          </a:prstGeom>
        </p:spPr>
      </p:pic>
      <p:pic>
        <p:nvPicPr>
          <p:cNvPr id="4" name="Picture 3"/>
          <p:cNvPicPr>
            <a:picLocks noChangeAspect="1"/>
          </p:cNvPicPr>
          <p:nvPr/>
        </p:nvPicPr>
        <p:blipFill>
          <a:blip r:embed="rId8"/>
          <a:stretch>
            <a:fillRect/>
          </a:stretch>
        </p:blipFill>
        <p:spPr>
          <a:xfrm>
            <a:off x="1557767" y="951881"/>
            <a:ext cx="585788" cy="101537"/>
          </a:xfrm>
          <a:prstGeom prst="rect">
            <a:avLst/>
          </a:prstGeom>
        </p:spPr>
      </p:pic>
      <p:pic>
        <p:nvPicPr>
          <p:cNvPr id="26" name="Picture 25"/>
          <p:cNvPicPr>
            <a:picLocks noChangeAspect="1"/>
          </p:cNvPicPr>
          <p:nvPr/>
        </p:nvPicPr>
        <p:blipFill>
          <a:blip r:embed="rId8"/>
          <a:stretch>
            <a:fillRect/>
          </a:stretch>
        </p:blipFill>
        <p:spPr>
          <a:xfrm>
            <a:off x="1546343" y="1355601"/>
            <a:ext cx="585788" cy="101537"/>
          </a:xfrm>
          <a:prstGeom prst="rect">
            <a:avLst/>
          </a:prstGeom>
        </p:spPr>
      </p:pic>
      <p:pic>
        <p:nvPicPr>
          <p:cNvPr id="28" name="Picture 27"/>
          <p:cNvPicPr>
            <a:picLocks noChangeAspect="1"/>
          </p:cNvPicPr>
          <p:nvPr/>
        </p:nvPicPr>
        <p:blipFill>
          <a:blip r:embed="rId8"/>
          <a:stretch>
            <a:fillRect/>
          </a:stretch>
        </p:blipFill>
        <p:spPr>
          <a:xfrm>
            <a:off x="1538894" y="3067788"/>
            <a:ext cx="585788" cy="101537"/>
          </a:xfrm>
          <a:prstGeom prst="rect">
            <a:avLst/>
          </a:prstGeom>
        </p:spPr>
      </p:pic>
      <p:pic>
        <p:nvPicPr>
          <p:cNvPr id="29" name="Picture 28"/>
          <p:cNvPicPr>
            <a:picLocks noChangeAspect="1"/>
          </p:cNvPicPr>
          <p:nvPr/>
        </p:nvPicPr>
        <p:blipFill>
          <a:blip r:embed="rId8"/>
          <a:stretch>
            <a:fillRect/>
          </a:stretch>
        </p:blipFill>
        <p:spPr>
          <a:xfrm>
            <a:off x="1557767" y="3840721"/>
            <a:ext cx="585788" cy="101537"/>
          </a:xfrm>
          <a:prstGeom prst="rect">
            <a:avLst/>
          </a:prstGeom>
        </p:spPr>
      </p:pic>
      <p:pic>
        <p:nvPicPr>
          <p:cNvPr id="30" name="Picture 29"/>
          <p:cNvPicPr>
            <a:picLocks noChangeAspect="1"/>
          </p:cNvPicPr>
          <p:nvPr/>
        </p:nvPicPr>
        <p:blipFill>
          <a:blip r:embed="rId8"/>
          <a:stretch>
            <a:fillRect/>
          </a:stretch>
        </p:blipFill>
        <p:spPr>
          <a:xfrm>
            <a:off x="1537933" y="5644469"/>
            <a:ext cx="585788" cy="101537"/>
          </a:xfrm>
          <a:prstGeom prst="rect">
            <a:avLst/>
          </a:prstGeom>
        </p:spPr>
      </p:pic>
      <p:pic>
        <p:nvPicPr>
          <p:cNvPr id="5" name="Picture 4"/>
          <p:cNvPicPr>
            <a:picLocks noChangeAspect="1"/>
          </p:cNvPicPr>
          <p:nvPr/>
        </p:nvPicPr>
        <p:blipFill>
          <a:blip r:embed="rId9"/>
          <a:stretch>
            <a:fillRect/>
          </a:stretch>
        </p:blipFill>
        <p:spPr>
          <a:xfrm>
            <a:off x="554477" y="1538025"/>
            <a:ext cx="638175" cy="129798"/>
          </a:xfrm>
          <a:prstGeom prst="rect">
            <a:avLst/>
          </a:prstGeom>
        </p:spPr>
      </p:pic>
      <p:pic>
        <p:nvPicPr>
          <p:cNvPr id="32" name="Picture 31"/>
          <p:cNvPicPr>
            <a:picLocks noChangeAspect="1"/>
          </p:cNvPicPr>
          <p:nvPr/>
        </p:nvPicPr>
        <p:blipFill>
          <a:blip r:embed="rId9"/>
          <a:stretch>
            <a:fillRect/>
          </a:stretch>
        </p:blipFill>
        <p:spPr>
          <a:xfrm>
            <a:off x="554477" y="2454131"/>
            <a:ext cx="638175" cy="129798"/>
          </a:xfrm>
          <a:prstGeom prst="rect">
            <a:avLst/>
          </a:prstGeom>
        </p:spPr>
      </p:pic>
      <p:pic>
        <p:nvPicPr>
          <p:cNvPr id="33" name="Picture 32"/>
          <p:cNvPicPr>
            <a:picLocks noChangeAspect="1"/>
          </p:cNvPicPr>
          <p:nvPr/>
        </p:nvPicPr>
        <p:blipFill>
          <a:blip r:embed="rId9"/>
          <a:stretch>
            <a:fillRect/>
          </a:stretch>
        </p:blipFill>
        <p:spPr>
          <a:xfrm>
            <a:off x="554477" y="3240439"/>
            <a:ext cx="638175" cy="129798"/>
          </a:xfrm>
          <a:prstGeom prst="rect">
            <a:avLst/>
          </a:prstGeom>
        </p:spPr>
      </p:pic>
      <p:pic>
        <p:nvPicPr>
          <p:cNvPr id="34" name="Picture 33"/>
          <p:cNvPicPr>
            <a:picLocks noChangeAspect="1"/>
          </p:cNvPicPr>
          <p:nvPr/>
        </p:nvPicPr>
        <p:blipFill>
          <a:blip r:embed="rId9"/>
          <a:stretch>
            <a:fillRect/>
          </a:stretch>
        </p:blipFill>
        <p:spPr>
          <a:xfrm>
            <a:off x="554477" y="4026747"/>
            <a:ext cx="638175" cy="129798"/>
          </a:xfrm>
          <a:prstGeom prst="rect">
            <a:avLst/>
          </a:prstGeom>
        </p:spPr>
      </p:pic>
      <p:pic>
        <p:nvPicPr>
          <p:cNvPr id="35" name="Picture 34"/>
          <p:cNvPicPr>
            <a:picLocks noChangeAspect="1"/>
          </p:cNvPicPr>
          <p:nvPr/>
        </p:nvPicPr>
        <p:blipFill>
          <a:blip r:embed="rId9"/>
          <a:stretch>
            <a:fillRect/>
          </a:stretch>
        </p:blipFill>
        <p:spPr>
          <a:xfrm>
            <a:off x="554476" y="5829305"/>
            <a:ext cx="638175" cy="129798"/>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28</a:t>
            </a:fld>
            <a:endParaRPr lang="en-US" dirty="0"/>
          </a:p>
        </p:txBody>
      </p:sp>
    </p:spTree>
    <p:extLst>
      <p:ext uri="{BB962C8B-B14F-4D97-AF65-F5344CB8AC3E}">
        <p14:creationId xmlns:p14="http://schemas.microsoft.com/office/powerpoint/2010/main" val="5009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133197" y="1487508"/>
            <a:ext cx="639278" cy="2308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995636" y="1487508"/>
            <a:ext cx="914400" cy="230832"/>
          </a:xfrm>
          <a:prstGeom prst="rect">
            <a:avLst/>
          </a:prstGeom>
          <a:noFill/>
        </p:spPr>
        <p:txBody>
          <a:bodyPr wrap="square" rtlCol="0">
            <a:spAutoFit/>
          </a:bodyPr>
          <a:lstStyle/>
          <a:p>
            <a:pPr algn="ctr"/>
            <a:r>
              <a:rPr lang="en-US" sz="900" dirty="0"/>
              <a:t>(2) Click on</a:t>
            </a:r>
          </a:p>
        </p:txBody>
      </p:sp>
      <p:cxnSp>
        <p:nvCxnSpPr>
          <p:cNvPr id="27" name="Elbow Connector 26"/>
          <p:cNvCxnSpPr/>
          <p:nvPr/>
        </p:nvCxnSpPr>
        <p:spPr>
          <a:xfrm rot="16200000" flipH="1">
            <a:off x="2289878" y="1878891"/>
            <a:ext cx="707714" cy="442765"/>
          </a:xfrm>
          <a:prstGeom prst="bentConnector3">
            <a:avLst>
              <a:gd name="adj1" fmla="val 100322"/>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5509658" y="2590800"/>
            <a:ext cx="3440229" cy="384721"/>
          </a:xfrm>
          <a:prstGeom prst="rect">
            <a:avLst/>
          </a:prstGeom>
          <a:noFill/>
        </p:spPr>
        <p:txBody>
          <a:bodyPr wrap="square" rtlCol="0">
            <a:spAutoFit/>
          </a:bodyPr>
          <a:lstStyle/>
          <a:p>
            <a:pPr lvl="0">
              <a:spcBef>
                <a:spcPct val="20000"/>
              </a:spcBef>
              <a:spcAft>
                <a:spcPts val="600"/>
              </a:spcAft>
            </a:pPr>
            <a:r>
              <a:rPr lang="en-US" sz="1900" dirty="0">
                <a:solidFill>
                  <a:schemeClr val="accent2">
                    <a:lumMod val="50000"/>
                  </a:schemeClr>
                </a:solidFill>
              </a:rPr>
              <a:t>  </a:t>
            </a:r>
          </a:p>
        </p:txBody>
      </p:sp>
      <p:pic>
        <p:nvPicPr>
          <p:cNvPr id="276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809" t="44191" r="26994" b="53143"/>
          <a:stretch/>
        </p:blipFill>
        <p:spPr bwMode="auto">
          <a:xfrm>
            <a:off x="3062872" y="2501770"/>
            <a:ext cx="95930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06979" y="0"/>
            <a:ext cx="2853887" cy="4955203"/>
          </a:xfrm>
          <a:prstGeom prst="rect">
            <a:avLst/>
          </a:prstGeom>
          <a:noFill/>
        </p:spPr>
        <p:txBody>
          <a:bodyPr wrap="square" rtlCol="0">
            <a:spAutoFit/>
          </a:bodyPr>
          <a:lstStyle/>
          <a:p>
            <a:pPr algn="ctr"/>
            <a:r>
              <a:rPr lang="en-US" sz="3400" b="1" dirty="0">
                <a:solidFill>
                  <a:schemeClr val="bg1"/>
                </a:solidFill>
              </a:rPr>
              <a:t>ONLINE EMPLOYMENT PLAN</a:t>
            </a:r>
          </a:p>
          <a:p>
            <a:pPr algn="ctr"/>
            <a:endParaRPr lang="en-US" sz="3400" b="1" dirty="0">
              <a:solidFill>
                <a:schemeClr val="accent2">
                  <a:lumMod val="50000"/>
                </a:schemeClr>
              </a:solidFill>
            </a:endParaRPr>
          </a:p>
          <a:p>
            <a:pPr algn="ctr"/>
            <a:endParaRPr lang="en-US" sz="3400" b="1" dirty="0">
              <a:solidFill>
                <a:schemeClr val="accent2">
                  <a:lumMod val="50000"/>
                </a:schemeClr>
              </a:solidFill>
            </a:endParaRPr>
          </a:p>
          <a:p>
            <a:pPr lvl="0" algn="ctr"/>
            <a:endParaRPr lang="en-US" sz="1700" b="1" u="sng" dirty="0">
              <a:solidFill>
                <a:srgbClr val="C0504D">
                  <a:lumMod val="50000"/>
                </a:srgbClr>
              </a:solidFill>
            </a:endParaRPr>
          </a:p>
          <a:p>
            <a:pPr lvl="0" algn="ctr"/>
            <a:r>
              <a:rPr lang="en-US" sz="1700" b="1" u="sng" dirty="0">
                <a:solidFill>
                  <a:schemeClr val="tx2">
                    <a:lumMod val="50000"/>
                  </a:schemeClr>
                </a:solidFill>
              </a:rPr>
              <a:t>See the IEP Policy for requirements</a:t>
            </a:r>
          </a:p>
          <a:p>
            <a:pPr lvl="0" algn="ctr"/>
            <a:endParaRPr lang="en-US" sz="1700" b="1" u="sng" dirty="0">
              <a:solidFill>
                <a:srgbClr val="C0504D">
                  <a:lumMod val="50000"/>
                </a:srgbClr>
              </a:solidFill>
            </a:endParaRPr>
          </a:p>
          <a:p>
            <a:pPr lvl="0" algn="ctr"/>
            <a:endParaRPr lang="en-US" sz="1700" b="1" u="sng" dirty="0">
              <a:solidFill>
                <a:srgbClr val="C0504D">
                  <a:lumMod val="50000"/>
                </a:srgbClr>
              </a:solidFill>
            </a:endParaRPr>
          </a:p>
          <a:p>
            <a:pPr lvl="0" algn="ctr"/>
            <a:r>
              <a:rPr lang="en-US" sz="1000" b="1" u="sng" dirty="0">
                <a:solidFill>
                  <a:prstClr val="black"/>
                </a:solidFill>
                <a:hlinkClick r:id="rId3"/>
              </a:rPr>
              <a:t>https://apps.deed.state.mn.us/ddp/PolicyDetail.aspx?pol=411</a:t>
            </a:r>
            <a:r>
              <a:rPr lang="en-US" sz="1000" b="1" u="sng" dirty="0">
                <a:solidFill>
                  <a:prstClr val="black"/>
                </a:solidFill>
              </a:rPr>
              <a:t> </a:t>
            </a:r>
          </a:p>
          <a:p>
            <a:pPr algn="ctr"/>
            <a:br>
              <a:rPr lang="en-US" sz="2400" dirty="0">
                <a:solidFill>
                  <a:schemeClr val="accent2">
                    <a:lumMod val="50000"/>
                  </a:schemeClr>
                </a:solidFill>
              </a:rPr>
            </a:br>
            <a:endParaRPr lang="en-US" sz="1700" b="1" u="sng"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56" y="457200"/>
            <a:ext cx="5505450" cy="60197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5"/>
          <a:stretch>
            <a:fillRect/>
          </a:stretch>
        </p:blipFill>
        <p:spPr>
          <a:xfrm>
            <a:off x="525826" y="727194"/>
            <a:ext cx="1966913" cy="163440"/>
          </a:xfrm>
          <a:prstGeom prst="rect">
            <a:avLst/>
          </a:prstGeom>
        </p:spPr>
      </p:pic>
      <p:pic>
        <p:nvPicPr>
          <p:cNvPr id="10" name="Picture 9"/>
          <p:cNvPicPr>
            <a:picLocks noChangeAspect="1"/>
          </p:cNvPicPr>
          <p:nvPr/>
        </p:nvPicPr>
        <p:blipFill>
          <a:blip r:embed="rId6"/>
          <a:stretch>
            <a:fillRect/>
          </a:stretch>
        </p:blipFill>
        <p:spPr>
          <a:xfrm>
            <a:off x="4343400" y="2709805"/>
            <a:ext cx="547688" cy="110644"/>
          </a:xfrm>
          <a:prstGeom prst="rect">
            <a:avLst/>
          </a:prstGeom>
        </p:spPr>
      </p:pic>
      <p:pic>
        <p:nvPicPr>
          <p:cNvPr id="11" name="Picture 10"/>
          <p:cNvPicPr>
            <a:picLocks noChangeAspect="1"/>
          </p:cNvPicPr>
          <p:nvPr/>
        </p:nvPicPr>
        <p:blipFill>
          <a:blip r:embed="rId6"/>
          <a:stretch>
            <a:fillRect/>
          </a:stretch>
        </p:blipFill>
        <p:spPr>
          <a:xfrm>
            <a:off x="4343400" y="3494661"/>
            <a:ext cx="547688" cy="110644"/>
          </a:xfrm>
          <a:prstGeom prst="rect">
            <a:avLst/>
          </a:prstGeom>
        </p:spPr>
      </p:pic>
      <p:pic>
        <p:nvPicPr>
          <p:cNvPr id="12" name="Picture 11"/>
          <p:cNvPicPr>
            <a:picLocks noChangeAspect="1"/>
          </p:cNvPicPr>
          <p:nvPr/>
        </p:nvPicPr>
        <p:blipFill>
          <a:blip r:embed="rId7"/>
          <a:stretch>
            <a:fillRect/>
          </a:stretch>
        </p:blipFill>
        <p:spPr>
          <a:xfrm>
            <a:off x="1066800" y="6172200"/>
            <a:ext cx="676275" cy="115111"/>
          </a:xfrm>
          <a:prstGeom prst="rect">
            <a:avLst/>
          </a:prstGeom>
        </p:spPr>
      </p:pic>
      <p:pic>
        <p:nvPicPr>
          <p:cNvPr id="15" name="Picture 14"/>
          <p:cNvPicPr>
            <a:picLocks noChangeAspect="1"/>
          </p:cNvPicPr>
          <p:nvPr/>
        </p:nvPicPr>
        <p:blipFill>
          <a:blip r:embed="rId8"/>
          <a:stretch>
            <a:fillRect/>
          </a:stretch>
        </p:blipFill>
        <p:spPr>
          <a:xfrm>
            <a:off x="1547409" y="2697879"/>
            <a:ext cx="585788" cy="101537"/>
          </a:xfrm>
          <a:prstGeom prst="rect">
            <a:avLst/>
          </a:prstGeom>
        </p:spPr>
      </p:pic>
      <p:pic>
        <p:nvPicPr>
          <p:cNvPr id="16" name="Picture 15"/>
          <p:cNvPicPr>
            <a:picLocks noChangeAspect="1"/>
          </p:cNvPicPr>
          <p:nvPr/>
        </p:nvPicPr>
        <p:blipFill>
          <a:blip r:embed="rId8"/>
          <a:stretch>
            <a:fillRect/>
          </a:stretch>
        </p:blipFill>
        <p:spPr>
          <a:xfrm>
            <a:off x="1531196" y="3480648"/>
            <a:ext cx="585788" cy="101537"/>
          </a:xfrm>
          <a:prstGeom prst="rect">
            <a:avLst/>
          </a:prstGeom>
        </p:spPr>
      </p:pic>
      <p:pic>
        <p:nvPicPr>
          <p:cNvPr id="17" name="Picture 16"/>
          <p:cNvPicPr>
            <a:picLocks noChangeAspect="1"/>
          </p:cNvPicPr>
          <p:nvPr/>
        </p:nvPicPr>
        <p:blipFill>
          <a:blip r:embed="rId9"/>
          <a:stretch>
            <a:fillRect/>
          </a:stretch>
        </p:blipFill>
        <p:spPr>
          <a:xfrm>
            <a:off x="553388" y="2910622"/>
            <a:ext cx="638175" cy="129798"/>
          </a:xfrm>
          <a:prstGeom prst="rect">
            <a:avLst/>
          </a:prstGeom>
        </p:spPr>
      </p:pic>
      <p:pic>
        <p:nvPicPr>
          <p:cNvPr id="18" name="Picture 17"/>
          <p:cNvPicPr>
            <a:picLocks noChangeAspect="1"/>
          </p:cNvPicPr>
          <p:nvPr/>
        </p:nvPicPr>
        <p:blipFill>
          <a:blip r:embed="rId9"/>
          <a:stretch>
            <a:fillRect/>
          </a:stretch>
        </p:blipFill>
        <p:spPr>
          <a:xfrm>
            <a:off x="568208" y="3626505"/>
            <a:ext cx="638175" cy="129798"/>
          </a:xfrm>
          <a:prstGeom prst="rect">
            <a:avLst/>
          </a:prstGeom>
        </p:spPr>
      </p:pic>
      <p:sp>
        <p:nvSpPr>
          <p:cNvPr id="2" name="Slide Number Placeholder 1"/>
          <p:cNvSpPr>
            <a:spLocks noGrp="1"/>
          </p:cNvSpPr>
          <p:nvPr>
            <p:ph type="sldNum" sz="quarter" idx="12"/>
          </p:nvPr>
        </p:nvSpPr>
        <p:spPr/>
        <p:txBody>
          <a:bodyPr/>
          <a:lstStyle/>
          <a:p>
            <a:fld id="{EBFF2294-7853-4F86-BD16-9D9D7D857176}" type="slidenum">
              <a:rPr lang="en-US" smtClean="0"/>
              <a:t>29</a:t>
            </a:fld>
            <a:endParaRPr lang="en-US" dirty="0"/>
          </a:p>
        </p:txBody>
      </p:sp>
    </p:spTree>
    <p:extLst>
      <p:ext uri="{BB962C8B-B14F-4D97-AF65-F5344CB8AC3E}">
        <p14:creationId xmlns:p14="http://schemas.microsoft.com/office/powerpoint/2010/main" val="225772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839" y="1422666"/>
            <a:ext cx="8534400" cy="5826210"/>
          </a:xfrm>
          <a:prstGeom prst="rect">
            <a:avLst/>
          </a:prstGeom>
          <a:noFill/>
        </p:spPr>
        <p:txBody>
          <a:bodyPr wrap="square" rtlCol="0">
            <a:spAutoFit/>
          </a:bodyPr>
          <a:lstStyle/>
          <a:p>
            <a:pPr lvl="0" algn="ctr">
              <a:spcBef>
                <a:spcPct val="20000"/>
              </a:spcBef>
              <a:spcAft>
                <a:spcPts val="600"/>
              </a:spcAft>
            </a:pPr>
            <a:endParaRPr lang="en-US" sz="1700" dirty="0">
              <a:solidFill>
                <a:schemeClr val="tx2">
                  <a:lumMod val="50000"/>
                </a:schemeClr>
              </a:solidFill>
            </a:endParaRPr>
          </a:p>
          <a:p>
            <a:pPr lvl="0" algn="ctr">
              <a:spcBef>
                <a:spcPct val="20000"/>
              </a:spcBef>
              <a:spcAft>
                <a:spcPts val="600"/>
              </a:spcAft>
            </a:pPr>
            <a:r>
              <a:rPr lang="en-US" sz="1700" dirty="0">
                <a:solidFill>
                  <a:schemeClr val="tx2">
                    <a:lumMod val="50000"/>
                  </a:schemeClr>
                </a:solidFill>
              </a:rPr>
              <a:t>How to search for participants</a:t>
            </a:r>
          </a:p>
          <a:p>
            <a:pPr lvl="0" algn="ctr">
              <a:spcBef>
                <a:spcPct val="20000"/>
              </a:spcBef>
              <a:spcAft>
                <a:spcPts val="600"/>
              </a:spcAft>
            </a:pPr>
            <a:r>
              <a:rPr lang="en-US" sz="1700" dirty="0">
                <a:solidFill>
                  <a:schemeClr val="tx2">
                    <a:lumMod val="50000"/>
                  </a:schemeClr>
                </a:solidFill>
              </a:rPr>
              <a:t>How to enroll participants</a:t>
            </a:r>
          </a:p>
          <a:p>
            <a:pPr lvl="0" algn="ctr">
              <a:spcBef>
                <a:spcPct val="20000"/>
              </a:spcBef>
              <a:spcAft>
                <a:spcPts val="600"/>
              </a:spcAft>
            </a:pPr>
            <a:r>
              <a:rPr lang="en-US" sz="1700" dirty="0">
                <a:solidFill>
                  <a:schemeClr val="tx2">
                    <a:lumMod val="50000"/>
                  </a:schemeClr>
                </a:solidFill>
              </a:rPr>
              <a:t>How to enter a new program application</a:t>
            </a:r>
          </a:p>
          <a:p>
            <a:pPr lvl="0" algn="ctr">
              <a:spcBef>
                <a:spcPct val="20000"/>
              </a:spcBef>
              <a:spcAft>
                <a:spcPts val="600"/>
              </a:spcAft>
            </a:pPr>
            <a:r>
              <a:rPr lang="en-US" sz="1700" dirty="0">
                <a:solidFill>
                  <a:schemeClr val="tx2">
                    <a:lumMod val="50000"/>
                  </a:schemeClr>
                </a:solidFill>
              </a:rPr>
              <a:t>How to complete program eligibility</a:t>
            </a:r>
          </a:p>
          <a:p>
            <a:pPr lvl="0" algn="ctr">
              <a:spcBef>
                <a:spcPct val="20000"/>
              </a:spcBef>
              <a:spcAft>
                <a:spcPts val="600"/>
              </a:spcAft>
            </a:pPr>
            <a:r>
              <a:rPr lang="en-US" sz="1700" dirty="0">
                <a:solidFill>
                  <a:schemeClr val="tx2">
                    <a:lumMod val="50000"/>
                  </a:schemeClr>
                </a:solidFill>
              </a:rPr>
              <a:t>How to complete program enrollment</a:t>
            </a:r>
          </a:p>
          <a:p>
            <a:pPr algn="ctr">
              <a:spcBef>
                <a:spcPct val="20000"/>
              </a:spcBef>
              <a:spcAft>
                <a:spcPts val="600"/>
              </a:spcAft>
            </a:pPr>
            <a:r>
              <a:rPr lang="en-US" sz="1700" dirty="0">
                <a:solidFill>
                  <a:schemeClr val="tx2">
                    <a:lumMod val="50000"/>
                  </a:schemeClr>
                </a:solidFill>
              </a:rPr>
              <a:t>How to complete the online Employment Plan (IEP)</a:t>
            </a:r>
          </a:p>
          <a:p>
            <a:pPr algn="ctr">
              <a:spcBef>
                <a:spcPct val="20000"/>
              </a:spcBef>
              <a:spcAft>
                <a:spcPts val="600"/>
              </a:spcAft>
            </a:pPr>
            <a:r>
              <a:rPr lang="en-US" sz="1700" dirty="0">
                <a:solidFill>
                  <a:schemeClr val="tx2">
                    <a:lumMod val="50000"/>
                  </a:schemeClr>
                </a:solidFill>
              </a:rPr>
              <a:t>What activities are available</a:t>
            </a:r>
          </a:p>
          <a:p>
            <a:pPr algn="ctr">
              <a:spcBef>
                <a:spcPct val="20000"/>
              </a:spcBef>
              <a:spcAft>
                <a:spcPts val="600"/>
              </a:spcAft>
            </a:pPr>
            <a:r>
              <a:rPr lang="en-US" sz="1700" dirty="0">
                <a:solidFill>
                  <a:schemeClr val="tx2">
                    <a:lumMod val="50000"/>
                  </a:schemeClr>
                </a:solidFill>
              </a:rPr>
              <a:t>What activities should be used and when</a:t>
            </a:r>
          </a:p>
          <a:p>
            <a:pPr algn="ctr">
              <a:spcBef>
                <a:spcPct val="20000"/>
              </a:spcBef>
              <a:spcAft>
                <a:spcPts val="600"/>
              </a:spcAft>
            </a:pPr>
            <a:r>
              <a:rPr lang="en-US" sz="1700" dirty="0">
                <a:solidFill>
                  <a:schemeClr val="tx2">
                    <a:lumMod val="50000"/>
                  </a:schemeClr>
                </a:solidFill>
              </a:rPr>
              <a:t>How to close and open activities</a:t>
            </a:r>
          </a:p>
          <a:p>
            <a:pPr algn="ctr">
              <a:spcBef>
                <a:spcPct val="20000"/>
              </a:spcBef>
              <a:spcAft>
                <a:spcPts val="600"/>
              </a:spcAft>
            </a:pPr>
            <a:r>
              <a:rPr lang="en-US" sz="1700" dirty="0">
                <a:solidFill>
                  <a:schemeClr val="tx2">
                    <a:lumMod val="50000"/>
                  </a:schemeClr>
                </a:solidFill>
              </a:rPr>
              <a:t>How to capture Measurable Skill Gains</a:t>
            </a:r>
          </a:p>
          <a:p>
            <a:pPr algn="ctr">
              <a:spcBef>
                <a:spcPct val="20000"/>
              </a:spcBef>
              <a:spcAft>
                <a:spcPts val="600"/>
              </a:spcAft>
            </a:pPr>
            <a:r>
              <a:rPr lang="en-US" sz="1700" dirty="0">
                <a:solidFill>
                  <a:schemeClr val="tx2">
                    <a:lumMod val="50000"/>
                  </a:schemeClr>
                </a:solidFill>
              </a:rPr>
              <a:t>What activities are considered credentialed</a:t>
            </a:r>
          </a:p>
          <a:p>
            <a:pPr algn="ctr">
              <a:spcBef>
                <a:spcPct val="20000"/>
              </a:spcBef>
              <a:spcAft>
                <a:spcPts val="600"/>
              </a:spcAft>
            </a:pPr>
            <a:r>
              <a:rPr lang="en-US" sz="1700" dirty="0">
                <a:solidFill>
                  <a:schemeClr val="tx2">
                    <a:lumMod val="50000"/>
                  </a:schemeClr>
                </a:solidFill>
              </a:rPr>
              <a:t>How to capture credentials</a:t>
            </a:r>
          </a:p>
          <a:p>
            <a:pPr algn="ctr">
              <a:spcBef>
                <a:spcPct val="20000"/>
              </a:spcBef>
              <a:spcAft>
                <a:spcPts val="600"/>
              </a:spcAft>
            </a:pPr>
            <a:r>
              <a:rPr lang="en-US" sz="1700" dirty="0">
                <a:solidFill>
                  <a:schemeClr val="tx2">
                    <a:lumMod val="50000"/>
                  </a:schemeClr>
                </a:solidFill>
              </a:rPr>
              <a:t>How to exit participants</a:t>
            </a:r>
          </a:p>
          <a:p>
            <a:pPr marL="228600" lvl="0" indent="-228600">
              <a:spcBef>
                <a:spcPct val="20000"/>
              </a:spcBef>
              <a:spcAft>
                <a:spcPts val="600"/>
              </a:spcAft>
              <a:buFont typeface="Arial" pitchFamily="34" charset="0"/>
              <a:buChar char="•"/>
            </a:pPr>
            <a:endParaRPr lang="en-US" sz="1700" dirty="0">
              <a:solidFill>
                <a:schemeClr val="tx2">
                  <a:lumMod val="50000"/>
                </a:schemeClr>
              </a:solidFill>
            </a:endParaRPr>
          </a:p>
        </p:txBody>
      </p:sp>
      <p:sp>
        <p:nvSpPr>
          <p:cNvPr id="9" name="Title 3"/>
          <p:cNvSpPr>
            <a:spLocks noGrp="1"/>
          </p:cNvSpPr>
          <p:nvPr>
            <p:ph type="title"/>
          </p:nvPr>
        </p:nvSpPr>
        <p:spPr>
          <a:xfrm>
            <a:off x="219075" y="304800"/>
            <a:ext cx="8686800" cy="1565542"/>
          </a:xfrm>
        </p:spPr>
        <p:txBody>
          <a:bodyPr>
            <a:normAutofit/>
          </a:bodyPr>
          <a:lstStyle/>
          <a:p>
            <a:pPr algn="ctr"/>
            <a:r>
              <a:rPr lang="en-US" sz="3400" dirty="0"/>
              <a:t>What's in this Workforce One Guide?</a:t>
            </a:r>
          </a:p>
        </p:txBody>
      </p:sp>
      <p:sp>
        <p:nvSpPr>
          <p:cNvPr id="2" name="Slide Number Placeholder 1"/>
          <p:cNvSpPr>
            <a:spLocks noGrp="1"/>
          </p:cNvSpPr>
          <p:nvPr>
            <p:ph type="sldNum" sz="quarter" idx="12"/>
          </p:nvPr>
        </p:nvSpPr>
        <p:spPr/>
        <p:txBody>
          <a:bodyPr/>
          <a:lstStyle/>
          <a:p>
            <a:fld id="{EBFF2294-7853-4F86-BD16-9D9D7D857176}" type="slidenum">
              <a:rPr lang="en-US" smtClean="0"/>
              <a:t>3</a:t>
            </a:fld>
            <a:endParaRPr lang="en-US" dirty="0"/>
          </a:p>
        </p:txBody>
      </p:sp>
    </p:spTree>
    <p:extLst>
      <p:ext uri="{BB962C8B-B14F-4D97-AF65-F5344CB8AC3E}">
        <p14:creationId xmlns:p14="http://schemas.microsoft.com/office/powerpoint/2010/main" val="109127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133197" y="1487508"/>
            <a:ext cx="639278" cy="2308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995636" y="1487508"/>
            <a:ext cx="914400" cy="230832"/>
          </a:xfrm>
          <a:prstGeom prst="rect">
            <a:avLst/>
          </a:prstGeom>
          <a:noFill/>
        </p:spPr>
        <p:txBody>
          <a:bodyPr wrap="square" rtlCol="0">
            <a:spAutoFit/>
          </a:bodyPr>
          <a:lstStyle/>
          <a:p>
            <a:pPr algn="ctr"/>
            <a:r>
              <a:rPr lang="en-US" sz="900" dirty="0"/>
              <a:t>(2) Click on</a:t>
            </a:r>
          </a:p>
        </p:txBody>
      </p:sp>
      <p:cxnSp>
        <p:nvCxnSpPr>
          <p:cNvPr id="27" name="Elbow Connector 26"/>
          <p:cNvCxnSpPr/>
          <p:nvPr/>
        </p:nvCxnSpPr>
        <p:spPr>
          <a:xfrm rot="16200000" flipH="1">
            <a:off x="2289878" y="1878891"/>
            <a:ext cx="707714" cy="442765"/>
          </a:xfrm>
          <a:prstGeom prst="bentConnector3">
            <a:avLst>
              <a:gd name="adj1" fmla="val 100322"/>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5509658" y="2590800"/>
            <a:ext cx="3440229" cy="384721"/>
          </a:xfrm>
          <a:prstGeom prst="rect">
            <a:avLst/>
          </a:prstGeom>
          <a:noFill/>
        </p:spPr>
        <p:txBody>
          <a:bodyPr wrap="square" rtlCol="0">
            <a:spAutoFit/>
          </a:bodyPr>
          <a:lstStyle/>
          <a:p>
            <a:pPr lvl="0">
              <a:spcBef>
                <a:spcPct val="20000"/>
              </a:spcBef>
              <a:spcAft>
                <a:spcPts val="600"/>
              </a:spcAft>
            </a:pPr>
            <a:r>
              <a:rPr lang="en-US" sz="1900" dirty="0">
                <a:solidFill>
                  <a:schemeClr val="accent2">
                    <a:lumMod val="50000"/>
                  </a:schemeClr>
                </a:solidFill>
              </a:rPr>
              <a:t>  </a:t>
            </a:r>
          </a:p>
        </p:txBody>
      </p:sp>
      <p:pic>
        <p:nvPicPr>
          <p:cNvPr id="276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809" t="44191" r="26994" b="53143"/>
          <a:stretch/>
        </p:blipFill>
        <p:spPr bwMode="auto">
          <a:xfrm>
            <a:off x="3062872" y="2501770"/>
            <a:ext cx="95930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64226" y="5476"/>
            <a:ext cx="2850618" cy="6078587"/>
          </a:xfrm>
          <a:prstGeom prst="rect">
            <a:avLst/>
          </a:prstGeom>
          <a:noFill/>
        </p:spPr>
        <p:txBody>
          <a:bodyPr wrap="square" rtlCol="0">
            <a:spAutoFit/>
          </a:bodyPr>
          <a:lstStyle/>
          <a:p>
            <a:pPr algn="ctr"/>
            <a:r>
              <a:rPr lang="en-US" sz="3400" b="1" dirty="0">
                <a:solidFill>
                  <a:schemeClr val="bg1"/>
                </a:solidFill>
              </a:rPr>
              <a:t>ONLINE EMPLOYMENT PLAN</a:t>
            </a:r>
          </a:p>
          <a:p>
            <a:pPr algn="ctr"/>
            <a:endParaRPr lang="en-US" sz="3400" b="1" dirty="0">
              <a:solidFill>
                <a:schemeClr val="tx2">
                  <a:lumMod val="50000"/>
                </a:schemeClr>
              </a:solidFill>
            </a:endParaRPr>
          </a:p>
          <a:p>
            <a:pPr marL="285750" lvl="0" indent="-285750">
              <a:spcAft>
                <a:spcPts val="600"/>
              </a:spcAft>
              <a:buFont typeface="Arial" pitchFamily="34" charset="0"/>
              <a:buChar char="•"/>
            </a:pPr>
            <a:r>
              <a:rPr lang="en-US" sz="1700" dirty="0">
                <a:solidFill>
                  <a:schemeClr val="tx2">
                    <a:lumMod val="50000"/>
                  </a:schemeClr>
                </a:solidFill>
              </a:rPr>
              <a:t>Make sure to print the entire document</a:t>
            </a:r>
          </a:p>
          <a:p>
            <a:pPr marL="285750" lvl="0" indent="-285750">
              <a:spcAft>
                <a:spcPts val="600"/>
              </a:spcAft>
              <a:buFont typeface="Arial" pitchFamily="34" charset="0"/>
              <a:buChar char="•"/>
            </a:pPr>
            <a:r>
              <a:rPr lang="en-US" sz="1700" dirty="0">
                <a:solidFill>
                  <a:schemeClr val="tx2">
                    <a:lumMod val="50000"/>
                  </a:schemeClr>
                </a:solidFill>
              </a:rPr>
              <a:t>Counselor and Participant both need to sign the IEP before it is official</a:t>
            </a:r>
          </a:p>
          <a:p>
            <a:pPr marL="285750" lvl="0" indent="-285750">
              <a:spcAft>
                <a:spcPts val="600"/>
              </a:spcAft>
              <a:buFont typeface="Arial" pitchFamily="34" charset="0"/>
              <a:buChar char="•"/>
            </a:pPr>
            <a:r>
              <a:rPr lang="en-US" sz="1700" dirty="0">
                <a:solidFill>
                  <a:schemeClr val="tx2">
                    <a:lumMod val="50000"/>
                  </a:schemeClr>
                </a:solidFill>
              </a:rPr>
              <a:t>Give a signed copy to the participant</a:t>
            </a:r>
          </a:p>
          <a:p>
            <a:pPr marL="285750" lvl="0" indent="-285750">
              <a:spcAft>
                <a:spcPts val="600"/>
              </a:spcAft>
              <a:buFont typeface="Arial" pitchFamily="34" charset="0"/>
              <a:buChar char="•"/>
            </a:pPr>
            <a:r>
              <a:rPr lang="en-US" sz="1700" dirty="0">
                <a:solidFill>
                  <a:schemeClr val="tx2">
                    <a:lumMod val="50000"/>
                  </a:schemeClr>
                </a:solidFill>
              </a:rPr>
              <a:t>Put a signed copy in the case file</a:t>
            </a:r>
          </a:p>
          <a:p>
            <a:pPr marL="285750" lvl="0" indent="-285750">
              <a:spcAft>
                <a:spcPts val="600"/>
              </a:spcAft>
              <a:buFont typeface="Arial" pitchFamily="34" charset="0"/>
              <a:buChar char="•"/>
            </a:pPr>
            <a:r>
              <a:rPr lang="en-US" sz="1700" dirty="0">
                <a:solidFill>
                  <a:schemeClr val="tx2">
                    <a:lumMod val="50000"/>
                  </a:schemeClr>
                </a:solidFill>
              </a:rPr>
              <a:t>Only valid without update for one year</a:t>
            </a:r>
          </a:p>
          <a:p>
            <a:pPr algn="ctr"/>
            <a:br>
              <a:rPr lang="en-US" sz="2400" dirty="0">
                <a:solidFill>
                  <a:schemeClr val="accent2">
                    <a:lumMod val="50000"/>
                  </a:schemeClr>
                </a:solidFill>
              </a:rPr>
            </a:br>
            <a:endParaRPr lang="en-US" sz="1700" b="1" u="sng"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87" y="457200"/>
            <a:ext cx="5505450" cy="60197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27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40787" y="457199"/>
            <a:ext cx="550545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44" y="562459"/>
            <a:ext cx="4852987"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1143000" y="6172200"/>
            <a:ext cx="676275" cy="115111"/>
          </a:xfrm>
          <a:prstGeom prst="rect">
            <a:avLst/>
          </a:prstGeom>
        </p:spPr>
      </p:pic>
      <p:pic>
        <p:nvPicPr>
          <p:cNvPr id="4" name="Picture 3"/>
          <p:cNvPicPr>
            <a:picLocks noChangeAspect="1"/>
          </p:cNvPicPr>
          <p:nvPr/>
        </p:nvPicPr>
        <p:blipFill>
          <a:blip r:embed="rId7"/>
          <a:stretch>
            <a:fillRect/>
          </a:stretch>
        </p:blipFill>
        <p:spPr>
          <a:xfrm>
            <a:off x="4022176" y="907036"/>
            <a:ext cx="1828800" cy="476250"/>
          </a:xfrm>
          <a:prstGeom prst="rect">
            <a:avLst/>
          </a:prstGeom>
        </p:spPr>
      </p:pic>
      <p:sp>
        <p:nvSpPr>
          <p:cNvPr id="3" name="Slide Number Placeholder 2"/>
          <p:cNvSpPr>
            <a:spLocks noGrp="1"/>
          </p:cNvSpPr>
          <p:nvPr>
            <p:ph type="sldNum" sz="quarter" idx="12"/>
          </p:nvPr>
        </p:nvSpPr>
        <p:spPr/>
        <p:txBody>
          <a:bodyPr/>
          <a:lstStyle/>
          <a:p>
            <a:fld id="{EBFF2294-7853-4F86-BD16-9D9D7D857176}" type="slidenum">
              <a:rPr lang="en-US" smtClean="0"/>
              <a:t>30</a:t>
            </a:fld>
            <a:endParaRPr lang="en-US" dirty="0"/>
          </a:p>
        </p:txBody>
      </p:sp>
    </p:spTree>
    <p:extLst>
      <p:ext uri="{BB962C8B-B14F-4D97-AF65-F5344CB8AC3E}">
        <p14:creationId xmlns:p14="http://schemas.microsoft.com/office/powerpoint/2010/main" val="4077340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Individual Employment Plan (IEP) Requirement</a:t>
            </a:r>
          </a:p>
        </p:txBody>
      </p:sp>
      <p:sp>
        <p:nvSpPr>
          <p:cNvPr id="5" name="Title 3"/>
          <p:cNvSpPr txBox="1">
            <a:spLocks/>
          </p:cNvSpPr>
          <p:nvPr/>
        </p:nvSpPr>
        <p:spPr>
          <a:xfrm>
            <a:off x="457200" y="16002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marL="457200" indent="-457200">
              <a:spcAft>
                <a:spcPts val="1800"/>
              </a:spcAft>
              <a:buFont typeface="Arial" panose="020B0604020202020204" pitchFamily="34" charset="0"/>
              <a:buChar char="•"/>
            </a:pPr>
            <a:r>
              <a:rPr lang="en-US" sz="2800" b="0" dirty="0">
                <a:solidFill>
                  <a:schemeClr val="tx2">
                    <a:lumMod val="50000"/>
                  </a:schemeClr>
                </a:solidFill>
              </a:rPr>
              <a:t>An annual review must occur between 335 – 395 days after the most recent signatures date</a:t>
            </a:r>
          </a:p>
          <a:p>
            <a:pPr marL="457200" indent="-457200">
              <a:spcAft>
                <a:spcPts val="1800"/>
              </a:spcAft>
              <a:buFont typeface="Arial" panose="020B0604020202020204" pitchFamily="34" charset="0"/>
              <a:buChar char="•"/>
            </a:pPr>
            <a:r>
              <a:rPr lang="en-US" sz="2800" b="0" dirty="0">
                <a:solidFill>
                  <a:schemeClr val="tx2">
                    <a:lumMod val="50000"/>
                  </a:schemeClr>
                </a:solidFill>
              </a:rPr>
              <a:t>Since the IEP is a living </a:t>
            </a:r>
            <a:r>
              <a:rPr lang="en-US" sz="2800" b="0" dirty="0">
                <a:solidFill>
                  <a:schemeClr val="tx2">
                    <a:lumMod val="50000"/>
                  </a:schemeClr>
                </a:solidFill>
                <a:latin typeface="+mn-lt"/>
              </a:rPr>
              <a:t>document it must be updated whenever</a:t>
            </a:r>
          </a:p>
          <a:p>
            <a:pPr marL="1890713" indent="-460375">
              <a:spcAft>
                <a:spcPts val="1800"/>
              </a:spcAft>
              <a:buFont typeface="Courier New" panose="02070309020205020404" pitchFamily="49" charset="0"/>
              <a:buChar char="o"/>
            </a:pPr>
            <a:r>
              <a:rPr lang="en-US" sz="2800" b="0" dirty="0">
                <a:solidFill>
                  <a:schemeClr val="tx2">
                    <a:lumMod val="50000"/>
                  </a:schemeClr>
                </a:solidFill>
                <a:latin typeface="+mn-lt"/>
              </a:rPr>
              <a:t>An Obstacle or Barrier has been overcome</a:t>
            </a:r>
          </a:p>
          <a:p>
            <a:pPr marL="1890713" indent="-460375">
              <a:spcAft>
                <a:spcPts val="1800"/>
              </a:spcAft>
              <a:buFont typeface="Courier New" panose="02070309020205020404" pitchFamily="49" charset="0"/>
              <a:buChar char="o"/>
            </a:pPr>
            <a:r>
              <a:rPr lang="en-US" sz="2800" b="0" dirty="0">
                <a:solidFill>
                  <a:schemeClr val="tx2">
                    <a:lumMod val="50000"/>
                  </a:schemeClr>
                </a:solidFill>
                <a:latin typeface="+mn-lt"/>
              </a:rPr>
              <a:t>Goals/Objectives are achieved</a:t>
            </a:r>
          </a:p>
          <a:p>
            <a:pPr marL="1890713" indent="-460375">
              <a:spcAft>
                <a:spcPts val="1800"/>
              </a:spcAft>
              <a:buFont typeface="Courier New" panose="02070309020205020404" pitchFamily="49" charset="0"/>
              <a:buChar char="o"/>
            </a:pPr>
            <a:r>
              <a:rPr lang="en-US" sz="2800" b="0" dirty="0">
                <a:solidFill>
                  <a:schemeClr val="tx2">
                    <a:lumMod val="50000"/>
                  </a:schemeClr>
                </a:solidFill>
                <a:latin typeface="+mn-lt"/>
              </a:rPr>
              <a:t>Situations/Life changes</a:t>
            </a:r>
          </a:p>
        </p:txBody>
      </p:sp>
    </p:spTree>
    <p:extLst>
      <p:ext uri="{BB962C8B-B14F-4D97-AF65-F5344CB8AC3E}">
        <p14:creationId xmlns:p14="http://schemas.microsoft.com/office/powerpoint/2010/main" val="171646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Individual Employment Plan (IEP) Requirement</a:t>
            </a:r>
          </a:p>
        </p:txBody>
      </p:sp>
      <p:sp>
        <p:nvSpPr>
          <p:cNvPr id="5" name="Title 3"/>
          <p:cNvSpPr txBox="1">
            <a:spLocks/>
          </p:cNvSpPr>
          <p:nvPr/>
        </p:nvSpPr>
        <p:spPr>
          <a:xfrm>
            <a:off x="5638800" y="1600200"/>
            <a:ext cx="33528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r>
              <a:rPr lang="en-US" sz="2400" b="0" dirty="0">
                <a:solidFill>
                  <a:schemeClr val="tx2">
                    <a:lumMod val="50000"/>
                  </a:schemeClr>
                </a:solidFill>
              </a:rPr>
              <a:t>Must be captured in WF1 with a plan approval date no later than the start date of the first training activity</a:t>
            </a:r>
            <a:endParaRPr lang="en-US" sz="2400" b="0" dirty="0">
              <a:solidFill>
                <a:schemeClr val="tx2">
                  <a:lumMod val="50000"/>
                </a:schemeClr>
              </a:solidFill>
              <a:latin typeface="+mn-lt"/>
            </a:endParaRPr>
          </a:p>
        </p:txBody>
      </p:sp>
      <p:pic>
        <p:nvPicPr>
          <p:cNvPr id="2" name="Picture 1"/>
          <p:cNvPicPr>
            <a:picLocks noChangeAspect="1"/>
          </p:cNvPicPr>
          <p:nvPr/>
        </p:nvPicPr>
        <p:blipFill rotWithShape="1">
          <a:blip r:embed="rId3"/>
          <a:srcRect b="18263"/>
          <a:stretch/>
        </p:blipFill>
        <p:spPr>
          <a:xfrm>
            <a:off x="1143000" y="1802034"/>
            <a:ext cx="4267200" cy="466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ight Arrow 2"/>
          <p:cNvSpPr/>
          <p:nvPr/>
        </p:nvSpPr>
        <p:spPr>
          <a:xfrm rot="10800000">
            <a:off x="1680453" y="5943600"/>
            <a:ext cx="762000" cy="179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20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295400"/>
          </a:xfrm>
        </p:spPr>
        <p:txBody>
          <a:bodyPr>
            <a:noAutofit/>
          </a:bodyPr>
          <a:lstStyle/>
          <a:p>
            <a:pPr algn="ctr"/>
            <a:r>
              <a:rPr lang="en-US" sz="3000" dirty="0"/>
              <a:t>What Should be Case Noted?</a:t>
            </a:r>
            <a:endParaRPr lang="en-US" sz="900" dirty="0"/>
          </a:p>
        </p:txBody>
      </p:sp>
      <p:sp>
        <p:nvSpPr>
          <p:cNvPr id="3" name="Content Placeholder 2"/>
          <p:cNvSpPr>
            <a:spLocks noGrp="1"/>
          </p:cNvSpPr>
          <p:nvPr>
            <p:ph idx="1"/>
          </p:nvPr>
        </p:nvSpPr>
        <p:spPr>
          <a:xfrm>
            <a:off x="314036" y="2054824"/>
            <a:ext cx="8610600" cy="4826267"/>
          </a:xfrm>
        </p:spPr>
        <p:txBody>
          <a:bodyPr>
            <a:normAutofit/>
          </a:bodyPr>
          <a:lstStyle/>
          <a:p>
            <a:pPr>
              <a:spcBef>
                <a:spcPts val="1800"/>
              </a:spcBef>
              <a:spcAft>
                <a:spcPts val="600"/>
              </a:spcAft>
              <a:buClr>
                <a:schemeClr val="tx2">
                  <a:lumMod val="50000"/>
                </a:schemeClr>
              </a:buClr>
            </a:pPr>
            <a:r>
              <a:rPr lang="en-US" sz="2400" dirty="0">
                <a:solidFill>
                  <a:schemeClr val="tx2">
                    <a:lumMod val="50000"/>
                  </a:schemeClr>
                </a:solidFill>
                <a:latin typeface="Calibri" pitchFamily="34" charset="0"/>
              </a:rPr>
              <a:t>Date and manner of the contact</a:t>
            </a:r>
          </a:p>
          <a:p>
            <a:pPr>
              <a:spcBef>
                <a:spcPts val="1800"/>
              </a:spcBef>
              <a:spcAft>
                <a:spcPts val="600"/>
              </a:spcAft>
              <a:buClr>
                <a:schemeClr val="tx2">
                  <a:lumMod val="50000"/>
                </a:schemeClr>
              </a:buClr>
            </a:pPr>
            <a:r>
              <a:rPr lang="en-US" sz="2400" dirty="0">
                <a:solidFill>
                  <a:schemeClr val="tx2">
                    <a:lumMod val="50000"/>
                  </a:schemeClr>
                </a:solidFill>
                <a:latin typeface="Calibri" pitchFamily="34" charset="0"/>
              </a:rPr>
              <a:t>Details of significant events impacting the customer’s participation</a:t>
            </a:r>
          </a:p>
          <a:p>
            <a:pPr>
              <a:spcBef>
                <a:spcPts val="1800"/>
              </a:spcBef>
              <a:spcAft>
                <a:spcPts val="600"/>
              </a:spcAft>
              <a:buClr>
                <a:schemeClr val="tx2">
                  <a:lumMod val="50000"/>
                </a:schemeClr>
              </a:buClr>
            </a:pPr>
            <a:r>
              <a:rPr lang="en-US" sz="2400" dirty="0">
                <a:solidFill>
                  <a:schemeClr val="tx2">
                    <a:lumMod val="50000"/>
                  </a:schemeClr>
                </a:solidFill>
                <a:latin typeface="Calibri" pitchFamily="34" charset="0"/>
              </a:rPr>
              <a:t>IEP activities and progress toward goals, including updates and changes in this living document</a:t>
            </a:r>
          </a:p>
          <a:p>
            <a:pPr>
              <a:spcBef>
                <a:spcPts val="1800"/>
              </a:spcBef>
              <a:buClr>
                <a:schemeClr val="tx2">
                  <a:lumMod val="50000"/>
                </a:schemeClr>
              </a:buClr>
            </a:pPr>
            <a:r>
              <a:rPr lang="en-US" sz="2400" dirty="0">
                <a:solidFill>
                  <a:schemeClr val="tx2">
                    <a:lumMod val="50000"/>
                  </a:schemeClr>
                </a:solidFill>
                <a:latin typeface="Calibri" pitchFamily="34" charset="0"/>
              </a:rPr>
              <a:t>Participation in associated programs or activities</a:t>
            </a:r>
          </a:p>
          <a:p>
            <a:pPr marL="341313" indent="0">
              <a:spcBef>
                <a:spcPts val="600"/>
              </a:spcBef>
              <a:spcAft>
                <a:spcPts val="600"/>
              </a:spcAft>
              <a:buClr>
                <a:schemeClr val="tx2">
                  <a:lumMod val="50000"/>
                </a:schemeClr>
              </a:buClr>
              <a:buNone/>
            </a:pPr>
            <a:r>
              <a:rPr lang="en-US" sz="2400" i="1" dirty="0">
                <a:solidFill>
                  <a:schemeClr val="tx2">
                    <a:lumMod val="50000"/>
                  </a:schemeClr>
                </a:solidFill>
                <a:latin typeface="Calibri" pitchFamily="34" charset="0"/>
              </a:rPr>
              <a:t>(e.g. Veterans Program, State Services for the Blind, Trade Adjustment Assistance,  Vocational Rehabilitation, etc.)</a:t>
            </a:r>
          </a:p>
        </p:txBody>
      </p:sp>
    </p:spTree>
    <p:extLst>
      <p:ext uri="{BB962C8B-B14F-4D97-AF65-F5344CB8AC3E}">
        <p14:creationId xmlns:p14="http://schemas.microsoft.com/office/powerpoint/2010/main" val="134815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6" y="457200"/>
            <a:ext cx="8763000" cy="1295400"/>
          </a:xfrm>
        </p:spPr>
        <p:txBody>
          <a:bodyPr>
            <a:noAutofit/>
          </a:bodyPr>
          <a:lstStyle/>
          <a:p>
            <a:pPr algn="ctr"/>
            <a:r>
              <a:rPr lang="en-US" sz="4400" dirty="0"/>
              <a:t>Case Notes</a:t>
            </a:r>
            <a:br>
              <a:rPr lang="en-US" sz="3000" dirty="0"/>
            </a:br>
            <a:endParaRPr lang="en-US" sz="900" dirty="0"/>
          </a:p>
        </p:txBody>
      </p:sp>
      <p:sp>
        <p:nvSpPr>
          <p:cNvPr id="3" name="Content Placeholder 2"/>
          <p:cNvSpPr>
            <a:spLocks noGrp="1"/>
          </p:cNvSpPr>
          <p:nvPr>
            <p:ph idx="1"/>
          </p:nvPr>
        </p:nvSpPr>
        <p:spPr>
          <a:xfrm>
            <a:off x="152400" y="1752600"/>
            <a:ext cx="9067800" cy="5283467"/>
          </a:xfrm>
        </p:spPr>
        <p:txBody>
          <a:bodyPr>
            <a:normAutofit/>
          </a:bodyPr>
          <a:lstStyle/>
          <a:p>
            <a:pPr lvl="0">
              <a:spcBef>
                <a:spcPts val="1800"/>
              </a:spcBef>
              <a:spcAft>
                <a:spcPts val="600"/>
              </a:spcAft>
              <a:buClr>
                <a:schemeClr val="tx2">
                  <a:lumMod val="50000"/>
                </a:schemeClr>
              </a:buClr>
            </a:pPr>
            <a:r>
              <a:rPr lang="en-US" sz="2200" dirty="0">
                <a:solidFill>
                  <a:schemeClr val="tx2">
                    <a:lumMod val="50000"/>
                  </a:schemeClr>
                </a:solidFill>
                <a:latin typeface="Calibri" pitchFamily="34" charset="0"/>
              </a:rPr>
              <a:t>Information provided verbally by service providers about the customer’s participation or progress</a:t>
            </a:r>
          </a:p>
          <a:p>
            <a:pPr lvl="0">
              <a:spcBef>
                <a:spcPts val="1800"/>
              </a:spcBef>
              <a:spcAft>
                <a:spcPts val="600"/>
              </a:spcAft>
              <a:buClr>
                <a:schemeClr val="tx2">
                  <a:lumMod val="50000"/>
                </a:schemeClr>
              </a:buClr>
            </a:pPr>
            <a:r>
              <a:rPr lang="en-US" sz="2200" dirty="0">
                <a:solidFill>
                  <a:schemeClr val="tx2">
                    <a:lumMod val="50000"/>
                  </a:schemeClr>
                </a:solidFill>
                <a:latin typeface="Calibri" pitchFamily="34" charset="0"/>
              </a:rPr>
              <a:t>Purpose of the contact, information provided, description of outcomes, and next steps</a:t>
            </a:r>
          </a:p>
          <a:p>
            <a:pPr lvl="0">
              <a:spcBef>
                <a:spcPts val="1800"/>
              </a:spcBef>
              <a:spcAft>
                <a:spcPts val="600"/>
              </a:spcAft>
              <a:buClr>
                <a:schemeClr val="tx2">
                  <a:lumMod val="50000"/>
                </a:schemeClr>
              </a:buClr>
            </a:pPr>
            <a:r>
              <a:rPr lang="en-US" sz="2200" dirty="0">
                <a:solidFill>
                  <a:schemeClr val="tx2">
                    <a:lumMod val="50000"/>
                  </a:schemeClr>
                </a:solidFill>
                <a:latin typeface="Calibri" pitchFamily="34" charset="0"/>
              </a:rPr>
              <a:t>Information on contacts with other program staff</a:t>
            </a:r>
          </a:p>
          <a:p>
            <a:pPr lvl="0">
              <a:spcBef>
                <a:spcPts val="1800"/>
              </a:spcBef>
              <a:spcAft>
                <a:spcPts val="600"/>
              </a:spcAft>
              <a:buClr>
                <a:schemeClr val="tx2">
                  <a:lumMod val="50000"/>
                </a:schemeClr>
              </a:buClr>
            </a:pPr>
            <a:r>
              <a:rPr lang="en-US" sz="2200" dirty="0">
                <a:solidFill>
                  <a:schemeClr val="tx2">
                    <a:lumMod val="50000"/>
                  </a:schemeClr>
                </a:solidFill>
                <a:latin typeface="Calibri" pitchFamily="34" charset="0"/>
              </a:rPr>
              <a:t>All Support Service and Training fund approvals</a:t>
            </a:r>
          </a:p>
          <a:p>
            <a:pPr lvl="1">
              <a:spcBef>
                <a:spcPts val="1800"/>
              </a:spcBef>
              <a:spcAft>
                <a:spcPts val="600"/>
              </a:spcAft>
              <a:buClr>
                <a:schemeClr val="tx2">
                  <a:lumMod val="50000"/>
                </a:schemeClr>
              </a:buClr>
            </a:pPr>
            <a:r>
              <a:rPr lang="en-US" sz="2000" dirty="0">
                <a:solidFill>
                  <a:schemeClr val="tx2">
                    <a:lumMod val="50000"/>
                  </a:schemeClr>
                </a:solidFill>
                <a:latin typeface="Calibri" pitchFamily="34" charset="0"/>
              </a:rPr>
              <a:t>Documentation for each disbursement must be included, including cost to provider (not value of service)</a:t>
            </a:r>
          </a:p>
          <a:p>
            <a:pPr lvl="1">
              <a:spcBef>
                <a:spcPts val="1800"/>
              </a:spcBef>
              <a:spcAft>
                <a:spcPts val="600"/>
              </a:spcAft>
              <a:buClr>
                <a:schemeClr val="tx2">
                  <a:lumMod val="50000"/>
                </a:schemeClr>
              </a:buClr>
            </a:pPr>
            <a:r>
              <a:rPr lang="en-US" sz="2000" dirty="0">
                <a:solidFill>
                  <a:schemeClr val="tx2">
                    <a:lumMod val="50000"/>
                  </a:schemeClr>
                </a:solidFill>
                <a:latin typeface="Calibri" pitchFamily="34" charset="0"/>
              </a:rPr>
              <a:t>Documentation must show how approval was consistent with local policy</a:t>
            </a:r>
          </a:p>
        </p:txBody>
      </p:sp>
    </p:spTree>
    <p:extLst>
      <p:ext uri="{BB962C8B-B14F-4D97-AF65-F5344CB8AC3E}">
        <p14:creationId xmlns:p14="http://schemas.microsoft.com/office/powerpoint/2010/main" val="102988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295400"/>
          </a:xfrm>
        </p:spPr>
        <p:txBody>
          <a:bodyPr>
            <a:noAutofit/>
          </a:bodyPr>
          <a:lstStyle/>
          <a:p>
            <a:pPr algn="ctr"/>
            <a:r>
              <a:rPr lang="en-US" sz="4400" dirty="0"/>
              <a:t>Communication and Contact</a:t>
            </a:r>
            <a:br>
              <a:rPr lang="en-US" sz="3000" dirty="0"/>
            </a:br>
            <a:endParaRPr lang="en-US" sz="900" dirty="0"/>
          </a:p>
        </p:txBody>
      </p:sp>
      <p:sp>
        <p:nvSpPr>
          <p:cNvPr id="3" name="Content Placeholder 2"/>
          <p:cNvSpPr>
            <a:spLocks noGrp="1"/>
          </p:cNvSpPr>
          <p:nvPr>
            <p:ph idx="1"/>
          </p:nvPr>
        </p:nvSpPr>
        <p:spPr>
          <a:xfrm>
            <a:off x="392545" y="2286000"/>
            <a:ext cx="8458200" cy="4826267"/>
          </a:xfrm>
        </p:spPr>
        <p:txBody>
          <a:bodyPr>
            <a:normAutofit/>
          </a:bodyPr>
          <a:lstStyle/>
          <a:p>
            <a:pPr marL="0" indent="0">
              <a:spcBef>
                <a:spcPts val="600"/>
              </a:spcBef>
              <a:spcAft>
                <a:spcPts val="600"/>
              </a:spcAft>
              <a:buNone/>
            </a:pPr>
            <a:r>
              <a:rPr lang="en-US" sz="2400" dirty="0">
                <a:solidFill>
                  <a:schemeClr val="tx2">
                    <a:lumMod val="50000"/>
                  </a:schemeClr>
                </a:solidFill>
                <a:latin typeface="Calibri" pitchFamily="34" charset="0"/>
              </a:rPr>
              <a:t>How often do you need to communicate with your participant?</a:t>
            </a:r>
            <a:endParaRPr lang="en-US" sz="800" dirty="0">
              <a:solidFill>
                <a:schemeClr val="tx2">
                  <a:lumMod val="50000"/>
                </a:schemeClr>
              </a:solidFill>
              <a:latin typeface="Calibri" pitchFamily="34" charset="0"/>
            </a:endParaRPr>
          </a:p>
          <a:p>
            <a:pPr>
              <a:spcBef>
                <a:spcPts val="3000"/>
              </a:spcBef>
              <a:spcAft>
                <a:spcPts val="600"/>
              </a:spcAft>
              <a:buClr>
                <a:schemeClr val="tx2">
                  <a:lumMod val="50000"/>
                </a:schemeClr>
              </a:buClr>
            </a:pPr>
            <a:r>
              <a:rPr lang="en-US" sz="2000" dirty="0">
                <a:solidFill>
                  <a:schemeClr val="tx2">
                    <a:lumMod val="50000"/>
                  </a:schemeClr>
                </a:solidFill>
                <a:latin typeface="Calibri" pitchFamily="34" charset="0"/>
              </a:rPr>
              <a:t>Counselor needs to attempt communication with their participant at least every 30 days</a:t>
            </a:r>
          </a:p>
          <a:p>
            <a:pPr>
              <a:spcBef>
                <a:spcPts val="1800"/>
              </a:spcBef>
              <a:spcAft>
                <a:spcPts val="600"/>
              </a:spcAft>
              <a:buClr>
                <a:schemeClr val="tx2">
                  <a:lumMod val="50000"/>
                </a:schemeClr>
              </a:buClr>
            </a:pPr>
            <a:r>
              <a:rPr lang="en-US" sz="2000" dirty="0">
                <a:solidFill>
                  <a:schemeClr val="tx2">
                    <a:lumMod val="50000"/>
                  </a:schemeClr>
                </a:solidFill>
                <a:latin typeface="Calibri" pitchFamily="34" charset="0"/>
              </a:rPr>
              <a:t>Counselor needs to case note in the participant’s Workforce One record at least every 30 days detailing the attempt to communicate</a:t>
            </a:r>
          </a:p>
          <a:p>
            <a:pPr>
              <a:spcBef>
                <a:spcPts val="1800"/>
              </a:spcBef>
              <a:spcAft>
                <a:spcPts val="600"/>
              </a:spcAft>
              <a:buClr>
                <a:schemeClr val="tx2">
                  <a:lumMod val="50000"/>
                </a:schemeClr>
              </a:buClr>
            </a:pPr>
            <a:r>
              <a:rPr lang="en-US" sz="2000" dirty="0">
                <a:solidFill>
                  <a:schemeClr val="tx2">
                    <a:lumMod val="50000"/>
                  </a:schemeClr>
                </a:solidFill>
                <a:latin typeface="Calibri" pitchFamily="34" charset="0"/>
              </a:rPr>
              <a:t>If no live contact has occurred for 90 consecutive days, the counselor </a:t>
            </a:r>
            <a:r>
              <a:rPr lang="en-US" sz="2000" b="1" dirty="0">
                <a:solidFill>
                  <a:schemeClr val="tx2">
                    <a:lumMod val="50000"/>
                  </a:schemeClr>
                </a:solidFill>
                <a:latin typeface="Calibri" pitchFamily="34" charset="0"/>
              </a:rPr>
              <a:t>MUST</a:t>
            </a:r>
            <a:r>
              <a:rPr lang="en-US" sz="2000" dirty="0">
                <a:solidFill>
                  <a:schemeClr val="tx2">
                    <a:lumMod val="50000"/>
                  </a:schemeClr>
                </a:solidFill>
                <a:latin typeface="Calibri" pitchFamily="34" charset="0"/>
              </a:rPr>
              <a:t> exit the participant</a:t>
            </a:r>
          </a:p>
        </p:txBody>
      </p:sp>
    </p:spTree>
    <p:extLst>
      <p:ext uri="{BB962C8B-B14F-4D97-AF65-F5344CB8AC3E}">
        <p14:creationId xmlns:p14="http://schemas.microsoft.com/office/powerpoint/2010/main" val="82412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295400"/>
          </a:xfrm>
        </p:spPr>
        <p:txBody>
          <a:bodyPr>
            <a:noAutofit/>
          </a:bodyPr>
          <a:lstStyle/>
          <a:p>
            <a:pPr algn="ctr"/>
            <a:r>
              <a:rPr lang="en-US" sz="4400" dirty="0"/>
              <a:t>Definition of LIVE CONTACT</a:t>
            </a:r>
            <a:br>
              <a:rPr lang="en-US" sz="3000" dirty="0"/>
            </a:br>
            <a:endParaRPr lang="en-US" sz="900" dirty="0"/>
          </a:p>
        </p:txBody>
      </p:sp>
      <p:sp>
        <p:nvSpPr>
          <p:cNvPr id="3" name="Content Placeholder 2"/>
          <p:cNvSpPr>
            <a:spLocks noGrp="1"/>
          </p:cNvSpPr>
          <p:nvPr>
            <p:ph idx="1"/>
          </p:nvPr>
        </p:nvSpPr>
        <p:spPr>
          <a:xfrm>
            <a:off x="381000" y="1905000"/>
            <a:ext cx="8534400" cy="4978667"/>
          </a:xfrm>
        </p:spPr>
        <p:txBody>
          <a:bodyPr>
            <a:normAutofit/>
          </a:bodyPr>
          <a:lstStyle/>
          <a:p>
            <a:pPr marL="0" indent="0">
              <a:spcBef>
                <a:spcPts val="0"/>
              </a:spcBef>
              <a:spcAft>
                <a:spcPts val="600"/>
              </a:spcAft>
              <a:buNone/>
            </a:pPr>
            <a:r>
              <a:rPr lang="en-US" sz="2200" i="1" dirty="0">
                <a:solidFill>
                  <a:schemeClr val="tx2">
                    <a:lumMod val="50000"/>
                  </a:schemeClr>
                </a:solidFill>
                <a:latin typeface="Calibri" pitchFamily="34" charset="0"/>
              </a:rPr>
              <a:t>One-to-one contact between the provider’s staff and the participant</a:t>
            </a:r>
          </a:p>
          <a:p>
            <a:pPr>
              <a:spcBef>
                <a:spcPts val="600"/>
              </a:spcBef>
              <a:spcAft>
                <a:spcPts val="600"/>
              </a:spcAft>
              <a:buClr>
                <a:schemeClr val="tx2">
                  <a:lumMod val="50000"/>
                </a:schemeClr>
              </a:buClr>
            </a:pPr>
            <a:r>
              <a:rPr lang="en-US" sz="2200" dirty="0">
                <a:solidFill>
                  <a:schemeClr val="tx2">
                    <a:lumMod val="50000"/>
                  </a:schemeClr>
                </a:solidFill>
                <a:latin typeface="Calibri" pitchFamily="34" charset="0"/>
              </a:rPr>
              <a:t>In-person conversation</a:t>
            </a:r>
          </a:p>
          <a:p>
            <a:pPr>
              <a:spcBef>
                <a:spcPts val="600"/>
              </a:spcBef>
              <a:spcAft>
                <a:spcPts val="600"/>
              </a:spcAft>
              <a:buClr>
                <a:schemeClr val="tx2">
                  <a:lumMod val="50000"/>
                </a:schemeClr>
              </a:buClr>
            </a:pPr>
            <a:r>
              <a:rPr lang="en-US" sz="2200" dirty="0">
                <a:solidFill>
                  <a:schemeClr val="tx2">
                    <a:lumMod val="50000"/>
                  </a:schemeClr>
                </a:solidFill>
                <a:latin typeface="Calibri" pitchFamily="34" charset="0"/>
              </a:rPr>
              <a:t>Telephone conversation (or voicemail from participant)</a:t>
            </a:r>
          </a:p>
          <a:p>
            <a:pPr>
              <a:spcBef>
                <a:spcPts val="600"/>
              </a:spcBef>
              <a:spcAft>
                <a:spcPts val="600"/>
              </a:spcAft>
              <a:buClr>
                <a:schemeClr val="tx2">
                  <a:lumMod val="50000"/>
                </a:schemeClr>
              </a:buClr>
            </a:pPr>
            <a:r>
              <a:rPr lang="en-US" sz="2200" dirty="0">
                <a:solidFill>
                  <a:schemeClr val="tx2">
                    <a:lumMod val="50000"/>
                  </a:schemeClr>
                </a:solidFill>
                <a:latin typeface="Calibri" pitchFamily="34" charset="0"/>
              </a:rPr>
              <a:t>Electronic message including email, text message (SMS), instant message (IM), or message sent via social media (e.g. Facebook, Twitter, etc.) </a:t>
            </a:r>
          </a:p>
          <a:p>
            <a:pPr>
              <a:spcBef>
                <a:spcPts val="600"/>
              </a:spcBef>
              <a:spcAft>
                <a:spcPts val="600"/>
              </a:spcAft>
              <a:buClr>
                <a:schemeClr val="tx2">
                  <a:lumMod val="50000"/>
                </a:schemeClr>
              </a:buClr>
            </a:pPr>
            <a:r>
              <a:rPr lang="en-US" sz="2200" dirty="0">
                <a:solidFill>
                  <a:schemeClr val="tx2">
                    <a:lumMod val="50000"/>
                  </a:schemeClr>
                </a:solidFill>
                <a:latin typeface="Calibri" pitchFamily="34" charset="0"/>
              </a:rPr>
              <a:t>Postal mail update from participant</a:t>
            </a:r>
          </a:p>
          <a:p>
            <a:pPr marL="0" indent="0">
              <a:spcBef>
                <a:spcPts val="600"/>
              </a:spcBef>
              <a:spcAft>
                <a:spcPts val="600"/>
              </a:spcAft>
              <a:buNone/>
            </a:pPr>
            <a:endParaRPr lang="en-US" sz="2200" dirty="0">
              <a:solidFill>
                <a:schemeClr val="tx2">
                  <a:lumMod val="50000"/>
                </a:schemeClr>
              </a:solidFill>
              <a:latin typeface="Calibri" pitchFamily="34" charset="0"/>
            </a:endParaRPr>
          </a:p>
          <a:p>
            <a:pPr marL="0" indent="0" algn="ctr">
              <a:spcBef>
                <a:spcPts val="600"/>
              </a:spcBef>
              <a:spcAft>
                <a:spcPts val="600"/>
              </a:spcAft>
              <a:buNone/>
            </a:pPr>
            <a:r>
              <a:rPr lang="en-US" sz="2400" i="1" dirty="0">
                <a:solidFill>
                  <a:schemeClr val="tx2">
                    <a:lumMod val="50000"/>
                  </a:schemeClr>
                </a:solidFill>
                <a:latin typeface="Calibri" pitchFamily="34" charset="0"/>
              </a:rPr>
              <a:t>  Mass emails and/or mass mailings are not case specific and will not fulfill the monthly contact requirement </a:t>
            </a:r>
            <a:endParaRPr lang="en-US" sz="2800" i="1" dirty="0">
              <a:solidFill>
                <a:schemeClr val="tx2">
                  <a:lumMod val="50000"/>
                </a:schemeClr>
              </a:solidFill>
              <a:latin typeface="Calibri" pitchFamily="34" charset="0"/>
            </a:endParaRPr>
          </a:p>
        </p:txBody>
      </p:sp>
    </p:spTree>
    <p:extLst>
      <p:ext uri="{BB962C8B-B14F-4D97-AF65-F5344CB8AC3E}">
        <p14:creationId xmlns:p14="http://schemas.microsoft.com/office/powerpoint/2010/main" val="3968068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870342"/>
          </a:xfrm>
        </p:spPr>
        <p:txBody>
          <a:bodyPr>
            <a:normAutofit/>
          </a:bodyPr>
          <a:lstStyle/>
          <a:p>
            <a:pPr algn="ctr"/>
            <a:r>
              <a:rPr lang="en-US" sz="3400" dirty="0"/>
              <a:t>Activities in Workforce One</a:t>
            </a:r>
          </a:p>
        </p:txBody>
      </p:sp>
      <p:sp>
        <p:nvSpPr>
          <p:cNvPr id="2" name="TextBox 1"/>
          <p:cNvSpPr txBox="1"/>
          <p:nvPr/>
        </p:nvSpPr>
        <p:spPr>
          <a:xfrm>
            <a:off x="1835642" y="1761876"/>
            <a:ext cx="1616532" cy="369332"/>
          </a:xfrm>
          <a:prstGeom prst="rect">
            <a:avLst/>
          </a:prstGeom>
          <a:noFill/>
        </p:spPr>
        <p:txBody>
          <a:bodyPr wrap="none" rtlCol="0">
            <a:spAutoFit/>
          </a:bodyPr>
          <a:lstStyle/>
          <a:p>
            <a:pPr algn="ctr"/>
            <a:r>
              <a:rPr lang="en-US" b="1" u="sng" dirty="0">
                <a:solidFill>
                  <a:schemeClr val="tx2">
                    <a:lumMod val="50000"/>
                  </a:schemeClr>
                </a:solidFill>
              </a:rPr>
              <a:t>DW ACTIVITIES</a:t>
            </a:r>
          </a:p>
        </p:txBody>
      </p:sp>
      <p:sp>
        <p:nvSpPr>
          <p:cNvPr id="3" name="TextBox 2"/>
          <p:cNvSpPr txBox="1"/>
          <p:nvPr/>
        </p:nvSpPr>
        <p:spPr>
          <a:xfrm>
            <a:off x="4094408" y="2129029"/>
            <a:ext cx="4724400" cy="3970318"/>
          </a:xfrm>
          <a:prstGeom prst="rect">
            <a:avLst/>
          </a:prstGeom>
          <a:noFill/>
        </p:spPr>
        <p:txBody>
          <a:bodyPr wrap="square" rtlCol="0">
            <a:spAutoFit/>
          </a:bodyPr>
          <a:lstStyle/>
          <a:p>
            <a:r>
              <a:rPr lang="en-US" dirty="0">
                <a:solidFill>
                  <a:schemeClr val="tx2">
                    <a:lumMod val="50000"/>
                  </a:schemeClr>
                </a:solidFill>
              </a:rPr>
              <a:t>Activities in WF1 represent the services your participant is receiving during their enrollment period</a:t>
            </a:r>
          </a:p>
          <a:p>
            <a:endParaRPr lang="en-US" dirty="0">
              <a:solidFill>
                <a:schemeClr val="tx2">
                  <a:lumMod val="50000"/>
                </a:schemeClr>
              </a:solidFill>
            </a:endParaRPr>
          </a:p>
          <a:p>
            <a:r>
              <a:rPr lang="en-US" b="1" dirty="0">
                <a:solidFill>
                  <a:schemeClr val="tx2">
                    <a:lumMod val="50000"/>
                  </a:schemeClr>
                </a:solidFill>
              </a:rPr>
              <a:t>If your participant is engaged in Disaster Relief Employment</a:t>
            </a:r>
          </a:p>
          <a:p>
            <a:r>
              <a:rPr lang="en-US" dirty="0">
                <a:solidFill>
                  <a:schemeClr val="tx2">
                    <a:lumMod val="50000"/>
                  </a:schemeClr>
                </a:solidFill>
              </a:rPr>
              <a:t>     1. Open the Engaged in Disaster Relief</a:t>
            </a:r>
          </a:p>
          <a:p>
            <a:r>
              <a:rPr lang="en-US" dirty="0">
                <a:solidFill>
                  <a:schemeClr val="tx2">
                    <a:lumMod val="50000"/>
                  </a:schemeClr>
                </a:solidFill>
              </a:rPr>
              <a:t>          Services activity</a:t>
            </a:r>
          </a:p>
          <a:p>
            <a:r>
              <a:rPr lang="en-US" dirty="0">
                <a:solidFill>
                  <a:schemeClr val="tx2">
                    <a:lumMod val="50000"/>
                  </a:schemeClr>
                </a:solidFill>
              </a:rPr>
              <a:t>     2. Open the Work Experience activity</a:t>
            </a:r>
          </a:p>
          <a:p>
            <a:r>
              <a:rPr lang="en-US" dirty="0">
                <a:solidFill>
                  <a:schemeClr val="tx2">
                    <a:lumMod val="50000"/>
                  </a:schemeClr>
                </a:solidFill>
              </a:rPr>
              <a:t>	* Select “Transitional Job” as the type</a:t>
            </a:r>
          </a:p>
          <a:p>
            <a:r>
              <a:rPr lang="en-US" dirty="0">
                <a:solidFill>
                  <a:schemeClr val="tx2">
                    <a:lumMod val="50000"/>
                  </a:schemeClr>
                </a:solidFill>
              </a:rPr>
              <a:t>                    of Work Experience</a:t>
            </a:r>
          </a:p>
          <a:p>
            <a:r>
              <a:rPr lang="en-US" dirty="0">
                <a:solidFill>
                  <a:schemeClr val="tx2">
                    <a:lumMod val="50000"/>
                  </a:schemeClr>
                </a:solidFill>
              </a:rPr>
              <a:t>                 * Enter all the employment details</a:t>
            </a:r>
          </a:p>
          <a:p>
            <a:r>
              <a:rPr lang="en-US" dirty="0">
                <a:solidFill>
                  <a:schemeClr val="tx2">
                    <a:lumMod val="50000"/>
                  </a:schemeClr>
                </a:solidFill>
              </a:rPr>
              <a:t>                    related to that disaster relief </a:t>
            </a:r>
          </a:p>
          <a:p>
            <a:r>
              <a:rPr lang="en-US" dirty="0">
                <a:solidFill>
                  <a:schemeClr val="tx2">
                    <a:lumMod val="50000"/>
                  </a:schemeClr>
                </a:solidFill>
              </a:rPr>
              <a:t>                    employment             </a:t>
            </a:r>
          </a:p>
        </p:txBody>
      </p:sp>
      <p:sp>
        <p:nvSpPr>
          <p:cNvPr id="6" name="Slide Number Placeholder 5"/>
          <p:cNvSpPr>
            <a:spLocks noGrp="1"/>
          </p:cNvSpPr>
          <p:nvPr>
            <p:ph type="sldNum" sz="quarter" idx="12"/>
          </p:nvPr>
        </p:nvSpPr>
        <p:spPr/>
        <p:txBody>
          <a:bodyPr/>
          <a:lstStyle/>
          <a:p>
            <a:fld id="{EBFF2294-7853-4F86-BD16-9D9D7D857176}" type="slidenum">
              <a:rPr lang="en-US" smtClean="0"/>
              <a:t>37</a:t>
            </a:fld>
            <a:endParaRPr lang="en-US" dirty="0"/>
          </a:p>
        </p:txBody>
      </p:sp>
      <p:pic>
        <p:nvPicPr>
          <p:cNvPr id="8" name="Picture 7"/>
          <p:cNvPicPr>
            <a:picLocks noChangeAspect="1"/>
          </p:cNvPicPr>
          <p:nvPr/>
        </p:nvPicPr>
        <p:blipFill>
          <a:blip r:embed="rId3"/>
          <a:stretch>
            <a:fillRect/>
          </a:stretch>
        </p:blipFill>
        <p:spPr>
          <a:xfrm>
            <a:off x="1448520" y="2209800"/>
            <a:ext cx="2390775" cy="43657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768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Workforce One (WF1) ACTIVITIES</a:t>
            </a:r>
          </a:p>
        </p:txBody>
      </p:sp>
      <p:sp>
        <p:nvSpPr>
          <p:cNvPr id="6" name="Rectangle 5"/>
          <p:cNvSpPr/>
          <p:nvPr/>
        </p:nvSpPr>
        <p:spPr>
          <a:xfrm>
            <a:off x="597310" y="2133600"/>
            <a:ext cx="8077200" cy="4370427"/>
          </a:xfrm>
          <a:prstGeom prst="rect">
            <a:avLst/>
          </a:prstGeom>
        </p:spPr>
        <p:txBody>
          <a:bodyPr wrap="square">
            <a:spAutoFit/>
          </a:bodyPr>
          <a:lstStyle/>
          <a:p>
            <a:pPr algn="ctr">
              <a:spcAft>
                <a:spcPts val="1800"/>
              </a:spcAft>
            </a:pPr>
            <a:r>
              <a:rPr lang="en-US" sz="4000" dirty="0">
                <a:solidFill>
                  <a:srgbClr val="1F497D">
                    <a:lumMod val="50000"/>
                  </a:srgbClr>
                </a:solidFill>
                <a:ea typeface="+mj-ea"/>
                <a:cs typeface="+mj-cs"/>
              </a:rPr>
              <a:t>Activities capture the services you are providing your participant </a:t>
            </a:r>
          </a:p>
          <a:p>
            <a:pPr algn="ctr">
              <a:spcBef>
                <a:spcPts val="1200"/>
              </a:spcBef>
              <a:spcAft>
                <a:spcPts val="2400"/>
              </a:spcAft>
            </a:pPr>
            <a:r>
              <a:rPr lang="en-US" sz="4000" b="1" dirty="0">
                <a:solidFill>
                  <a:srgbClr val="1F497D">
                    <a:lumMod val="50000"/>
                  </a:srgbClr>
                </a:solidFill>
                <a:ea typeface="+mj-ea"/>
                <a:cs typeface="+mj-cs"/>
              </a:rPr>
              <a:t>And </a:t>
            </a:r>
          </a:p>
          <a:p>
            <a:pPr algn="ctr">
              <a:spcAft>
                <a:spcPts val="1800"/>
              </a:spcAft>
            </a:pPr>
            <a:r>
              <a:rPr lang="en-US" sz="4000" dirty="0">
                <a:solidFill>
                  <a:srgbClr val="1F497D">
                    <a:lumMod val="50000"/>
                  </a:srgbClr>
                </a:solidFill>
                <a:ea typeface="+mj-ea"/>
                <a:cs typeface="+mj-cs"/>
              </a:rPr>
              <a:t>The funding source supporting that service</a:t>
            </a:r>
          </a:p>
          <a:p>
            <a:pPr lvl="1">
              <a:spcAft>
                <a:spcPts val="3000"/>
              </a:spcAft>
            </a:pPr>
            <a:endParaRPr lang="en-US" dirty="0">
              <a:solidFill>
                <a:schemeClr val="tx2">
                  <a:lumMod val="50000"/>
                </a:schemeClr>
              </a:solidFill>
            </a:endParaRPr>
          </a:p>
        </p:txBody>
      </p:sp>
    </p:spTree>
    <p:extLst>
      <p:ext uri="{BB962C8B-B14F-4D97-AF65-F5344CB8AC3E}">
        <p14:creationId xmlns:p14="http://schemas.microsoft.com/office/powerpoint/2010/main" val="57533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WORKFORCE ONE (WF1) ACTIVITIES</a:t>
            </a:r>
          </a:p>
        </p:txBody>
      </p:sp>
      <p:sp>
        <p:nvSpPr>
          <p:cNvPr id="6" name="Rectangle 5"/>
          <p:cNvSpPr/>
          <p:nvPr/>
        </p:nvSpPr>
        <p:spPr>
          <a:xfrm>
            <a:off x="559210" y="1870342"/>
            <a:ext cx="8153400" cy="4324261"/>
          </a:xfrm>
          <a:prstGeom prst="rect">
            <a:avLst/>
          </a:prstGeom>
        </p:spPr>
        <p:txBody>
          <a:bodyPr wrap="square">
            <a:spAutoFit/>
          </a:bodyPr>
          <a:lstStyle/>
          <a:p>
            <a:pPr>
              <a:spcAft>
                <a:spcPts val="1800"/>
              </a:spcAft>
            </a:pPr>
            <a:r>
              <a:rPr lang="en-US" sz="2000" b="1" dirty="0">
                <a:solidFill>
                  <a:srgbClr val="1F497D">
                    <a:lumMod val="50000"/>
                  </a:srgbClr>
                </a:solidFill>
                <a:ea typeface="+mj-ea"/>
                <a:cs typeface="+mj-cs"/>
              </a:rPr>
              <a:t>WF1 Activities track</a:t>
            </a:r>
          </a:p>
          <a:p>
            <a:pPr marL="800100" lvl="1" indent="-342900">
              <a:spcAft>
                <a:spcPts val="1800"/>
              </a:spcAft>
              <a:buFont typeface="Courier New" panose="02070309020205020404" pitchFamily="49" charset="0"/>
              <a:buChar char="o"/>
            </a:pPr>
            <a:r>
              <a:rPr lang="en-US" sz="2000" dirty="0">
                <a:solidFill>
                  <a:srgbClr val="1F497D">
                    <a:lumMod val="50000"/>
                  </a:srgbClr>
                </a:solidFill>
                <a:ea typeface="+mj-ea"/>
                <a:cs typeface="+mj-cs"/>
              </a:rPr>
              <a:t>What your participant has done, is doing, and (whenever possible) what they plan to do next</a:t>
            </a:r>
          </a:p>
          <a:p>
            <a:pPr marL="800100" lvl="1" indent="-342900">
              <a:spcAft>
                <a:spcPts val="1800"/>
              </a:spcAft>
              <a:buFont typeface="Courier New" panose="02070309020205020404" pitchFamily="49" charset="0"/>
              <a:buChar char="o"/>
            </a:pPr>
            <a:r>
              <a:rPr lang="en-US" sz="2000" dirty="0">
                <a:solidFill>
                  <a:srgbClr val="1F497D">
                    <a:lumMod val="50000"/>
                  </a:srgbClr>
                </a:solidFill>
                <a:ea typeface="+mj-ea"/>
                <a:cs typeface="+mj-cs"/>
              </a:rPr>
              <a:t>The provider funding the service and who approved the participant to receive the service</a:t>
            </a:r>
          </a:p>
          <a:p>
            <a:pPr marL="800100" lvl="1" indent="-342900">
              <a:spcAft>
                <a:spcPts val="1800"/>
              </a:spcAft>
              <a:buFont typeface="Courier New" panose="02070309020205020404" pitchFamily="49" charset="0"/>
              <a:buChar char="o"/>
            </a:pPr>
            <a:r>
              <a:rPr lang="en-US" sz="2000" dirty="0">
                <a:solidFill>
                  <a:srgbClr val="1F497D">
                    <a:lumMod val="50000"/>
                  </a:srgbClr>
                </a:solidFill>
                <a:ea typeface="+mj-ea"/>
                <a:cs typeface="+mj-cs"/>
              </a:rPr>
              <a:t>When your participant started receiving the service and when they no longer needed the service</a:t>
            </a:r>
          </a:p>
          <a:p>
            <a:pPr marL="800100" lvl="1" indent="-342900">
              <a:spcAft>
                <a:spcPts val="1800"/>
              </a:spcAft>
              <a:buFont typeface="Courier New" panose="02070309020205020404" pitchFamily="49" charset="0"/>
              <a:buChar char="o"/>
            </a:pPr>
            <a:r>
              <a:rPr lang="en-US" sz="2000" dirty="0">
                <a:solidFill>
                  <a:srgbClr val="1F497D">
                    <a:lumMod val="50000"/>
                  </a:srgbClr>
                </a:solidFill>
                <a:ea typeface="+mj-ea"/>
                <a:cs typeface="+mj-cs"/>
              </a:rPr>
              <a:t>Where they received the service and employer/training details related to the service</a:t>
            </a:r>
          </a:p>
          <a:p>
            <a:pPr marL="800100" lvl="1" indent="-342900">
              <a:spcAft>
                <a:spcPts val="3000"/>
              </a:spcAft>
              <a:buFont typeface="Courier New" panose="02070309020205020404" pitchFamily="49" charset="0"/>
              <a:buChar char="o"/>
            </a:pPr>
            <a:r>
              <a:rPr lang="en-US" sz="2000" dirty="0">
                <a:solidFill>
                  <a:srgbClr val="1F497D">
                    <a:lumMod val="50000"/>
                  </a:srgbClr>
                </a:solidFill>
                <a:ea typeface="+mj-ea"/>
                <a:cs typeface="+mj-cs"/>
              </a:rPr>
              <a:t>The funding source supporting the service</a:t>
            </a:r>
          </a:p>
        </p:txBody>
      </p:sp>
    </p:spTree>
    <p:extLst>
      <p:ext uri="{BB962C8B-B14F-4D97-AF65-F5344CB8AC3E}">
        <p14:creationId xmlns:p14="http://schemas.microsoft.com/office/powerpoint/2010/main" val="46238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THE HELP BUTTON IN THE TOP PANEL </a:t>
            </a:r>
          </a:p>
        </p:txBody>
      </p:sp>
      <p:sp>
        <p:nvSpPr>
          <p:cNvPr id="8" name="TextBox 7"/>
          <p:cNvSpPr txBox="1"/>
          <p:nvPr/>
        </p:nvSpPr>
        <p:spPr>
          <a:xfrm>
            <a:off x="304800" y="4191000"/>
            <a:ext cx="8645236" cy="1825115"/>
          </a:xfrm>
          <a:prstGeom prst="rect">
            <a:avLst/>
          </a:prstGeom>
          <a:noFill/>
        </p:spPr>
        <p:txBody>
          <a:bodyPr wrap="square" rtlCol="0">
            <a:spAutoFit/>
          </a:bodyPr>
          <a:lstStyle/>
          <a:p>
            <a:pPr lvl="0">
              <a:spcBef>
                <a:spcPct val="20000"/>
              </a:spcBef>
              <a:spcAft>
                <a:spcPts val="600"/>
              </a:spcAft>
            </a:pPr>
            <a:r>
              <a:rPr lang="en-US" sz="1900" dirty="0">
                <a:solidFill>
                  <a:schemeClr val="tx2">
                    <a:lumMod val="50000"/>
                  </a:schemeClr>
                </a:solidFill>
              </a:rPr>
              <a:t>If you are ever unsure of what type of information needs to be entered on any page and any field of WF1 </a:t>
            </a:r>
          </a:p>
          <a:p>
            <a:pPr marL="230188" lvl="0" indent="-230188">
              <a:spcBef>
                <a:spcPct val="20000"/>
              </a:spcBef>
              <a:spcAft>
                <a:spcPts val="600"/>
              </a:spcAft>
              <a:buFont typeface="Arial" charset="0"/>
              <a:buChar char="•"/>
            </a:pPr>
            <a:r>
              <a:rPr lang="en-US" sz="1900" dirty="0">
                <a:solidFill>
                  <a:schemeClr val="tx2">
                    <a:lumMod val="50000"/>
                  </a:schemeClr>
                </a:solidFill>
              </a:rPr>
              <a:t>Click on “Help” </a:t>
            </a:r>
          </a:p>
          <a:p>
            <a:pPr marL="230188" lvl="0" indent="-230188">
              <a:spcBef>
                <a:spcPct val="20000"/>
              </a:spcBef>
              <a:spcAft>
                <a:spcPts val="600"/>
              </a:spcAft>
              <a:buFont typeface="Arial" charset="0"/>
              <a:buChar char="•"/>
            </a:pPr>
            <a:r>
              <a:rPr lang="en-US" sz="1900" dirty="0">
                <a:solidFill>
                  <a:schemeClr val="tx2">
                    <a:lumMod val="50000"/>
                  </a:schemeClr>
                </a:solidFill>
              </a:rPr>
              <a:t>Every page in WF1 has a “Help” feature that explains and defines everything within the current WF1 screen you are in</a:t>
            </a:r>
          </a:p>
        </p:txBody>
      </p:sp>
      <p:pic>
        <p:nvPicPr>
          <p:cNvPr id="3" name="Picture 2"/>
          <p:cNvPicPr>
            <a:picLocks noChangeAspect="1"/>
          </p:cNvPicPr>
          <p:nvPr/>
        </p:nvPicPr>
        <p:blipFill>
          <a:blip r:embed="rId3"/>
          <a:stretch>
            <a:fillRect/>
          </a:stretch>
        </p:blipFill>
        <p:spPr>
          <a:xfrm>
            <a:off x="684068" y="2057400"/>
            <a:ext cx="7734300" cy="157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own Arrow 4"/>
          <p:cNvSpPr/>
          <p:nvPr/>
        </p:nvSpPr>
        <p:spPr>
          <a:xfrm>
            <a:off x="7772400" y="2286000"/>
            <a:ext cx="484632" cy="646374"/>
          </a:xfrm>
          <a:prstGeom prst="downArrow">
            <a:avLst/>
          </a:prstGeom>
          <a:solidFill>
            <a:schemeClr val="tx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EBFF2294-7853-4F86-BD16-9D9D7D857176}" type="slidenum">
              <a:rPr lang="en-US" smtClean="0"/>
              <a:t>4</a:t>
            </a:fld>
            <a:endParaRPr lang="en-US" dirty="0"/>
          </a:p>
        </p:txBody>
      </p:sp>
    </p:spTree>
    <p:extLst>
      <p:ext uri="{BB962C8B-B14F-4D97-AF65-F5344CB8AC3E}">
        <p14:creationId xmlns:p14="http://schemas.microsoft.com/office/powerpoint/2010/main" val="2064315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WORKFORCE ONE (WF1) ACTIVITIES</a:t>
            </a:r>
          </a:p>
        </p:txBody>
      </p:sp>
      <p:sp>
        <p:nvSpPr>
          <p:cNvPr id="6" name="Rectangle 5"/>
          <p:cNvSpPr/>
          <p:nvPr/>
        </p:nvSpPr>
        <p:spPr>
          <a:xfrm>
            <a:off x="559210" y="2057400"/>
            <a:ext cx="8153400" cy="4832092"/>
          </a:xfrm>
          <a:prstGeom prst="rect">
            <a:avLst/>
          </a:prstGeom>
        </p:spPr>
        <p:txBody>
          <a:bodyPr wrap="square">
            <a:spAutoFit/>
          </a:bodyPr>
          <a:lstStyle/>
          <a:p>
            <a:pPr marL="0" lvl="1">
              <a:spcAft>
                <a:spcPts val="1800"/>
              </a:spcAft>
            </a:pPr>
            <a:r>
              <a:rPr lang="en-US" sz="2000" b="1" dirty="0">
                <a:solidFill>
                  <a:srgbClr val="1F497D">
                    <a:lumMod val="50000"/>
                  </a:srgbClr>
                </a:solidFill>
                <a:ea typeface="+mj-ea"/>
                <a:cs typeface="+mj-cs"/>
              </a:rPr>
              <a:t>The funding stream selected within the activity captures what funding source is supporting that service</a:t>
            </a:r>
          </a:p>
          <a:p>
            <a:pPr marL="800100" lvl="1" indent="-342900">
              <a:spcAft>
                <a:spcPts val="3000"/>
              </a:spcAft>
              <a:buFont typeface="Courier New" panose="02070309020205020404" pitchFamily="49" charset="0"/>
              <a:buChar char="o"/>
              <a:tabLst>
                <a:tab pos="225425" algn="l"/>
              </a:tabLst>
            </a:pPr>
            <a:r>
              <a:rPr lang="en-US" sz="2000" dirty="0">
                <a:solidFill>
                  <a:srgbClr val="1F497D">
                    <a:lumMod val="50000"/>
                  </a:srgbClr>
                </a:solidFill>
              </a:rPr>
              <a:t>Most participants are eligible for multiple funding sources when enrolled in the WIOA Adult and Dislocated Worker programs</a:t>
            </a:r>
          </a:p>
          <a:p>
            <a:pPr marL="800100" lvl="1" indent="-342900">
              <a:spcAft>
                <a:spcPts val="3000"/>
              </a:spcAft>
              <a:buFont typeface="Courier New" panose="02070309020205020404" pitchFamily="49" charset="0"/>
              <a:buChar char="o"/>
              <a:tabLst>
                <a:tab pos="225425" algn="l"/>
              </a:tabLst>
            </a:pPr>
            <a:r>
              <a:rPr lang="en-US" sz="2000" dirty="0">
                <a:solidFill>
                  <a:srgbClr val="1F497D">
                    <a:lumMod val="50000"/>
                  </a:srgbClr>
                </a:solidFill>
              </a:rPr>
              <a:t>Most participants access more than one fiscal year allocation or funding stream during their enrollment and sometimes they access multiple at the same time</a:t>
            </a:r>
          </a:p>
          <a:p>
            <a:pPr lvl="1" algn="ctr">
              <a:spcAft>
                <a:spcPts val="600"/>
              </a:spcAft>
              <a:tabLst>
                <a:tab pos="225425" algn="l"/>
              </a:tabLst>
            </a:pPr>
            <a:r>
              <a:rPr lang="en-US" sz="2000" dirty="0">
                <a:solidFill>
                  <a:srgbClr val="1F497D">
                    <a:lumMod val="50000"/>
                  </a:srgbClr>
                </a:solidFill>
              </a:rPr>
              <a:t>***This is not only allowable, it is encouraged***</a:t>
            </a:r>
          </a:p>
          <a:p>
            <a:pPr lvl="1" algn="ctr">
              <a:spcAft>
                <a:spcPts val="600"/>
              </a:spcAft>
              <a:tabLst>
                <a:tab pos="225425" algn="l"/>
              </a:tabLst>
            </a:pPr>
            <a:r>
              <a:rPr lang="en-US" sz="2000" dirty="0">
                <a:solidFill>
                  <a:srgbClr val="1F497D">
                    <a:lumMod val="50000"/>
                  </a:srgbClr>
                </a:solidFill>
              </a:rPr>
              <a:t>for seamless case management and holistic service delivery</a:t>
            </a:r>
          </a:p>
          <a:p>
            <a:pPr marL="800100" lvl="1" indent="-342900">
              <a:spcAft>
                <a:spcPts val="1800"/>
              </a:spcAft>
              <a:buFont typeface="Courier New" panose="02070309020205020404" pitchFamily="49" charset="0"/>
              <a:buChar char="o"/>
            </a:pPr>
            <a:endParaRPr lang="en-US" sz="2000" dirty="0">
              <a:solidFill>
                <a:srgbClr val="1F497D">
                  <a:lumMod val="50000"/>
                </a:srgbClr>
              </a:solidFill>
            </a:endParaRPr>
          </a:p>
          <a:p>
            <a:pPr marL="796925" lvl="1" indent="-334963">
              <a:spcAft>
                <a:spcPts val="1800"/>
              </a:spcAft>
              <a:buFont typeface="Courier New" panose="02070309020205020404" pitchFamily="49" charset="0"/>
              <a:buChar char="o"/>
            </a:pPr>
            <a:endParaRPr lang="en-US" dirty="0">
              <a:solidFill>
                <a:schemeClr val="tx2">
                  <a:lumMod val="50000"/>
                </a:schemeClr>
              </a:solidFill>
            </a:endParaRPr>
          </a:p>
        </p:txBody>
      </p:sp>
    </p:spTree>
    <p:extLst>
      <p:ext uri="{BB962C8B-B14F-4D97-AF65-F5344CB8AC3E}">
        <p14:creationId xmlns:p14="http://schemas.microsoft.com/office/powerpoint/2010/main" val="2635088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1524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WHY IS THE FUNDING STREAM ENTERED IN ACTIVITIES?</a:t>
            </a:r>
          </a:p>
        </p:txBody>
      </p:sp>
      <p:sp>
        <p:nvSpPr>
          <p:cNvPr id="6" name="Rectangle 5"/>
          <p:cNvSpPr/>
          <p:nvPr/>
        </p:nvSpPr>
        <p:spPr>
          <a:xfrm>
            <a:off x="228600" y="2209800"/>
            <a:ext cx="8674510" cy="3908762"/>
          </a:xfrm>
          <a:prstGeom prst="rect">
            <a:avLst/>
          </a:prstGeom>
        </p:spPr>
        <p:txBody>
          <a:bodyPr wrap="square">
            <a:spAutoFit/>
          </a:bodyPr>
          <a:lstStyle/>
          <a:p>
            <a:pPr marL="573088" indent="-287338">
              <a:spcAft>
                <a:spcPts val="1200"/>
              </a:spcAft>
              <a:buFont typeface="Courier New" panose="02070309020205020404" pitchFamily="49" charset="0"/>
              <a:buChar char="o"/>
            </a:pPr>
            <a:r>
              <a:rPr lang="en-US" dirty="0">
                <a:solidFill>
                  <a:srgbClr val="1F497D">
                    <a:lumMod val="50000"/>
                  </a:srgbClr>
                </a:solidFill>
                <a:ea typeface="+mj-ea"/>
                <a:cs typeface="+mj-cs"/>
              </a:rPr>
              <a:t>Accurate reporting on what each funding source is providing participants </a:t>
            </a:r>
          </a:p>
          <a:p>
            <a:pPr marL="573088" indent="-287338">
              <a:spcAft>
                <a:spcPts val="1200"/>
              </a:spcAft>
              <a:buFont typeface="Courier New" panose="02070309020205020404" pitchFamily="49" charset="0"/>
              <a:buChar char="o"/>
            </a:pPr>
            <a:r>
              <a:rPr lang="en-US" dirty="0">
                <a:solidFill>
                  <a:srgbClr val="1F497D">
                    <a:lumMod val="50000"/>
                  </a:srgbClr>
                </a:solidFill>
                <a:ea typeface="+mj-ea"/>
                <a:cs typeface="+mj-cs"/>
              </a:rPr>
              <a:t>Reports to the Department of Labor and other key stakeholders that participants are receiving holistic services</a:t>
            </a:r>
          </a:p>
          <a:p>
            <a:pPr marL="573088" lvl="1" indent="-287338">
              <a:spcAft>
                <a:spcPts val="1200"/>
              </a:spcAft>
              <a:buFont typeface="Courier New" panose="02070309020205020404" pitchFamily="49" charset="0"/>
              <a:buChar char="o"/>
            </a:pPr>
            <a:r>
              <a:rPr lang="en-US" dirty="0">
                <a:solidFill>
                  <a:srgbClr val="1F497D">
                    <a:lumMod val="50000"/>
                  </a:srgbClr>
                </a:solidFill>
                <a:ea typeface="+mj-ea"/>
                <a:cs typeface="+mj-cs"/>
              </a:rPr>
              <a:t>Easier to demonstrate participants can, are, and need to access multiple funding sources</a:t>
            </a:r>
          </a:p>
          <a:p>
            <a:pPr marL="573088" lvl="1" indent="-287338">
              <a:spcAft>
                <a:spcPts val="1200"/>
              </a:spcAft>
              <a:buFont typeface="Courier New" panose="02070309020205020404" pitchFamily="49" charset="0"/>
              <a:buChar char="o"/>
            </a:pPr>
            <a:r>
              <a:rPr lang="en-US" dirty="0">
                <a:solidFill>
                  <a:srgbClr val="1F497D">
                    <a:lumMod val="50000"/>
                  </a:srgbClr>
                </a:solidFill>
                <a:ea typeface="+mj-ea"/>
                <a:cs typeface="+mj-cs"/>
              </a:rPr>
              <a:t>Easier to discuss funding shortages and how they affect more than one funding source </a:t>
            </a:r>
          </a:p>
          <a:p>
            <a:pPr marL="573088" lvl="1" indent="-287338">
              <a:spcAft>
                <a:spcPts val="1200"/>
              </a:spcAft>
              <a:buFont typeface="Courier New" panose="02070309020205020404" pitchFamily="49" charset="0"/>
              <a:buChar char="o"/>
            </a:pPr>
            <a:r>
              <a:rPr lang="en-US" dirty="0">
                <a:solidFill>
                  <a:srgbClr val="1F497D">
                    <a:lumMod val="50000"/>
                  </a:srgbClr>
                </a:solidFill>
                <a:ea typeface="+mj-ea"/>
                <a:cs typeface="+mj-cs"/>
              </a:rPr>
              <a:t>Better alignment with how funds are reported and tracked with mass layoff projects as well as other DEED grant programs</a:t>
            </a:r>
          </a:p>
          <a:p>
            <a:pPr marL="573088" lvl="1" indent="-287338">
              <a:spcAft>
                <a:spcPts val="1200"/>
              </a:spcAft>
              <a:buFont typeface="Courier New" panose="02070309020205020404" pitchFamily="49" charset="0"/>
              <a:buChar char="o"/>
            </a:pPr>
            <a:r>
              <a:rPr lang="en-US" dirty="0">
                <a:solidFill>
                  <a:srgbClr val="1F497D">
                    <a:lumMod val="50000"/>
                  </a:srgbClr>
                </a:solidFill>
                <a:ea typeface="+mj-ea"/>
                <a:cs typeface="+mj-cs"/>
              </a:rPr>
              <a:t>Better supports reporting on standalone grant contracts, rather than master contracts</a:t>
            </a:r>
            <a:endParaRPr lang="en-US" dirty="0">
              <a:solidFill>
                <a:schemeClr val="tx2">
                  <a:lumMod val="50000"/>
                </a:schemeClr>
              </a:solidFill>
            </a:endParaRPr>
          </a:p>
        </p:txBody>
      </p:sp>
    </p:spTree>
    <p:extLst>
      <p:ext uri="{BB962C8B-B14F-4D97-AF65-F5344CB8AC3E}">
        <p14:creationId xmlns:p14="http://schemas.microsoft.com/office/powerpoint/2010/main" val="17979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KEEP IN MIND</a:t>
            </a:r>
          </a:p>
        </p:txBody>
      </p:sp>
      <p:sp>
        <p:nvSpPr>
          <p:cNvPr id="2" name="Rectangle 1"/>
          <p:cNvSpPr/>
          <p:nvPr/>
        </p:nvSpPr>
        <p:spPr>
          <a:xfrm>
            <a:off x="304800" y="2286000"/>
            <a:ext cx="8534400" cy="3754874"/>
          </a:xfrm>
          <a:prstGeom prst="rect">
            <a:avLst/>
          </a:prstGeom>
        </p:spPr>
        <p:txBody>
          <a:bodyPr wrap="square">
            <a:spAutoFit/>
          </a:bodyPr>
          <a:lstStyle/>
          <a:p>
            <a:pPr marL="0" lvl="1">
              <a:spcAft>
                <a:spcPts val="600"/>
              </a:spcAft>
            </a:pPr>
            <a:r>
              <a:rPr lang="en-US" sz="2000" b="1" dirty="0">
                <a:solidFill>
                  <a:srgbClr val="1F497D">
                    <a:lumMod val="50000"/>
                  </a:srgbClr>
                </a:solidFill>
                <a:ea typeface="+mj-ea"/>
                <a:cs typeface="+mj-cs"/>
              </a:rPr>
              <a:t>Activities cannot be financially supported by a grant that is not yet active or one that has expired</a:t>
            </a:r>
          </a:p>
          <a:p>
            <a:pPr marL="0" lvl="1" algn="ctr">
              <a:spcAft>
                <a:spcPts val="2400"/>
              </a:spcAft>
            </a:pPr>
            <a:endParaRPr lang="en-US" sz="1000" b="1" dirty="0">
              <a:solidFill>
                <a:srgbClr val="1F497D">
                  <a:lumMod val="50000"/>
                </a:srgbClr>
              </a:solidFill>
              <a:ea typeface="+mj-ea"/>
              <a:cs typeface="+mj-cs"/>
            </a:endParaRPr>
          </a:p>
          <a:p>
            <a:pPr marL="0" lvl="1">
              <a:spcAft>
                <a:spcPts val="1800"/>
              </a:spcAft>
            </a:pPr>
            <a:r>
              <a:rPr lang="en-US" sz="2000" dirty="0">
                <a:solidFill>
                  <a:srgbClr val="1F497D">
                    <a:lumMod val="50000"/>
                  </a:srgbClr>
                </a:solidFill>
              </a:rPr>
              <a:t>Funding streams have a specific start date and a specific expiration date</a:t>
            </a:r>
          </a:p>
          <a:p>
            <a:pPr marL="800100" lvl="1" indent="-342900">
              <a:spcAft>
                <a:spcPts val="1800"/>
              </a:spcAft>
              <a:buFont typeface="Courier New" panose="02070309020205020404" pitchFamily="49" charset="0"/>
              <a:buChar char="o"/>
            </a:pPr>
            <a:r>
              <a:rPr lang="en-US" sz="2000" dirty="0">
                <a:solidFill>
                  <a:srgbClr val="1F497D">
                    <a:lumMod val="50000"/>
                  </a:srgbClr>
                </a:solidFill>
              </a:rPr>
              <a:t>The Activity start date must be a date between the selected funding stream’s start and end date</a:t>
            </a:r>
          </a:p>
          <a:p>
            <a:pPr marL="800100" lvl="1" indent="-342900">
              <a:spcAft>
                <a:spcPts val="1800"/>
              </a:spcAft>
              <a:buFont typeface="Courier New" panose="02070309020205020404" pitchFamily="49" charset="0"/>
              <a:buChar char="o"/>
            </a:pPr>
            <a:r>
              <a:rPr lang="en-US" sz="2000" dirty="0">
                <a:solidFill>
                  <a:srgbClr val="1F497D">
                    <a:lumMod val="50000"/>
                  </a:srgbClr>
                </a:solidFill>
              </a:rPr>
              <a:t>Activities cannot have an end date that is after the selected funding stream’s end date</a:t>
            </a:r>
          </a:p>
          <a:p>
            <a:pPr marL="796925" lvl="1" indent="-334963">
              <a:spcAft>
                <a:spcPts val="1800"/>
              </a:spcAft>
              <a:buFont typeface="Courier New" panose="02070309020205020404" pitchFamily="49" charset="0"/>
              <a:buChar char="o"/>
            </a:pPr>
            <a:endParaRPr lang="en-US" dirty="0">
              <a:solidFill>
                <a:schemeClr val="tx2">
                  <a:lumMod val="50000"/>
                </a:schemeClr>
              </a:solidFill>
            </a:endParaRPr>
          </a:p>
        </p:txBody>
      </p:sp>
    </p:spTree>
    <p:extLst>
      <p:ext uri="{BB962C8B-B14F-4D97-AF65-F5344CB8AC3E}">
        <p14:creationId xmlns:p14="http://schemas.microsoft.com/office/powerpoint/2010/main" val="975195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Activity Data Entry Timeliness at Grant End</a:t>
            </a:r>
          </a:p>
        </p:txBody>
      </p:sp>
      <p:sp>
        <p:nvSpPr>
          <p:cNvPr id="2" name="Rectangle 1"/>
          <p:cNvSpPr/>
          <p:nvPr/>
        </p:nvSpPr>
        <p:spPr>
          <a:xfrm>
            <a:off x="304800" y="2286000"/>
            <a:ext cx="8534400" cy="5062924"/>
          </a:xfrm>
          <a:prstGeom prst="rect">
            <a:avLst/>
          </a:prstGeom>
        </p:spPr>
        <p:txBody>
          <a:bodyPr wrap="square">
            <a:spAutoFit/>
          </a:bodyPr>
          <a:lstStyle/>
          <a:p>
            <a:pPr marL="0" lvl="1">
              <a:spcAft>
                <a:spcPts val="4200"/>
              </a:spcAft>
            </a:pPr>
            <a:r>
              <a:rPr lang="en-US" sz="2000" b="1" dirty="0">
                <a:solidFill>
                  <a:srgbClr val="1F497D">
                    <a:lumMod val="50000"/>
                  </a:srgbClr>
                </a:solidFill>
                <a:ea typeface="+mj-ea"/>
                <a:cs typeface="+mj-cs"/>
              </a:rPr>
              <a:t>If a participant will continue receiving a service that is financially supported by an expiring grant, DO NOT EXIT THEM.</a:t>
            </a:r>
          </a:p>
          <a:p>
            <a:pPr marL="0" lvl="1">
              <a:spcAft>
                <a:spcPts val="1800"/>
              </a:spcAft>
            </a:pPr>
            <a:r>
              <a:rPr lang="en-US" sz="2000" dirty="0">
                <a:solidFill>
                  <a:srgbClr val="1F497D">
                    <a:lumMod val="50000"/>
                  </a:srgbClr>
                </a:solidFill>
                <a:ea typeface="+mj-ea"/>
                <a:cs typeface="+mj-cs"/>
              </a:rPr>
              <a:t>Since the participant is continuing services… </a:t>
            </a:r>
          </a:p>
          <a:p>
            <a:pPr marL="685800" lvl="1" indent="-342900">
              <a:spcAft>
                <a:spcPts val="1800"/>
              </a:spcAft>
              <a:buFont typeface="Courier New" panose="02070309020205020404" pitchFamily="49" charset="0"/>
              <a:buChar char="o"/>
            </a:pPr>
            <a:r>
              <a:rPr lang="en-US" sz="2000" dirty="0">
                <a:solidFill>
                  <a:srgbClr val="1F497D">
                    <a:lumMod val="50000"/>
                  </a:srgbClr>
                </a:solidFill>
              </a:rPr>
              <a:t>Close the activity with the same end date as the expiring grant’s end date</a:t>
            </a:r>
          </a:p>
          <a:p>
            <a:pPr marL="685800" lvl="1" indent="-342900">
              <a:spcAft>
                <a:spcPts val="1800"/>
              </a:spcAft>
              <a:buFont typeface="Courier New" panose="02070309020205020404" pitchFamily="49" charset="0"/>
              <a:buChar char="o"/>
            </a:pPr>
            <a:r>
              <a:rPr lang="en-US" sz="2000" dirty="0">
                <a:solidFill>
                  <a:srgbClr val="1F497D">
                    <a:lumMod val="50000"/>
                  </a:srgbClr>
                </a:solidFill>
              </a:rPr>
              <a:t>Open a new activity with the new grant’s start date as its start date</a:t>
            </a:r>
          </a:p>
          <a:p>
            <a:pPr marL="342900" lvl="1" indent="-342900" algn="ctr">
              <a:spcAft>
                <a:spcPts val="1800"/>
              </a:spcAft>
            </a:pPr>
            <a:endParaRPr lang="en-US" sz="2000" b="1" dirty="0">
              <a:solidFill>
                <a:srgbClr val="1F497D">
                  <a:lumMod val="50000"/>
                </a:srgbClr>
              </a:solidFill>
            </a:endParaRPr>
          </a:p>
          <a:p>
            <a:pPr marL="342900" lvl="1" indent="-342900" algn="ctr"/>
            <a:r>
              <a:rPr lang="en-US" sz="2000" b="1" dirty="0">
                <a:solidFill>
                  <a:srgbClr val="1F497D">
                    <a:lumMod val="50000"/>
                  </a:srgbClr>
                </a:solidFill>
              </a:rPr>
              <a:t>The only time a participant is exited out of the program</a:t>
            </a:r>
          </a:p>
          <a:p>
            <a:pPr marL="342900" lvl="1" indent="-342900" algn="ctr">
              <a:spcAft>
                <a:spcPts val="1800"/>
              </a:spcAft>
            </a:pPr>
            <a:r>
              <a:rPr lang="en-US" sz="2000" b="1" dirty="0">
                <a:solidFill>
                  <a:srgbClr val="1F497D">
                    <a:lumMod val="50000"/>
                  </a:srgbClr>
                </a:solidFill>
              </a:rPr>
              <a:t>is after 90 days of no service</a:t>
            </a:r>
          </a:p>
          <a:p>
            <a:pPr marL="0" lvl="1">
              <a:spcAft>
                <a:spcPts val="1800"/>
              </a:spcAft>
            </a:pPr>
            <a:endParaRPr lang="en-US" sz="2000" dirty="0">
              <a:solidFill>
                <a:srgbClr val="1F497D">
                  <a:lumMod val="50000"/>
                </a:srgbClr>
              </a:solidFill>
            </a:endParaRPr>
          </a:p>
          <a:p>
            <a:pPr marL="796925" lvl="1" indent="-334963">
              <a:spcAft>
                <a:spcPts val="1800"/>
              </a:spcAft>
              <a:buFont typeface="Courier New" panose="02070309020205020404" pitchFamily="49" charset="0"/>
              <a:buChar char="o"/>
            </a:pPr>
            <a:endParaRPr lang="en-US" dirty="0">
              <a:solidFill>
                <a:schemeClr val="tx2">
                  <a:lumMod val="50000"/>
                </a:schemeClr>
              </a:solidFill>
            </a:endParaRPr>
          </a:p>
        </p:txBody>
      </p:sp>
    </p:spTree>
    <p:extLst>
      <p:ext uri="{BB962C8B-B14F-4D97-AF65-F5344CB8AC3E}">
        <p14:creationId xmlns:p14="http://schemas.microsoft.com/office/powerpoint/2010/main" val="1140641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services must be provided to participants?</a:t>
            </a:r>
          </a:p>
        </p:txBody>
      </p:sp>
      <p:sp>
        <p:nvSpPr>
          <p:cNvPr id="6" name="Title 3"/>
          <p:cNvSpPr>
            <a:spLocks noGrp="1"/>
          </p:cNvSpPr>
          <p:nvPr>
            <p:ph type="title"/>
          </p:nvPr>
        </p:nvSpPr>
        <p:spPr>
          <a:xfrm>
            <a:off x="381000" y="2286000"/>
            <a:ext cx="8382000" cy="3886200"/>
          </a:xfrm>
        </p:spPr>
        <p:txBody>
          <a:bodyPr>
            <a:normAutofit fontScale="90000"/>
          </a:bodyPr>
          <a:lstStyle/>
          <a:p>
            <a:pPr algn="ctr">
              <a:spcBef>
                <a:spcPts val="0"/>
              </a:spcBef>
            </a:pPr>
            <a:r>
              <a:rPr lang="en-US" sz="4000" dirty="0">
                <a:solidFill>
                  <a:schemeClr val="tx2">
                    <a:lumMod val="50000"/>
                  </a:schemeClr>
                </a:solidFill>
              </a:rPr>
              <a:t>Basic Career Services</a:t>
            </a:r>
            <a:br>
              <a:rPr lang="en-US" sz="4000" dirty="0">
                <a:solidFill>
                  <a:schemeClr val="tx2">
                    <a:lumMod val="50000"/>
                  </a:schemeClr>
                </a:solidFill>
              </a:rPr>
            </a:br>
            <a:r>
              <a:rPr lang="en-US" sz="2200" b="0" dirty="0">
                <a:solidFill>
                  <a:schemeClr val="tx2">
                    <a:lumMod val="50000"/>
                  </a:schemeClr>
                </a:solidFill>
              </a:rPr>
              <a:t>(ALL participants)</a:t>
            </a:r>
            <a:br>
              <a:rPr lang="en-US" sz="4000" dirty="0">
                <a:solidFill>
                  <a:schemeClr val="tx2">
                    <a:lumMod val="50000"/>
                  </a:schemeClr>
                </a:solidFill>
              </a:rPr>
            </a:br>
            <a:br>
              <a:rPr lang="en-US" sz="4000" dirty="0">
                <a:solidFill>
                  <a:schemeClr val="tx2">
                    <a:lumMod val="50000"/>
                  </a:schemeClr>
                </a:solidFill>
              </a:rPr>
            </a:br>
            <a:r>
              <a:rPr lang="en-US" sz="4000" dirty="0">
                <a:solidFill>
                  <a:schemeClr val="tx2">
                    <a:lumMod val="50000"/>
                  </a:schemeClr>
                </a:solidFill>
              </a:rPr>
              <a:t>Individualized Career Services</a:t>
            </a:r>
            <a:br>
              <a:rPr lang="en-US" sz="4000" dirty="0">
                <a:solidFill>
                  <a:schemeClr val="tx2">
                    <a:lumMod val="50000"/>
                  </a:schemeClr>
                </a:solidFill>
              </a:rPr>
            </a:br>
            <a:r>
              <a:rPr lang="en-US" sz="2200" b="0" dirty="0">
                <a:solidFill>
                  <a:schemeClr val="tx2">
                    <a:lumMod val="50000"/>
                  </a:schemeClr>
                </a:solidFill>
              </a:rPr>
              <a:t>(ALL participants)</a:t>
            </a:r>
            <a:br>
              <a:rPr lang="en-US" sz="4000" dirty="0">
                <a:solidFill>
                  <a:schemeClr val="tx2">
                    <a:lumMod val="50000"/>
                  </a:schemeClr>
                </a:solidFill>
              </a:rPr>
            </a:br>
            <a:br>
              <a:rPr lang="en-US" sz="4000" dirty="0">
                <a:solidFill>
                  <a:schemeClr val="tx2">
                    <a:lumMod val="50000"/>
                  </a:schemeClr>
                </a:solidFill>
              </a:rPr>
            </a:br>
            <a:r>
              <a:rPr lang="en-US" sz="4000" dirty="0">
                <a:solidFill>
                  <a:schemeClr val="tx2">
                    <a:lumMod val="50000"/>
                  </a:schemeClr>
                </a:solidFill>
              </a:rPr>
              <a:t>Follow-up Services</a:t>
            </a:r>
            <a:br>
              <a:rPr lang="en-US" sz="4000" dirty="0">
                <a:solidFill>
                  <a:schemeClr val="tx2">
                    <a:lumMod val="50000"/>
                  </a:schemeClr>
                </a:solidFill>
              </a:rPr>
            </a:br>
            <a:r>
              <a:rPr lang="en-US" sz="2000" b="0" dirty="0">
                <a:solidFill>
                  <a:schemeClr val="tx2">
                    <a:lumMod val="50000"/>
                  </a:schemeClr>
                </a:solidFill>
              </a:rPr>
              <a:t>(Participants exited to employment)</a:t>
            </a:r>
            <a:endParaRPr lang="en-US" sz="4000" b="0" dirty="0">
              <a:solidFill>
                <a:schemeClr val="tx2">
                  <a:lumMod val="50000"/>
                </a:schemeClr>
              </a:solidFill>
            </a:endParaRPr>
          </a:p>
        </p:txBody>
      </p:sp>
    </p:spTree>
    <p:extLst>
      <p:ext uri="{BB962C8B-B14F-4D97-AF65-F5344CB8AC3E}">
        <p14:creationId xmlns:p14="http://schemas.microsoft.com/office/powerpoint/2010/main" val="402091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39458"/>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Basic and Individualized Career Service Activities in Workforce One</a:t>
            </a:r>
          </a:p>
        </p:txBody>
      </p:sp>
      <p:graphicFrame>
        <p:nvGraphicFramePr>
          <p:cNvPr id="2" name="Table 1"/>
          <p:cNvGraphicFramePr>
            <a:graphicFrameLocks noGrp="1"/>
          </p:cNvGraphicFramePr>
          <p:nvPr>
            <p:extLst>
              <p:ext uri="{D42A27DB-BD31-4B8C-83A1-F6EECF244321}">
                <p14:modId xmlns:p14="http://schemas.microsoft.com/office/powerpoint/2010/main" val="3616936003"/>
              </p:ext>
            </p:extLst>
          </p:nvPr>
        </p:nvGraphicFramePr>
        <p:xfrm>
          <a:off x="844550" y="2286000"/>
          <a:ext cx="7454900" cy="3380559"/>
        </p:xfrm>
        <a:graphic>
          <a:graphicData uri="http://schemas.openxmlformats.org/drawingml/2006/table">
            <a:tbl>
              <a:tblPr/>
              <a:tblGrid>
                <a:gridCol w="3727450">
                  <a:extLst>
                    <a:ext uri="{9D8B030D-6E8A-4147-A177-3AD203B41FA5}">
                      <a16:colId xmlns:a16="http://schemas.microsoft.com/office/drawing/2014/main" val="20000"/>
                    </a:ext>
                  </a:extLst>
                </a:gridCol>
                <a:gridCol w="3727450">
                  <a:extLst>
                    <a:ext uri="{9D8B030D-6E8A-4147-A177-3AD203B41FA5}">
                      <a16:colId xmlns:a16="http://schemas.microsoft.com/office/drawing/2014/main" val="20001"/>
                    </a:ext>
                  </a:extLst>
                </a:gridCol>
              </a:tblGrid>
              <a:tr h="4829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i="0" u="none" strike="noStrike" dirty="0">
                          <a:solidFill>
                            <a:schemeClr val="tx2">
                              <a:lumMod val="50000"/>
                            </a:schemeClr>
                          </a:solidFill>
                          <a:effectLst/>
                          <a:latin typeface="Calibri" panose="020F0502020204030204" pitchFamily="34" charset="0"/>
                        </a:rPr>
                        <a:t>Career Counseling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Engaged in Disaster Relief Services </a:t>
                      </a:r>
                      <a:r>
                        <a:rPr lang="en-US" sz="800" b="0" i="0" u="none" strike="noStrike" dirty="0">
                          <a:solidFill>
                            <a:schemeClr val="tx2">
                              <a:lumMod val="50000"/>
                            </a:schemeClr>
                          </a:solidFill>
                          <a:effectLst/>
                          <a:latin typeface="Calibri" panose="020F0502020204030204" pitchFamily="34" charset="0"/>
                        </a:rPr>
                        <a:t>(DW ONLY)</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ESL Training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Financial Literacy Education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Individual Plan Development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Job Club </a:t>
                      </a:r>
                      <a:endParaRPr lang="en-US" sz="800" b="0" i="0" u="none" strike="noStrike" dirty="0">
                        <a:solidFill>
                          <a:schemeClr val="tx2">
                            <a:lumMod val="50000"/>
                          </a:schemeClr>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Pre-Vocational Services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Staff Assisted Assessment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Staff Assisted Job Placement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Staff Assisted Job Search in Area</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Staff Assisted Job Search out of Area</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Staff Assisted Relocation</a:t>
                      </a:r>
                      <a:endParaRPr lang="en-US" sz="800" b="0" i="0" u="none" strike="noStrike" dirty="0">
                        <a:solidFill>
                          <a:schemeClr val="tx2">
                            <a:lumMod val="50000"/>
                          </a:schemeClr>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2937">
                <a:tc>
                  <a:txBody>
                    <a:bodyPr/>
                    <a:lstStyle/>
                    <a:p>
                      <a:pPr algn="ctr" fontAlgn="ctr"/>
                      <a:r>
                        <a:rPr lang="en-US" sz="1500" b="1" i="0" u="none" strike="noStrike" dirty="0">
                          <a:solidFill>
                            <a:schemeClr val="tx2">
                              <a:lumMod val="50000"/>
                            </a:schemeClr>
                          </a:solidFill>
                          <a:effectLst/>
                          <a:latin typeface="Calibri" panose="020F0502020204030204" pitchFamily="34" charset="0"/>
                        </a:rPr>
                        <a:t>Work Experience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Work Readiness Services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083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1524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Training Activities need a</a:t>
            </a:r>
          </a:p>
          <a:p>
            <a:pPr algn="ctr"/>
            <a:r>
              <a:rPr lang="en-US" sz="3400" dirty="0">
                <a:solidFill>
                  <a:schemeClr val="bg1"/>
                </a:solidFill>
              </a:rPr>
              <a:t>Measurable Skills Gain Captured?</a:t>
            </a:r>
            <a:endParaRPr lang="en-US" sz="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38504339"/>
              </p:ext>
            </p:extLst>
          </p:nvPr>
        </p:nvGraphicFramePr>
        <p:xfrm>
          <a:off x="806450" y="2286000"/>
          <a:ext cx="7531100" cy="2090148"/>
        </p:xfrm>
        <a:graphic>
          <a:graphicData uri="http://schemas.openxmlformats.org/drawingml/2006/table">
            <a:tbl>
              <a:tblPr/>
              <a:tblGrid>
                <a:gridCol w="3765550">
                  <a:extLst>
                    <a:ext uri="{9D8B030D-6E8A-4147-A177-3AD203B41FA5}">
                      <a16:colId xmlns:a16="http://schemas.microsoft.com/office/drawing/2014/main" val="20000"/>
                    </a:ext>
                  </a:extLst>
                </a:gridCol>
                <a:gridCol w="3765550">
                  <a:extLst>
                    <a:ext uri="{9D8B030D-6E8A-4147-A177-3AD203B41FA5}">
                      <a16:colId xmlns:a16="http://schemas.microsoft.com/office/drawing/2014/main" val="20001"/>
                    </a:ext>
                  </a:extLst>
                </a:gridCol>
              </a:tblGrid>
              <a:tr h="522537">
                <a:tc>
                  <a:txBody>
                    <a:bodyPr/>
                    <a:lstStyle/>
                    <a:p>
                      <a:pPr algn="ctr" fontAlgn="ctr"/>
                      <a:r>
                        <a:rPr lang="en-US" sz="1500" b="1" i="0" u="none" strike="noStrike" dirty="0">
                          <a:solidFill>
                            <a:schemeClr val="tx2">
                              <a:lumMod val="50000"/>
                            </a:schemeClr>
                          </a:solidFill>
                          <a:effectLst/>
                          <a:latin typeface="Calibri" panose="020F0502020204030204" pitchFamily="34" charset="0"/>
                        </a:rPr>
                        <a:t>Apprenticeship</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Classroom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2537">
                <a:tc>
                  <a:txBody>
                    <a:bodyPr/>
                    <a:lstStyle/>
                    <a:p>
                      <a:pPr algn="ctr" fontAlgn="ctr"/>
                      <a:r>
                        <a:rPr lang="en-US" sz="1500" b="1" i="0" u="none" strike="noStrike" dirty="0">
                          <a:solidFill>
                            <a:schemeClr val="tx2">
                              <a:lumMod val="50000"/>
                            </a:schemeClr>
                          </a:solidFill>
                          <a:effectLst/>
                          <a:latin typeface="Calibri" panose="020F0502020204030204" pitchFamily="34" charset="0"/>
                        </a:rPr>
                        <a:t>Credential Attained without Training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Customized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537">
                <a:tc>
                  <a:txBody>
                    <a:bodyPr/>
                    <a:lstStyle/>
                    <a:p>
                      <a:pPr algn="ctr" fontAlgn="ctr"/>
                      <a:r>
                        <a:rPr lang="en-US" sz="1500" b="1" i="0" u="none" strike="noStrike" dirty="0">
                          <a:solidFill>
                            <a:schemeClr val="tx2">
                              <a:lumMod val="50000"/>
                            </a:schemeClr>
                          </a:solidFill>
                          <a:effectLst/>
                          <a:latin typeface="Calibri" panose="020F0502020204030204" pitchFamily="34" charset="0"/>
                        </a:rPr>
                        <a:t>Entrepreneurial Training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GED Training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537">
                <a:tc>
                  <a:txBody>
                    <a:bodyPr/>
                    <a:lstStyle/>
                    <a:p>
                      <a:pPr algn="ctr" fontAlgn="ctr"/>
                      <a:r>
                        <a:rPr lang="en-US" sz="1500" b="1" i="0" u="none" strike="noStrike" dirty="0">
                          <a:solidFill>
                            <a:schemeClr val="tx2">
                              <a:lumMod val="50000"/>
                            </a:schemeClr>
                          </a:solidFill>
                          <a:effectLst/>
                          <a:latin typeface="Calibri" panose="020F0502020204030204" pitchFamily="34" charset="0"/>
                        </a:rPr>
                        <a:t>OJT – Public or Private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Incumbent Worker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2586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2286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Training Activities need a </a:t>
            </a:r>
          </a:p>
          <a:p>
            <a:pPr algn="ctr"/>
            <a:r>
              <a:rPr lang="en-US" sz="3400" dirty="0">
                <a:solidFill>
                  <a:schemeClr val="bg1"/>
                </a:solidFill>
              </a:rPr>
              <a:t>Credential Captured?</a:t>
            </a:r>
            <a:endParaRPr lang="en-US" sz="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62108332"/>
              </p:ext>
            </p:extLst>
          </p:nvPr>
        </p:nvGraphicFramePr>
        <p:xfrm>
          <a:off x="631825" y="2362200"/>
          <a:ext cx="7880350" cy="2048352"/>
        </p:xfrm>
        <a:graphic>
          <a:graphicData uri="http://schemas.openxmlformats.org/drawingml/2006/table">
            <a:tbl>
              <a:tblPr/>
              <a:tblGrid>
                <a:gridCol w="3940175">
                  <a:extLst>
                    <a:ext uri="{9D8B030D-6E8A-4147-A177-3AD203B41FA5}">
                      <a16:colId xmlns:a16="http://schemas.microsoft.com/office/drawing/2014/main" val="20000"/>
                    </a:ext>
                  </a:extLst>
                </a:gridCol>
                <a:gridCol w="3940175">
                  <a:extLst>
                    <a:ext uri="{9D8B030D-6E8A-4147-A177-3AD203B41FA5}">
                      <a16:colId xmlns:a16="http://schemas.microsoft.com/office/drawing/2014/main" val="20001"/>
                    </a:ext>
                  </a:extLst>
                </a:gridCol>
              </a:tblGrid>
              <a:tr h="682784">
                <a:tc>
                  <a:txBody>
                    <a:bodyPr/>
                    <a:lstStyle/>
                    <a:p>
                      <a:pPr algn="ctr" fontAlgn="ctr"/>
                      <a:r>
                        <a:rPr lang="en-US" sz="1500" b="1" i="0" u="none" strike="noStrike" dirty="0">
                          <a:solidFill>
                            <a:schemeClr val="tx2">
                              <a:lumMod val="50000"/>
                            </a:schemeClr>
                          </a:solidFill>
                          <a:effectLst/>
                          <a:latin typeface="Calibri" panose="020F0502020204030204" pitchFamily="34" charset="0"/>
                        </a:rPr>
                        <a:t>Apprenticeship</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Classroom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2784">
                <a:tc>
                  <a:txBody>
                    <a:bodyPr/>
                    <a:lstStyle/>
                    <a:p>
                      <a:pPr algn="ctr" fontAlgn="ctr"/>
                      <a:r>
                        <a:rPr lang="en-US" sz="1500" b="1" i="0" u="none" strike="noStrike" dirty="0">
                          <a:solidFill>
                            <a:schemeClr val="tx2">
                              <a:lumMod val="50000"/>
                            </a:schemeClr>
                          </a:solidFill>
                          <a:effectLst/>
                          <a:latin typeface="Calibri" panose="020F0502020204030204" pitchFamily="34" charset="0"/>
                        </a:rPr>
                        <a:t>Credential Attained without Training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Entrepreneurial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2784">
                <a:tc>
                  <a:txBody>
                    <a:bodyPr/>
                    <a:lstStyle/>
                    <a:p>
                      <a:pPr algn="ctr" fontAlgn="ctr"/>
                      <a:r>
                        <a:rPr lang="en-US" sz="1500" b="1" i="0" u="none" strike="noStrike" dirty="0">
                          <a:solidFill>
                            <a:schemeClr val="tx2">
                              <a:lumMod val="50000"/>
                            </a:schemeClr>
                          </a:solidFill>
                          <a:effectLst/>
                          <a:latin typeface="Calibri" panose="020F0502020204030204" pitchFamily="34" charset="0"/>
                        </a:rPr>
                        <a:t>GED Training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Incumbent Worker Training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8169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2286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Activities are not used in ANY Performance?</a:t>
            </a:r>
            <a:endParaRPr lang="en-US" sz="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12062089"/>
              </p:ext>
            </p:extLst>
          </p:nvPr>
        </p:nvGraphicFramePr>
        <p:xfrm>
          <a:off x="631825" y="2362200"/>
          <a:ext cx="7880350" cy="2048352"/>
        </p:xfrm>
        <a:graphic>
          <a:graphicData uri="http://schemas.openxmlformats.org/drawingml/2006/table">
            <a:tbl>
              <a:tblPr/>
              <a:tblGrid>
                <a:gridCol w="3940175">
                  <a:extLst>
                    <a:ext uri="{9D8B030D-6E8A-4147-A177-3AD203B41FA5}">
                      <a16:colId xmlns:a16="http://schemas.microsoft.com/office/drawing/2014/main" val="20000"/>
                    </a:ext>
                  </a:extLst>
                </a:gridCol>
                <a:gridCol w="3940175">
                  <a:extLst>
                    <a:ext uri="{9D8B030D-6E8A-4147-A177-3AD203B41FA5}">
                      <a16:colId xmlns:a16="http://schemas.microsoft.com/office/drawing/2014/main" val="20001"/>
                    </a:ext>
                  </a:extLst>
                </a:gridCol>
              </a:tblGrid>
              <a:tr h="682784">
                <a:tc>
                  <a:txBody>
                    <a:bodyPr/>
                    <a:lstStyle/>
                    <a:p>
                      <a:pPr algn="ctr" fontAlgn="ctr"/>
                      <a:r>
                        <a:rPr lang="en-US" sz="1500" b="1" i="0" u="none" strike="noStrike" dirty="0">
                          <a:solidFill>
                            <a:schemeClr val="tx2">
                              <a:lumMod val="50000"/>
                            </a:schemeClr>
                          </a:solidFill>
                          <a:effectLst/>
                          <a:latin typeface="Calibri" panose="020F0502020204030204" pitchFamily="34" charset="0"/>
                        </a:rPr>
                        <a:t>Holding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Planned Extended Leave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2784">
                <a:tc>
                  <a:txBody>
                    <a:bodyPr/>
                    <a:lstStyle/>
                    <a:p>
                      <a:pPr algn="ctr" fontAlgn="ctr"/>
                      <a:r>
                        <a:rPr lang="en-US" sz="1500" b="1" i="0" u="none" strike="noStrike" dirty="0">
                          <a:solidFill>
                            <a:schemeClr val="tx2">
                              <a:lumMod val="50000"/>
                            </a:schemeClr>
                          </a:solidFill>
                          <a:effectLst/>
                          <a:latin typeface="Calibri" panose="020F0502020204030204" pitchFamily="34" charset="0"/>
                        </a:rPr>
                        <a:t>Local</a:t>
                      </a:r>
                      <a:r>
                        <a:rPr lang="en-US" sz="1500" b="1" i="0" u="none" strike="noStrike" baseline="0" dirty="0">
                          <a:solidFill>
                            <a:schemeClr val="tx2">
                              <a:lumMod val="50000"/>
                            </a:schemeClr>
                          </a:solidFill>
                          <a:effectLst/>
                          <a:latin typeface="Calibri" panose="020F0502020204030204" pitchFamily="34" charset="0"/>
                        </a:rPr>
                        <a:t> Flag</a:t>
                      </a:r>
                      <a:endParaRPr lang="en-US" sz="1500" b="1" i="0" u="none" strike="noStrike" dirty="0">
                        <a:solidFill>
                          <a:schemeClr val="tx2">
                            <a:lumMod val="50000"/>
                          </a:schemeClr>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2">
                              <a:lumMod val="50000"/>
                            </a:schemeClr>
                          </a:solidFill>
                          <a:effectLst/>
                          <a:latin typeface="Calibri" panose="020F0502020204030204" pitchFamily="34" charset="0"/>
                        </a:rPr>
                        <a:t>Partnering</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2784">
                <a:tc gridSpan="2">
                  <a:txBody>
                    <a:bodyPr/>
                    <a:lstStyle/>
                    <a:p>
                      <a:pPr algn="ctr" fontAlgn="ctr"/>
                      <a:r>
                        <a:rPr lang="en-US" sz="1500" b="1" i="0" u="none" strike="noStrike" dirty="0">
                          <a:solidFill>
                            <a:schemeClr val="tx2">
                              <a:lumMod val="50000"/>
                            </a:schemeClr>
                          </a:solidFill>
                          <a:effectLst/>
                          <a:latin typeface="Calibri" panose="020F0502020204030204" pitchFamily="34" charset="0"/>
                        </a:rPr>
                        <a:t>Temporary</a:t>
                      </a:r>
                      <a:r>
                        <a:rPr lang="en-US" sz="1500" b="1" i="0" u="none" strike="noStrike" baseline="0" dirty="0">
                          <a:solidFill>
                            <a:schemeClr val="tx2">
                              <a:lumMod val="50000"/>
                            </a:schemeClr>
                          </a:solidFill>
                          <a:effectLst/>
                          <a:latin typeface="Calibri" panose="020F0502020204030204" pitchFamily="34" charset="0"/>
                        </a:rPr>
                        <a:t> Call-Back</a:t>
                      </a:r>
                      <a:endParaRPr lang="en-US" sz="1500" b="1" i="0" u="none" strike="noStrike" dirty="0">
                        <a:solidFill>
                          <a:schemeClr val="tx2">
                            <a:lumMod val="50000"/>
                          </a:schemeClr>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631825" y="4978610"/>
            <a:ext cx="7880350" cy="646331"/>
          </a:xfrm>
          <a:prstGeom prst="rect">
            <a:avLst/>
          </a:prstGeom>
        </p:spPr>
        <p:txBody>
          <a:bodyPr wrap="square">
            <a:spAutoFit/>
          </a:bodyPr>
          <a:lstStyle/>
          <a:p>
            <a:pPr marL="457200" lvl="0" algn="r">
              <a:spcBef>
                <a:spcPct val="20000"/>
              </a:spcBef>
              <a:spcAft>
                <a:spcPts val="600"/>
              </a:spcAft>
              <a:tabLst>
                <a:tab pos="631825" algn="l"/>
              </a:tabLst>
            </a:pPr>
            <a:r>
              <a:rPr lang="en-US" i="1" dirty="0">
                <a:solidFill>
                  <a:schemeClr val="tx2">
                    <a:lumMod val="50000"/>
                  </a:schemeClr>
                </a:solidFill>
              </a:rPr>
              <a:t>(See your “DISLOCATED WORKER PROGRAM ACTIVITY DEFINITIONS AND PERFORMANCE STATUS” handout for more information on all activities)</a:t>
            </a:r>
          </a:p>
        </p:txBody>
      </p:sp>
    </p:spTree>
    <p:extLst>
      <p:ext uri="{BB962C8B-B14F-4D97-AF65-F5344CB8AC3E}">
        <p14:creationId xmlns:p14="http://schemas.microsoft.com/office/powerpoint/2010/main" val="1075525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gn="ctr"/>
            <a:r>
              <a:rPr lang="en-US" sz="3400" dirty="0"/>
              <a:t>OPENING CAREER SERVICE ACTIVITIES</a:t>
            </a:r>
          </a:p>
        </p:txBody>
      </p:sp>
      <p:sp>
        <p:nvSpPr>
          <p:cNvPr id="5" name="TextBox 4"/>
          <p:cNvSpPr txBox="1"/>
          <p:nvPr/>
        </p:nvSpPr>
        <p:spPr>
          <a:xfrm>
            <a:off x="5861624" y="2162461"/>
            <a:ext cx="3282376" cy="2982355"/>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Start dates should be the date the participant will begin the specific activity</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Make sure to select the correct funding source for each activity</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Enter a case note about the service</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Click “Save”</a:t>
            </a:r>
          </a:p>
        </p:txBody>
      </p:sp>
      <p:pic>
        <p:nvPicPr>
          <p:cNvPr id="4" name="Picture 3"/>
          <p:cNvPicPr>
            <a:picLocks noChangeAspect="1"/>
          </p:cNvPicPr>
          <p:nvPr/>
        </p:nvPicPr>
        <p:blipFill>
          <a:blip r:embed="rId2"/>
          <a:stretch>
            <a:fillRect/>
          </a:stretch>
        </p:blipFill>
        <p:spPr>
          <a:xfrm>
            <a:off x="215377" y="6062567"/>
            <a:ext cx="3638550" cy="31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EBFF2294-7853-4F86-BD16-9D9D7D857176}" type="slidenum">
              <a:rPr lang="en-US" smtClean="0"/>
              <a:t>49</a:t>
            </a:fld>
            <a:endParaRPr lang="en-US" dirty="0"/>
          </a:p>
        </p:txBody>
      </p:sp>
      <p:pic>
        <p:nvPicPr>
          <p:cNvPr id="7" name="Picture 6">
            <a:extLst>
              <a:ext uri="{FF2B5EF4-FFF2-40B4-BE49-F238E27FC236}">
                <a16:creationId xmlns:a16="http://schemas.microsoft.com/office/drawing/2014/main" id="{5335A8C0-803E-4BC7-A783-F5D49D564C0C}"/>
              </a:ext>
            </a:extLst>
          </p:cNvPr>
          <p:cNvPicPr>
            <a:picLocks noChangeAspect="1"/>
          </p:cNvPicPr>
          <p:nvPr/>
        </p:nvPicPr>
        <p:blipFill>
          <a:blip r:embed="rId3"/>
          <a:stretch>
            <a:fillRect/>
          </a:stretch>
        </p:blipFill>
        <p:spPr>
          <a:xfrm>
            <a:off x="223761" y="2047037"/>
            <a:ext cx="4867617" cy="3899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27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565542"/>
          </a:xfrm>
        </p:spPr>
        <p:txBody>
          <a:bodyPr>
            <a:normAutofit/>
          </a:bodyPr>
          <a:lstStyle/>
          <a:p>
            <a:pPr algn="ctr"/>
            <a:r>
              <a:rPr lang="en-US" sz="3400" dirty="0"/>
              <a:t>PARTICIPANT RECORD SEARCH</a:t>
            </a:r>
          </a:p>
        </p:txBody>
      </p:sp>
      <p:sp>
        <p:nvSpPr>
          <p:cNvPr id="8" name="TextBox 7"/>
          <p:cNvSpPr txBox="1"/>
          <p:nvPr/>
        </p:nvSpPr>
        <p:spPr>
          <a:xfrm>
            <a:off x="6172202" y="2209800"/>
            <a:ext cx="2819398" cy="2963888"/>
          </a:xfrm>
          <a:prstGeom prst="rect">
            <a:avLst/>
          </a:prstGeom>
          <a:noFill/>
        </p:spPr>
        <p:txBody>
          <a:bodyPr wrap="square" rtlCol="0">
            <a:spAutoFit/>
          </a:bodyPr>
          <a:lstStyle/>
          <a:p>
            <a:pPr marL="228600" lvl="0" indent="-228600">
              <a:spcBef>
                <a:spcPct val="20000"/>
              </a:spcBef>
              <a:spcAft>
                <a:spcPts val="600"/>
              </a:spcAft>
              <a:buFont typeface="Arial" pitchFamily="34" charset="0"/>
              <a:buChar char="•"/>
            </a:pPr>
            <a:r>
              <a:rPr lang="en-US" sz="1700" dirty="0">
                <a:solidFill>
                  <a:schemeClr val="tx2">
                    <a:lumMod val="50000"/>
                  </a:schemeClr>
                </a:solidFill>
              </a:rPr>
              <a:t>Log into WF1</a:t>
            </a:r>
          </a:p>
          <a:p>
            <a:pPr marL="228600" lvl="0" indent="-228600">
              <a:spcBef>
                <a:spcPct val="20000"/>
              </a:spcBef>
              <a:spcAft>
                <a:spcPts val="600"/>
              </a:spcAft>
              <a:buFont typeface="Arial" pitchFamily="34" charset="0"/>
              <a:buChar char="•"/>
            </a:pPr>
            <a:r>
              <a:rPr lang="en-US" sz="1700" dirty="0">
                <a:solidFill>
                  <a:schemeClr val="tx2">
                    <a:lumMod val="50000"/>
                  </a:schemeClr>
                </a:solidFill>
              </a:rPr>
              <a:t>Click on “Search” in the top panel</a:t>
            </a:r>
          </a:p>
          <a:p>
            <a:pPr marL="228600" lvl="0" indent="-228600">
              <a:spcBef>
                <a:spcPct val="20000"/>
              </a:spcBef>
              <a:spcAft>
                <a:spcPts val="600"/>
              </a:spcAft>
              <a:buFont typeface="Arial" pitchFamily="34" charset="0"/>
              <a:buChar char="•"/>
            </a:pPr>
            <a:r>
              <a:rPr lang="en-US" sz="1700" dirty="0">
                <a:solidFill>
                  <a:schemeClr val="tx2">
                    <a:lumMod val="50000"/>
                  </a:schemeClr>
                </a:solidFill>
              </a:rPr>
              <a:t>Select “Person” from the drop-down list</a:t>
            </a:r>
          </a:p>
          <a:p>
            <a:pPr marL="228600" lvl="0" indent="-228600">
              <a:spcBef>
                <a:spcPct val="20000"/>
              </a:spcBef>
              <a:spcAft>
                <a:spcPts val="600"/>
              </a:spcAft>
              <a:buFont typeface="Arial" pitchFamily="34" charset="0"/>
              <a:buChar char="•"/>
            </a:pPr>
            <a:r>
              <a:rPr lang="en-US" sz="1700" dirty="0">
                <a:solidFill>
                  <a:schemeClr val="tx2">
                    <a:lumMod val="50000"/>
                  </a:schemeClr>
                </a:solidFill>
              </a:rPr>
              <a:t>Enter the participant’s Social Security Number in the “SSN” field</a:t>
            </a:r>
          </a:p>
          <a:p>
            <a:pPr marL="228600" lvl="0" indent="-228600">
              <a:spcBef>
                <a:spcPct val="20000"/>
              </a:spcBef>
              <a:spcAft>
                <a:spcPts val="600"/>
              </a:spcAft>
              <a:buFont typeface="Arial" pitchFamily="34" charset="0"/>
              <a:buChar char="•"/>
            </a:pPr>
            <a:r>
              <a:rPr lang="en-US" sz="1700" dirty="0">
                <a:solidFill>
                  <a:schemeClr val="tx2">
                    <a:lumMod val="50000"/>
                  </a:schemeClr>
                </a:solidFill>
              </a:rPr>
              <a:t>Click on “Run Search”</a:t>
            </a:r>
          </a:p>
        </p:txBody>
      </p:sp>
      <p:sp>
        <p:nvSpPr>
          <p:cNvPr id="3" name="Slide Number Placeholder 2"/>
          <p:cNvSpPr>
            <a:spLocks noGrp="1"/>
          </p:cNvSpPr>
          <p:nvPr>
            <p:ph type="sldNum" sz="quarter" idx="12"/>
          </p:nvPr>
        </p:nvSpPr>
        <p:spPr/>
        <p:txBody>
          <a:bodyPr/>
          <a:lstStyle/>
          <a:p>
            <a:fld id="{EBFF2294-7853-4F86-BD16-9D9D7D857176}" type="slidenum">
              <a:rPr lang="en-US" smtClean="0"/>
              <a:t>5</a:t>
            </a:fld>
            <a:endParaRPr lang="en-US" dirty="0"/>
          </a:p>
        </p:txBody>
      </p:sp>
      <p:pic>
        <p:nvPicPr>
          <p:cNvPr id="5" name="Picture 4">
            <a:extLst>
              <a:ext uri="{FF2B5EF4-FFF2-40B4-BE49-F238E27FC236}">
                <a16:creationId xmlns:a16="http://schemas.microsoft.com/office/drawing/2014/main" id="{A882DF88-E8F3-4AC1-9661-23E5092BFBCB}"/>
              </a:ext>
            </a:extLst>
          </p:cNvPr>
          <p:cNvPicPr>
            <a:picLocks noChangeAspect="1"/>
          </p:cNvPicPr>
          <p:nvPr/>
        </p:nvPicPr>
        <p:blipFill>
          <a:blip r:embed="rId3"/>
          <a:stretch>
            <a:fillRect/>
          </a:stretch>
        </p:blipFill>
        <p:spPr>
          <a:xfrm>
            <a:off x="457200" y="2209800"/>
            <a:ext cx="5381625" cy="355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7841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gn="ctr"/>
            <a:r>
              <a:rPr lang="en-US" sz="3400" dirty="0"/>
              <a:t>ACTIVITY TAB VIEW</a:t>
            </a:r>
          </a:p>
        </p:txBody>
      </p:sp>
      <p:sp>
        <p:nvSpPr>
          <p:cNvPr id="5" name="TextBox 4"/>
          <p:cNvSpPr txBox="1"/>
          <p:nvPr/>
        </p:nvSpPr>
        <p:spPr>
          <a:xfrm>
            <a:off x="152400" y="5257800"/>
            <a:ext cx="8839199" cy="1332673"/>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Individual Plan Development, Career Counseling, and Job Search activities should all be opened as soon as the person is enrolled</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These type of activities will usually remain open throughout the case management period</a:t>
            </a:r>
          </a:p>
        </p:txBody>
      </p:sp>
      <p:pic>
        <p:nvPicPr>
          <p:cNvPr id="7" name="Picture 6"/>
          <p:cNvPicPr>
            <a:picLocks noChangeAspect="1"/>
          </p:cNvPicPr>
          <p:nvPr/>
        </p:nvPicPr>
        <p:blipFill>
          <a:blip r:embed="rId2"/>
          <a:stretch>
            <a:fillRect/>
          </a:stretch>
        </p:blipFill>
        <p:spPr>
          <a:xfrm>
            <a:off x="4038600" y="3810000"/>
            <a:ext cx="1152525" cy="352425"/>
          </a:xfrm>
          <a:prstGeom prst="rect">
            <a:avLst/>
          </a:prstGeom>
        </p:spPr>
      </p:pic>
      <p:pic>
        <p:nvPicPr>
          <p:cNvPr id="8" name="Picture 7"/>
          <p:cNvPicPr>
            <a:picLocks noChangeAspect="1"/>
          </p:cNvPicPr>
          <p:nvPr/>
        </p:nvPicPr>
        <p:blipFill>
          <a:blip r:embed="rId3"/>
          <a:stretch>
            <a:fillRect/>
          </a:stretch>
        </p:blipFill>
        <p:spPr>
          <a:xfrm>
            <a:off x="1828800" y="1824037"/>
            <a:ext cx="942975" cy="200025"/>
          </a:xfrm>
          <a:prstGeom prst="rect">
            <a:avLst/>
          </a:prstGeom>
        </p:spPr>
      </p:pic>
      <p:sp>
        <p:nvSpPr>
          <p:cNvPr id="3" name="Slide Number Placeholder 2"/>
          <p:cNvSpPr>
            <a:spLocks noGrp="1"/>
          </p:cNvSpPr>
          <p:nvPr>
            <p:ph type="sldNum" sz="quarter" idx="12"/>
          </p:nvPr>
        </p:nvSpPr>
        <p:spPr/>
        <p:txBody>
          <a:bodyPr/>
          <a:lstStyle/>
          <a:p>
            <a:fld id="{EBFF2294-7853-4F86-BD16-9D9D7D857176}" type="slidenum">
              <a:rPr lang="en-US" smtClean="0"/>
              <a:t>50</a:t>
            </a:fld>
            <a:endParaRPr lang="en-US" dirty="0"/>
          </a:p>
        </p:txBody>
      </p:sp>
      <p:pic>
        <p:nvPicPr>
          <p:cNvPr id="4" name="Picture 3">
            <a:extLst>
              <a:ext uri="{FF2B5EF4-FFF2-40B4-BE49-F238E27FC236}">
                <a16:creationId xmlns:a16="http://schemas.microsoft.com/office/drawing/2014/main" id="{B8791F41-25A9-4B8D-9512-CAC18648C46C}"/>
              </a:ext>
            </a:extLst>
          </p:cNvPr>
          <p:cNvPicPr>
            <a:picLocks noChangeAspect="1"/>
          </p:cNvPicPr>
          <p:nvPr/>
        </p:nvPicPr>
        <p:blipFill>
          <a:blip r:embed="rId4"/>
          <a:stretch>
            <a:fillRect/>
          </a:stretch>
        </p:blipFill>
        <p:spPr>
          <a:xfrm>
            <a:off x="1323974" y="1784547"/>
            <a:ext cx="6496050" cy="3473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6701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gn="ctr"/>
            <a:r>
              <a:rPr lang="en-US" sz="3400" dirty="0"/>
              <a:t>OPENING TRAINING ACTIVITIES</a:t>
            </a:r>
          </a:p>
        </p:txBody>
      </p:sp>
      <p:sp>
        <p:nvSpPr>
          <p:cNvPr id="5" name="TextBox 4"/>
          <p:cNvSpPr txBox="1"/>
          <p:nvPr/>
        </p:nvSpPr>
        <p:spPr>
          <a:xfrm>
            <a:off x="6400800" y="1828800"/>
            <a:ext cx="2596576" cy="4367349"/>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Start dates should be the date the participant will begin CLASSES</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Estimated end dates should be the date you approve the training to end</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Make sure to select the correct funding source for each activity</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Scroll down to continue data entry</a:t>
            </a:r>
          </a:p>
        </p:txBody>
      </p:sp>
      <p:sp>
        <p:nvSpPr>
          <p:cNvPr id="3" name="Slide Number Placeholder 2"/>
          <p:cNvSpPr>
            <a:spLocks noGrp="1"/>
          </p:cNvSpPr>
          <p:nvPr>
            <p:ph type="sldNum" sz="quarter" idx="12"/>
          </p:nvPr>
        </p:nvSpPr>
        <p:spPr/>
        <p:txBody>
          <a:bodyPr/>
          <a:lstStyle/>
          <a:p>
            <a:fld id="{EBFF2294-7853-4F86-BD16-9D9D7D857176}" type="slidenum">
              <a:rPr lang="en-US" smtClean="0"/>
              <a:t>51</a:t>
            </a:fld>
            <a:endParaRPr lang="en-US" dirty="0"/>
          </a:p>
        </p:txBody>
      </p:sp>
      <p:pic>
        <p:nvPicPr>
          <p:cNvPr id="8" name="Picture 7">
            <a:extLst>
              <a:ext uri="{FF2B5EF4-FFF2-40B4-BE49-F238E27FC236}">
                <a16:creationId xmlns:a16="http://schemas.microsoft.com/office/drawing/2014/main" id="{28A5A025-45B1-40EB-99CB-7CB6C23DADE2}"/>
              </a:ext>
            </a:extLst>
          </p:cNvPr>
          <p:cNvPicPr>
            <a:picLocks noChangeAspect="1"/>
          </p:cNvPicPr>
          <p:nvPr/>
        </p:nvPicPr>
        <p:blipFill>
          <a:blip r:embed="rId2"/>
          <a:stretch>
            <a:fillRect/>
          </a:stretch>
        </p:blipFill>
        <p:spPr>
          <a:xfrm>
            <a:off x="228600" y="2228986"/>
            <a:ext cx="5847790" cy="3967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6247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2229"/>
            <a:ext cx="8229600" cy="1143000"/>
          </a:xfrm>
        </p:spPr>
        <p:txBody>
          <a:bodyPr>
            <a:noAutofit/>
          </a:bodyPr>
          <a:lstStyle/>
          <a:p>
            <a:pPr algn="ctr"/>
            <a:r>
              <a:rPr lang="en-US" sz="3400" dirty="0"/>
              <a:t>OPENING TRAINING ACTIVITIES</a:t>
            </a:r>
          </a:p>
        </p:txBody>
      </p:sp>
      <p:sp>
        <p:nvSpPr>
          <p:cNvPr id="5" name="TextBox 4"/>
          <p:cNvSpPr txBox="1"/>
          <p:nvPr/>
        </p:nvSpPr>
        <p:spPr>
          <a:xfrm>
            <a:off x="6547424" y="2133600"/>
            <a:ext cx="2596576" cy="3677930"/>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Select the school name</a:t>
            </a:r>
          </a:p>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Select the school location</a:t>
            </a:r>
          </a:p>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Select an accurate O*NET code</a:t>
            </a:r>
          </a:p>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Select the correct WIOA certification status</a:t>
            </a:r>
          </a:p>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Choose the credential type they will receive after training</a:t>
            </a:r>
          </a:p>
          <a:p>
            <a:pPr marL="342900" lvl="0" indent="-342900">
              <a:spcBef>
                <a:spcPct val="20000"/>
              </a:spcBef>
              <a:spcAft>
                <a:spcPts val="600"/>
              </a:spcAft>
              <a:buFont typeface="Arial" panose="020B0604020202020204" pitchFamily="34" charset="0"/>
              <a:buChar char="•"/>
            </a:pPr>
            <a:r>
              <a:rPr lang="en-US" sz="1600" dirty="0">
                <a:solidFill>
                  <a:schemeClr val="tx2">
                    <a:lumMod val="50000"/>
                  </a:schemeClr>
                </a:solidFill>
              </a:rPr>
              <a:t>Scroll down to continue your data entry</a:t>
            </a:r>
          </a:p>
        </p:txBody>
      </p:sp>
      <p:sp>
        <p:nvSpPr>
          <p:cNvPr id="4" name="Slide Number Placeholder 3"/>
          <p:cNvSpPr>
            <a:spLocks noGrp="1"/>
          </p:cNvSpPr>
          <p:nvPr>
            <p:ph type="sldNum" sz="quarter" idx="12"/>
          </p:nvPr>
        </p:nvSpPr>
        <p:spPr/>
        <p:txBody>
          <a:bodyPr/>
          <a:lstStyle/>
          <a:p>
            <a:fld id="{EBFF2294-7853-4F86-BD16-9D9D7D857176}" type="slidenum">
              <a:rPr lang="en-US" smtClean="0"/>
              <a:t>52</a:t>
            </a:fld>
            <a:endParaRPr lang="en-US" dirty="0"/>
          </a:p>
        </p:txBody>
      </p:sp>
      <p:pic>
        <p:nvPicPr>
          <p:cNvPr id="7" name="Picture 6">
            <a:extLst>
              <a:ext uri="{FF2B5EF4-FFF2-40B4-BE49-F238E27FC236}">
                <a16:creationId xmlns:a16="http://schemas.microsoft.com/office/drawing/2014/main" id="{D3836D98-CC5E-4857-B77D-1FEDB5F226B7}"/>
              </a:ext>
            </a:extLst>
          </p:cNvPr>
          <p:cNvPicPr>
            <a:picLocks noChangeAspect="1"/>
          </p:cNvPicPr>
          <p:nvPr/>
        </p:nvPicPr>
        <p:blipFill>
          <a:blip r:embed="rId2"/>
          <a:stretch>
            <a:fillRect/>
          </a:stretch>
        </p:blipFill>
        <p:spPr>
          <a:xfrm>
            <a:off x="364136" y="1436101"/>
            <a:ext cx="6153308" cy="5195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684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gn="ctr"/>
            <a:r>
              <a:rPr lang="en-US" sz="3400" dirty="0"/>
              <a:t>OPENING TRAINING ACTIVITIES</a:t>
            </a:r>
          </a:p>
        </p:txBody>
      </p:sp>
      <p:sp>
        <p:nvSpPr>
          <p:cNvPr id="5" name="TextBox 4"/>
          <p:cNvSpPr txBox="1"/>
          <p:nvPr/>
        </p:nvSpPr>
        <p:spPr>
          <a:xfrm>
            <a:off x="6477000" y="2133600"/>
            <a:ext cx="2596576" cy="3259354"/>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Enter a brief summary case note</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Detail the approved training dates, program, and school</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Explain the fact you provided the participant with the ETPL</a:t>
            </a:r>
          </a:p>
          <a:p>
            <a:pPr marL="342900" lvl="0" indent="-342900">
              <a:spcBef>
                <a:spcPct val="20000"/>
              </a:spcBef>
              <a:spcAft>
                <a:spcPts val="600"/>
              </a:spcAft>
              <a:buFont typeface="Arial" panose="020B0604020202020204" pitchFamily="34" charset="0"/>
              <a:buChar char="•"/>
            </a:pPr>
            <a:r>
              <a:rPr lang="en-US" dirty="0">
                <a:solidFill>
                  <a:schemeClr val="tx2">
                    <a:lumMod val="50000"/>
                  </a:schemeClr>
                </a:solidFill>
              </a:rPr>
              <a:t>Click “Save”</a:t>
            </a:r>
          </a:p>
        </p:txBody>
      </p:sp>
      <p:sp>
        <p:nvSpPr>
          <p:cNvPr id="3" name="Slide Number Placeholder 2"/>
          <p:cNvSpPr>
            <a:spLocks noGrp="1"/>
          </p:cNvSpPr>
          <p:nvPr>
            <p:ph type="sldNum" sz="quarter" idx="12"/>
          </p:nvPr>
        </p:nvSpPr>
        <p:spPr/>
        <p:txBody>
          <a:bodyPr/>
          <a:lstStyle/>
          <a:p>
            <a:fld id="{EBFF2294-7853-4F86-BD16-9D9D7D857176}" type="slidenum">
              <a:rPr lang="en-US" smtClean="0"/>
              <a:t>53</a:t>
            </a:fld>
            <a:endParaRPr lang="en-US" dirty="0"/>
          </a:p>
        </p:txBody>
      </p:sp>
      <p:pic>
        <p:nvPicPr>
          <p:cNvPr id="4" name="Picture 3">
            <a:extLst>
              <a:ext uri="{FF2B5EF4-FFF2-40B4-BE49-F238E27FC236}">
                <a16:creationId xmlns:a16="http://schemas.microsoft.com/office/drawing/2014/main" id="{54E704AE-34C7-4012-BDF9-CF3B7F9156BA}"/>
              </a:ext>
            </a:extLst>
          </p:cNvPr>
          <p:cNvPicPr>
            <a:picLocks noChangeAspect="1"/>
          </p:cNvPicPr>
          <p:nvPr/>
        </p:nvPicPr>
        <p:blipFill>
          <a:blip r:embed="rId2"/>
          <a:stretch>
            <a:fillRect/>
          </a:stretch>
        </p:blipFill>
        <p:spPr>
          <a:xfrm>
            <a:off x="381000" y="2158206"/>
            <a:ext cx="5762231" cy="3776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1482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32" y="271462"/>
            <a:ext cx="8229600" cy="1143000"/>
          </a:xfrm>
        </p:spPr>
        <p:txBody>
          <a:bodyPr>
            <a:noAutofit/>
          </a:bodyPr>
          <a:lstStyle/>
          <a:p>
            <a:pPr algn="ctr"/>
            <a:r>
              <a:rPr lang="en-US" sz="3400" dirty="0"/>
              <a:t>ACTIVITY TAB VIEW</a:t>
            </a:r>
          </a:p>
        </p:txBody>
      </p:sp>
      <p:pic>
        <p:nvPicPr>
          <p:cNvPr id="7" name="Picture 6"/>
          <p:cNvPicPr>
            <a:picLocks noChangeAspect="1"/>
          </p:cNvPicPr>
          <p:nvPr/>
        </p:nvPicPr>
        <p:blipFill>
          <a:blip r:embed="rId2"/>
          <a:stretch>
            <a:fillRect/>
          </a:stretch>
        </p:blipFill>
        <p:spPr>
          <a:xfrm>
            <a:off x="4038600" y="3810000"/>
            <a:ext cx="1152525" cy="352425"/>
          </a:xfrm>
          <a:prstGeom prst="rect">
            <a:avLst/>
          </a:prstGeom>
        </p:spPr>
      </p:pic>
      <p:pic>
        <p:nvPicPr>
          <p:cNvPr id="8" name="Picture 7"/>
          <p:cNvPicPr>
            <a:picLocks noChangeAspect="1"/>
          </p:cNvPicPr>
          <p:nvPr/>
        </p:nvPicPr>
        <p:blipFill>
          <a:blip r:embed="rId3"/>
          <a:stretch>
            <a:fillRect/>
          </a:stretch>
        </p:blipFill>
        <p:spPr>
          <a:xfrm>
            <a:off x="1828800" y="1824037"/>
            <a:ext cx="942975" cy="200025"/>
          </a:xfrm>
          <a:prstGeom prst="rect">
            <a:avLst/>
          </a:prstGeom>
        </p:spPr>
      </p:pic>
      <p:sp>
        <p:nvSpPr>
          <p:cNvPr id="10" name="TextBox 9"/>
          <p:cNvSpPr txBox="1"/>
          <p:nvPr/>
        </p:nvSpPr>
        <p:spPr>
          <a:xfrm>
            <a:off x="152400" y="4483275"/>
            <a:ext cx="8839199" cy="1920526"/>
          </a:xfrm>
          <a:prstGeom prst="rect">
            <a:avLst/>
          </a:prstGeom>
          <a:noFill/>
        </p:spPr>
        <p:txBody>
          <a:bodyPr wrap="square" rtlCol="0">
            <a:spAutoFit/>
          </a:bodyPr>
          <a:lstStyle/>
          <a:p>
            <a:pPr marL="342900" lvl="0" indent="-342900">
              <a:spcBef>
                <a:spcPct val="20000"/>
              </a:spcBef>
              <a:spcAft>
                <a:spcPts val="600"/>
              </a:spcAft>
              <a:buFont typeface="Arial" panose="020B0604020202020204" pitchFamily="34" charset="0"/>
              <a:buChar char="•"/>
            </a:pPr>
            <a:r>
              <a:rPr lang="en-US" sz="1700" dirty="0">
                <a:solidFill>
                  <a:schemeClr val="tx2">
                    <a:lumMod val="50000"/>
                  </a:schemeClr>
                </a:solidFill>
              </a:rPr>
              <a:t>To update, change, or close an activity click on “Edit” in the “Action” section of the activity you are changing.</a:t>
            </a:r>
          </a:p>
          <a:p>
            <a:pPr marL="342900" lvl="0" indent="-342900">
              <a:spcBef>
                <a:spcPct val="20000"/>
              </a:spcBef>
              <a:spcAft>
                <a:spcPts val="600"/>
              </a:spcAft>
              <a:buFont typeface="Arial" panose="020B0604020202020204" pitchFamily="34" charset="0"/>
              <a:buChar char="•"/>
            </a:pPr>
            <a:r>
              <a:rPr lang="en-US" sz="1700" dirty="0">
                <a:solidFill>
                  <a:schemeClr val="tx2">
                    <a:lumMod val="50000"/>
                  </a:schemeClr>
                </a:solidFill>
              </a:rPr>
              <a:t>Since the participant will not be looking for work while in training, click “EDIT” on the Job Search line and enter the end date of that activity (within 30-days of training start date)</a:t>
            </a:r>
          </a:p>
          <a:p>
            <a:pPr marL="342900" lvl="0" indent="-342900">
              <a:spcBef>
                <a:spcPct val="20000"/>
              </a:spcBef>
              <a:spcAft>
                <a:spcPts val="600"/>
              </a:spcAft>
              <a:buFont typeface="Arial" panose="020B0604020202020204" pitchFamily="34" charset="0"/>
              <a:buChar char="•"/>
            </a:pPr>
            <a:r>
              <a:rPr lang="en-US" sz="1700" dirty="0">
                <a:solidFill>
                  <a:schemeClr val="tx2">
                    <a:lumMod val="50000"/>
                  </a:schemeClr>
                </a:solidFill>
              </a:rPr>
              <a:t>The Job Search activity can be reopened at any time when the participant will again be looking for work</a:t>
            </a:r>
          </a:p>
        </p:txBody>
      </p:sp>
      <p:pic>
        <p:nvPicPr>
          <p:cNvPr id="3" name="Picture 2"/>
          <p:cNvPicPr>
            <a:picLocks noChangeAspect="1"/>
          </p:cNvPicPr>
          <p:nvPr/>
        </p:nvPicPr>
        <p:blipFill>
          <a:blip r:embed="rId4"/>
          <a:stretch>
            <a:fillRect/>
          </a:stretch>
        </p:blipFill>
        <p:spPr>
          <a:xfrm>
            <a:off x="2133600" y="1801107"/>
            <a:ext cx="923925" cy="171450"/>
          </a:xfrm>
          <a:prstGeom prst="rect">
            <a:avLst/>
          </a:prstGeom>
        </p:spPr>
      </p:pic>
      <p:pic>
        <p:nvPicPr>
          <p:cNvPr id="5" name="Picture 4"/>
          <p:cNvPicPr>
            <a:picLocks noChangeAspect="1"/>
          </p:cNvPicPr>
          <p:nvPr/>
        </p:nvPicPr>
        <p:blipFill>
          <a:blip r:embed="rId4"/>
          <a:stretch>
            <a:fillRect/>
          </a:stretch>
        </p:blipFill>
        <p:spPr>
          <a:xfrm>
            <a:off x="2097664" y="1811424"/>
            <a:ext cx="923925" cy="171450"/>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54</a:t>
            </a:fld>
            <a:endParaRPr lang="en-US" dirty="0"/>
          </a:p>
        </p:txBody>
      </p:sp>
      <p:pic>
        <p:nvPicPr>
          <p:cNvPr id="9" name="Picture 8">
            <a:extLst>
              <a:ext uri="{FF2B5EF4-FFF2-40B4-BE49-F238E27FC236}">
                <a16:creationId xmlns:a16="http://schemas.microsoft.com/office/drawing/2014/main" id="{1ECF6E9B-125F-4BA3-A2BB-D36A3EAB7199}"/>
              </a:ext>
            </a:extLst>
          </p:cNvPr>
          <p:cNvPicPr>
            <a:picLocks noChangeAspect="1"/>
          </p:cNvPicPr>
          <p:nvPr/>
        </p:nvPicPr>
        <p:blipFill>
          <a:blip r:embed="rId5"/>
          <a:stretch>
            <a:fillRect/>
          </a:stretch>
        </p:blipFill>
        <p:spPr>
          <a:xfrm>
            <a:off x="1319759" y="1568625"/>
            <a:ext cx="6405563"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3256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Measurable Skill Gains Data Entry Timeliness</a:t>
            </a:r>
          </a:p>
        </p:txBody>
      </p:sp>
      <p:sp>
        <p:nvSpPr>
          <p:cNvPr id="5" name="Title 3"/>
          <p:cNvSpPr txBox="1">
            <a:spLocks/>
          </p:cNvSpPr>
          <p:nvPr/>
        </p:nvSpPr>
        <p:spPr>
          <a:xfrm>
            <a:off x="228600" y="1600200"/>
            <a:ext cx="86868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3600"/>
              </a:spcAft>
            </a:pPr>
            <a:r>
              <a:rPr lang="en-US" sz="3200" b="0" dirty="0">
                <a:solidFill>
                  <a:schemeClr val="tx2">
                    <a:lumMod val="50000"/>
                  </a:schemeClr>
                </a:solidFill>
              </a:rPr>
              <a:t>MSGs must be entered into WF1 no later than</a:t>
            </a:r>
          </a:p>
          <a:p>
            <a:pPr algn="ctr">
              <a:spcAft>
                <a:spcPts val="3600"/>
              </a:spcAft>
            </a:pPr>
            <a:r>
              <a:rPr lang="en-US" sz="3200" i="1" dirty="0">
                <a:solidFill>
                  <a:schemeClr val="tx2">
                    <a:lumMod val="50000"/>
                  </a:schemeClr>
                </a:solidFill>
              </a:rPr>
              <a:t>15 business days after receiving proof of a gain or within 365 days after the start of the fiscal year</a:t>
            </a:r>
          </a:p>
          <a:p>
            <a:pPr algn="ctr">
              <a:spcAft>
                <a:spcPts val="3600"/>
              </a:spcAft>
            </a:pPr>
            <a:r>
              <a:rPr lang="en-US" sz="3200" b="0" u="sng" dirty="0">
                <a:solidFill>
                  <a:schemeClr val="accent2">
                    <a:lumMod val="75000"/>
                  </a:schemeClr>
                </a:solidFill>
              </a:rPr>
              <a:t>Whichever is earlier</a:t>
            </a:r>
          </a:p>
        </p:txBody>
      </p:sp>
    </p:spTree>
    <p:extLst>
      <p:ext uri="{BB962C8B-B14F-4D97-AF65-F5344CB8AC3E}">
        <p14:creationId xmlns:p14="http://schemas.microsoft.com/office/powerpoint/2010/main" val="89472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521" y="1066800"/>
            <a:ext cx="8686800" cy="1565542"/>
          </a:xfrm>
        </p:spPr>
        <p:txBody>
          <a:bodyPr>
            <a:noAutofit/>
          </a:bodyPr>
          <a:lstStyle/>
          <a:p>
            <a:pPr algn="ctr"/>
            <a:br>
              <a:rPr lang="en-US" sz="4500" dirty="0">
                <a:solidFill>
                  <a:schemeClr val="accent2">
                    <a:lumMod val="50000"/>
                  </a:schemeClr>
                </a:solidFill>
              </a:rPr>
            </a:br>
            <a:endParaRPr lang="en-US" sz="4500" dirty="0">
              <a:solidFill>
                <a:schemeClr val="accent2">
                  <a:lumMod val="50000"/>
                </a:schemeClr>
              </a:solidFill>
            </a:endParaRPr>
          </a:p>
        </p:txBody>
      </p:sp>
      <p:sp>
        <p:nvSpPr>
          <p:cNvPr id="5" name="Title 1"/>
          <p:cNvSpPr txBox="1">
            <a:spLocks/>
          </p:cNvSpPr>
          <p:nvPr/>
        </p:nvSpPr>
        <p:spPr>
          <a:xfrm>
            <a:off x="317314" y="-9258"/>
            <a:ext cx="8763000" cy="2362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Bef>
                <a:spcPts val="1200"/>
              </a:spcBef>
              <a:spcAft>
                <a:spcPts val="1200"/>
              </a:spcAft>
            </a:pPr>
            <a:r>
              <a:rPr lang="en-US" sz="5000" dirty="0">
                <a:solidFill>
                  <a:schemeClr val="bg1"/>
                </a:solidFill>
              </a:rPr>
              <a:t>Five MSG Options</a:t>
            </a:r>
          </a:p>
        </p:txBody>
      </p:sp>
      <p:sp>
        <p:nvSpPr>
          <p:cNvPr id="6" name="Title 1"/>
          <p:cNvSpPr txBox="1">
            <a:spLocks/>
          </p:cNvSpPr>
          <p:nvPr/>
        </p:nvSpPr>
        <p:spPr>
          <a:xfrm>
            <a:off x="344131" y="2971800"/>
            <a:ext cx="8517190" cy="351445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accent1">
                    <a:lumMod val="50000"/>
                  </a:schemeClr>
                </a:solidFill>
                <a:latin typeface="+mj-lt"/>
                <a:ea typeface="+mj-ea"/>
                <a:cs typeface="+mj-cs"/>
              </a:defRPr>
            </a:lvl1pPr>
          </a:lstStyle>
          <a:p>
            <a:pPr marL="514350" indent="-514350">
              <a:spcAft>
                <a:spcPts val="3000"/>
              </a:spcAft>
              <a:buFont typeface="+mj-lt"/>
              <a:buAutoNum type="arabicPeriod"/>
            </a:pPr>
            <a:r>
              <a:rPr lang="en-US" sz="2100" i="1" dirty="0">
                <a:solidFill>
                  <a:schemeClr val="tx2">
                    <a:lumMod val="50000"/>
                  </a:schemeClr>
                </a:solidFill>
              </a:rPr>
              <a:t>Educational Functioning Level Date: </a:t>
            </a:r>
            <a:r>
              <a:rPr lang="en-US" sz="2100" b="0" dirty="0">
                <a:solidFill>
                  <a:schemeClr val="tx2">
                    <a:lumMod val="50000"/>
                  </a:schemeClr>
                </a:solidFill>
              </a:rPr>
              <a:t>New documented assessments showing an increase in abilities;</a:t>
            </a:r>
          </a:p>
          <a:p>
            <a:pPr marL="514350" indent="-514350">
              <a:spcAft>
                <a:spcPts val="3000"/>
              </a:spcAft>
              <a:buFont typeface="+mj-lt"/>
              <a:buAutoNum type="arabicPeriod"/>
            </a:pPr>
            <a:r>
              <a:rPr lang="en-US" sz="2100" i="1" dirty="0">
                <a:solidFill>
                  <a:schemeClr val="tx2">
                    <a:lumMod val="50000"/>
                  </a:schemeClr>
                </a:solidFill>
              </a:rPr>
              <a:t>Secondary Report Card Date: </a:t>
            </a:r>
            <a:r>
              <a:rPr lang="en-US" sz="2100" b="0" dirty="0">
                <a:solidFill>
                  <a:schemeClr val="tx2">
                    <a:lumMod val="50000"/>
                  </a:schemeClr>
                </a:solidFill>
              </a:rPr>
              <a:t>Documented attainment of a secondary school diploma or its recognized equivalent;</a:t>
            </a:r>
          </a:p>
          <a:p>
            <a:pPr marL="514350" indent="-514350">
              <a:spcAft>
                <a:spcPts val="3000"/>
              </a:spcAft>
              <a:buFont typeface="+mj-lt"/>
              <a:buAutoNum type="arabicPeriod"/>
            </a:pPr>
            <a:r>
              <a:rPr lang="en-US" sz="2100" dirty="0">
                <a:solidFill>
                  <a:schemeClr val="tx2">
                    <a:lumMod val="50000"/>
                  </a:schemeClr>
                </a:solidFill>
              </a:rPr>
              <a:t>Post-Secondary Transcript Date: showing sufficient number of credit hours in accordance with academic standards;</a:t>
            </a:r>
          </a:p>
          <a:p>
            <a:pPr algn="ctr">
              <a:spcAft>
                <a:spcPts val="600"/>
              </a:spcAft>
            </a:pPr>
            <a:endParaRPr lang="en-US" sz="5700" dirty="0">
              <a:solidFill>
                <a:schemeClr val="tx2">
                  <a:lumMod val="50000"/>
                </a:schemeClr>
              </a:solidFill>
            </a:endParaRPr>
          </a:p>
          <a:p>
            <a:pPr algn="ctr"/>
            <a:endParaRPr lang="en-US" dirty="0">
              <a:solidFill>
                <a:schemeClr val="tx2">
                  <a:lumMod val="50000"/>
                </a:schemeClr>
              </a:solidFill>
            </a:endParaRPr>
          </a:p>
        </p:txBody>
      </p:sp>
    </p:spTree>
    <p:extLst>
      <p:ext uri="{BB962C8B-B14F-4D97-AF65-F5344CB8AC3E}">
        <p14:creationId xmlns:p14="http://schemas.microsoft.com/office/powerpoint/2010/main" val="1258216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521" y="1066800"/>
            <a:ext cx="8686800" cy="1565542"/>
          </a:xfrm>
        </p:spPr>
        <p:txBody>
          <a:bodyPr>
            <a:noAutofit/>
          </a:bodyPr>
          <a:lstStyle/>
          <a:p>
            <a:pPr algn="ctr"/>
            <a:br>
              <a:rPr lang="en-US" sz="4500" dirty="0">
                <a:solidFill>
                  <a:schemeClr val="accent2">
                    <a:lumMod val="50000"/>
                  </a:schemeClr>
                </a:solidFill>
              </a:rPr>
            </a:br>
            <a:endParaRPr lang="en-US" sz="4500" dirty="0">
              <a:solidFill>
                <a:schemeClr val="accent2">
                  <a:lumMod val="50000"/>
                </a:schemeClr>
              </a:solidFill>
            </a:endParaRPr>
          </a:p>
        </p:txBody>
      </p:sp>
      <p:sp>
        <p:nvSpPr>
          <p:cNvPr id="5" name="Title 1"/>
          <p:cNvSpPr txBox="1">
            <a:spLocks/>
          </p:cNvSpPr>
          <p:nvPr/>
        </p:nvSpPr>
        <p:spPr>
          <a:xfrm>
            <a:off x="317314" y="-9258"/>
            <a:ext cx="8763000" cy="2362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Bef>
                <a:spcPts val="1200"/>
              </a:spcBef>
              <a:spcAft>
                <a:spcPts val="1200"/>
              </a:spcAft>
            </a:pPr>
            <a:r>
              <a:rPr lang="en-US" sz="5000" dirty="0">
                <a:solidFill>
                  <a:schemeClr val="bg1"/>
                </a:solidFill>
              </a:rPr>
              <a:t>Five MSG Options</a:t>
            </a:r>
          </a:p>
        </p:txBody>
      </p:sp>
      <p:sp>
        <p:nvSpPr>
          <p:cNvPr id="6" name="Title 1"/>
          <p:cNvSpPr txBox="1">
            <a:spLocks/>
          </p:cNvSpPr>
          <p:nvPr/>
        </p:nvSpPr>
        <p:spPr>
          <a:xfrm>
            <a:off x="317314" y="3200400"/>
            <a:ext cx="8517190" cy="351445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accent1">
                    <a:lumMod val="50000"/>
                  </a:schemeClr>
                </a:solidFill>
                <a:latin typeface="+mj-lt"/>
                <a:ea typeface="+mj-ea"/>
                <a:cs typeface="+mj-cs"/>
              </a:defRPr>
            </a:lvl1pPr>
          </a:lstStyle>
          <a:p>
            <a:pPr marL="461963" indent="-461963">
              <a:spcAft>
                <a:spcPts val="3000"/>
              </a:spcAft>
            </a:pPr>
            <a:r>
              <a:rPr lang="en-US" sz="2100" i="1" dirty="0">
                <a:solidFill>
                  <a:schemeClr val="tx2">
                    <a:lumMod val="50000"/>
                  </a:schemeClr>
                </a:solidFill>
              </a:rPr>
              <a:t>4.    Training Milestone: OJT or Apprenticeship progress report from the employer or training provider;</a:t>
            </a:r>
          </a:p>
          <a:p>
            <a:pPr marL="396875" indent="-396875">
              <a:spcAft>
                <a:spcPts val="3000"/>
              </a:spcAft>
            </a:pPr>
            <a:r>
              <a:rPr lang="en-US" sz="2100" i="1" dirty="0">
                <a:solidFill>
                  <a:schemeClr val="tx2">
                    <a:lumMod val="50000"/>
                  </a:schemeClr>
                </a:solidFill>
              </a:rPr>
              <a:t>5.    Skills Progression Date: Successful passage of an exam that is required for a particular occupation or progress in attaining technical or occupational skills</a:t>
            </a:r>
            <a:endParaRPr lang="en-US" sz="2100" b="0" dirty="0">
              <a:solidFill>
                <a:schemeClr val="tx2">
                  <a:lumMod val="50000"/>
                </a:schemeClr>
              </a:solidFill>
            </a:endParaRPr>
          </a:p>
          <a:p>
            <a:pPr>
              <a:spcAft>
                <a:spcPts val="3000"/>
              </a:spcAft>
            </a:pPr>
            <a:endParaRPr lang="en-US" sz="2100" dirty="0">
              <a:solidFill>
                <a:schemeClr val="tx2">
                  <a:lumMod val="50000"/>
                </a:schemeClr>
              </a:solidFill>
            </a:endParaRPr>
          </a:p>
          <a:p>
            <a:pPr algn="ctr">
              <a:spcAft>
                <a:spcPts val="600"/>
              </a:spcAft>
            </a:pPr>
            <a:endParaRPr lang="en-US" sz="5700" dirty="0">
              <a:solidFill>
                <a:schemeClr val="tx2">
                  <a:lumMod val="50000"/>
                </a:schemeClr>
              </a:solidFill>
            </a:endParaRPr>
          </a:p>
          <a:p>
            <a:pPr algn="ctr"/>
            <a:endParaRPr lang="en-US" dirty="0">
              <a:solidFill>
                <a:schemeClr val="tx2">
                  <a:lumMod val="50000"/>
                </a:schemeClr>
              </a:solidFill>
            </a:endParaRPr>
          </a:p>
        </p:txBody>
      </p:sp>
    </p:spTree>
    <p:extLst>
      <p:ext uri="{BB962C8B-B14F-4D97-AF65-F5344CB8AC3E}">
        <p14:creationId xmlns:p14="http://schemas.microsoft.com/office/powerpoint/2010/main" val="848007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521" y="1066800"/>
            <a:ext cx="8686800" cy="1565542"/>
          </a:xfrm>
        </p:spPr>
        <p:txBody>
          <a:bodyPr>
            <a:noAutofit/>
          </a:bodyPr>
          <a:lstStyle/>
          <a:p>
            <a:pPr algn="ctr"/>
            <a:br>
              <a:rPr lang="en-US" sz="4500" dirty="0">
                <a:solidFill>
                  <a:schemeClr val="accent2">
                    <a:lumMod val="50000"/>
                  </a:schemeClr>
                </a:solidFill>
              </a:rPr>
            </a:br>
            <a:endParaRPr lang="en-US" sz="4500" dirty="0">
              <a:solidFill>
                <a:schemeClr val="accent2">
                  <a:lumMod val="50000"/>
                </a:schemeClr>
              </a:solidFill>
            </a:endParaRPr>
          </a:p>
        </p:txBody>
      </p:sp>
      <p:sp>
        <p:nvSpPr>
          <p:cNvPr id="5" name="Title 1"/>
          <p:cNvSpPr txBox="1">
            <a:spLocks/>
          </p:cNvSpPr>
          <p:nvPr/>
        </p:nvSpPr>
        <p:spPr>
          <a:xfrm>
            <a:off x="199102" y="457200"/>
            <a:ext cx="8763000" cy="23622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Bef>
                <a:spcPts val="1200"/>
              </a:spcBef>
              <a:spcAft>
                <a:spcPts val="1200"/>
              </a:spcAft>
            </a:pPr>
            <a:r>
              <a:rPr lang="en-US" sz="5000" dirty="0">
                <a:solidFill>
                  <a:schemeClr val="bg1"/>
                </a:solidFill>
              </a:rPr>
              <a:t>Where are MSGs entered in WF1?</a:t>
            </a:r>
          </a:p>
          <a:p>
            <a:pPr algn="ctr">
              <a:spcBef>
                <a:spcPts val="1200"/>
              </a:spcBef>
              <a:spcAft>
                <a:spcPts val="1200"/>
              </a:spcAft>
            </a:pPr>
            <a:r>
              <a:rPr lang="en-US" sz="5000" u="sng" dirty="0">
                <a:solidFill>
                  <a:schemeClr val="tx2">
                    <a:lumMod val="50000"/>
                  </a:schemeClr>
                </a:solidFill>
              </a:rPr>
              <a:t>“</a:t>
            </a:r>
            <a:r>
              <a:rPr lang="en-US" sz="5000" i="1" u="sng" dirty="0">
                <a:solidFill>
                  <a:schemeClr val="tx2">
                    <a:lumMod val="50000"/>
                  </a:schemeClr>
                </a:solidFill>
              </a:rPr>
              <a:t>Measurable Skills Gain</a:t>
            </a:r>
            <a:r>
              <a:rPr lang="en-US" sz="5000" u="sng" dirty="0">
                <a:solidFill>
                  <a:schemeClr val="tx2">
                    <a:lumMod val="50000"/>
                  </a:schemeClr>
                </a:solidFill>
              </a:rPr>
              <a:t>”</a:t>
            </a:r>
            <a:endParaRPr lang="en-US" sz="5000" dirty="0">
              <a:solidFill>
                <a:schemeClr val="tx2">
                  <a:lumMod val="50000"/>
                </a:schemeClr>
              </a:solidFill>
            </a:endParaRPr>
          </a:p>
        </p:txBody>
      </p:sp>
      <p:sp>
        <p:nvSpPr>
          <p:cNvPr id="6" name="Title 1"/>
          <p:cNvSpPr txBox="1">
            <a:spLocks/>
          </p:cNvSpPr>
          <p:nvPr/>
        </p:nvSpPr>
        <p:spPr>
          <a:xfrm>
            <a:off x="336757" y="3733800"/>
            <a:ext cx="8517190" cy="21336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600" b="1" kern="1200">
                <a:solidFill>
                  <a:schemeClr val="accent1">
                    <a:lumMod val="50000"/>
                  </a:schemeClr>
                </a:solidFill>
                <a:latin typeface="+mj-lt"/>
                <a:ea typeface="+mj-ea"/>
                <a:cs typeface="+mj-cs"/>
              </a:defRPr>
            </a:lvl1pPr>
          </a:lstStyle>
          <a:p>
            <a:pPr algn="ctr">
              <a:spcAft>
                <a:spcPts val="600"/>
              </a:spcAft>
            </a:pPr>
            <a:r>
              <a:rPr lang="en-US" sz="4500" dirty="0">
                <a:solidFill>
                  <a:schemeClr val="tx2">
                    <a:lumMod val="50000"/>
                  </a:schemeClr>
                </a:solidFill>
              </a:rPr>
              <a:t>The </a:t>
            </a:r>
            <a:r>
              <a:rPr lang="en-US" sz="4500" i="1" dirty="0">
                <a:solidFill>
                  <a:schemeClr val="tx2">
                    <a:lumMod val="50000"/>
                  </a:schemeClr>
                </a:solidFill>
              </a:rPr>
              <a:t>ONLY place </a:t>
            </a:r>
          </a:p>
          <a:p>
            <a:pPr algn="ctr">
              <a:spcAft>
                <a:spcPts val="3600"/>
              </a:spcAft>
            </a:pPr>
            <a:r>
              <a:rPr lang="en-US" sz="4500" dirty="0">
                <a:solidFill>
                  <a:schemeClr val="tx2">
                    <a:lumMod val="50000"/>
                  </a:schemeClr>
                </a:solidFill>
              </a:rPr>
              <a:t>to capture</a:t>
            </a:r>
          </a:p>
          <a:p>
            <a:pPr algn="ctr">
              <a:spcAft>
                <a:spcPts val="600"/>
              </a:spcAft>
            </a:pPr>
            <a:r>
              <a:rPr lang="en-US" sz="5700" dirty="0">
                <a:solidFill>
                  <a:schemeClr val="tx2">
                    <a:lumMod val="50000"/>
                  </a:schemeClr>
                </a:solidFill>
              </a:rPr>
              <a:t>MEASURABLE SKILL GAINS</a:t>
            </a:r>
          </a:p>
          <a:p>
            <a:pPr algn="ctr"/>
            <a:endParaRPr lang="en-US" dirty="0"/>
          </a:p>
        </p:txBody>
      </p:sp>
    </p:spTree>
    <p:extLst>
      <p:ext uri="{BB962C8B-B14F-4D97-AF65-F5344CB8AC3E}">
        <p14:creationId xmlns:p14="http://schemas.microsoft.com/office/powerpoint/2010/main" val="761016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521" y="1066800"/>
            <a:ext cx="8686800" cy="1565542"/>
          </a:xfrm>
        </p:spPr>
        <p:txBody>
          <a:bodyPr>
            <a:noAutofit/>
          </a:bodyPr>
          <a:lstStyle/>
          <a:p>
            <a:pPr algn="ctr"/>
            <a:br>
              <a:rPr lang="en-US" sz="4500" dirty="0">
                <a:solidFill>
                  <a:schemeClr val="accent2">
                    <a:lumMod val="50000"/>
                  </a:schemeClr>
                </a:solidFill>
              </a:rPr>
            </a:br>
            <a:endParaRPr lang="en-US" sz="4500" dirty="0">
              <a:solidFill>
                <a:schemeClr val="accent2">
                  <a:lumMod val="50000"/>
                </a:schemeClr>
              </a:solidFill>
            </a:endParaRPr>
          </a:p>
        </p:txBody>
      </p:sp>
      <p:sp>
        <p:nvSpPr>
          <p:cNvPr id="5" name="Title 1"/>
          <p:cNvSpPr txBox="1">
            <a:spLocks/>
          </p:cNvSpPr>
          <p:nvPr/>
        </p:nvSpPr>
        <p:spPr>
          <a:xfrm>
            <a:off x="181895" y="-145026"/>
            <a:ext cx="8763000" cy="2362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Bef>
                <a:spcPts val="1200"/>
              </a:spcBef>
              <a:spcAft>
                <a:spcPts val="1200"/>
              </a:spcAft>
            </a:pPr>
            <a:r>
              <a:rPr lang="en-US" sz="5000" i="1" u="sng" dirty="0">
                <a:solidFill>
                  <a:schemeClr val="bg1"/>
                </a:solidFill>
              </a:rPr>
              <a:t>Reporting Collection</a:t>
            </a:r>
            <a:endParaRPr lang="en-US" sz="5000" dirty="0">
              <a:solidFill>
                <a:schemeClr val="bg1"/>
              </a:solidFill>
            </a:endParaRPr>
          </a:p>
        </p:txBody>
      </p:sp>
      <p:sp>
        <p:nvSpPr>
          <p:cNvPr id="6" name="Title 1"/>
          <p:cNvSpPr txBox="1">
            <a:spLocks/>
          </p:cNvSpPr>
          <p:nvPr/>
        </p:nvSpPr>
        <p:spPr>
          <a:xfrm>
            <a:off x="304800" y="3733800"/>
            <a:ext cx="8517190" cy="2133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accent1">
                    <a:lumMod val="50000"/>
                  </a:schemeClr>
                </a:solidFill>
                <a:latin typeface="+mj-lt"/>
                <a:ea typeface="+mj-ea"/>
                <a:cs typeface="+mj-cs"/>
              </a:defRPr>
            </a:lvl1pPr>
          </a:lstStyle>
          <a:p>
            <a:pPr algn="ctr"/>
            <a:endParaRPr lang="en-US" dirty="0"/>
          </a:p>
        </p:txBody>
      </p:sp>
      <p:pic>
        <p:nvPicPr>
          <p:cNvPr id="2" name="Picture 1">
            <a:extLst>
              <a:ext uri="{FF2B5EF4-FFF2-40B4-BE49-F238E27FC236}">
                <a16:creationId xmlns:a16="http://schemas.microsoft.com/office/drawing/2014/main" id="{6DF9BD3D-7759-4E97-8050-AEA0A9C521E1}"/>
              </a:ext>
            </a:extLst>
          </p:cNvPr>
          <p:cNvPicPr>
            <a:picLocks noChangeAspect="1"/>
          </p:cNvPicPr>
          <p:nvPr/>
        </p:nvPicPr>
        <p:blipFill>
          <a:blip r:embed="rId3"/>
          <a:stretch>
            <a:fillRect/>
          </a:stretch>
        </p:blipFill>
        <p:spPr>
          <a:xfrm>
            <a:off x="557736" y="1969028"/>
            <a:ext cx="8011318" cy="4271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rot="3152084">
            <a:off x="2248363" y="5707096"/>
            <a:ext cx="916131" cy="215444"/>
          </a:xfrm>
          <a:prstGeom prst="rect">
            <a:avLst/>
          </a:prstGeom>
          <a:noFill/>
        </p:spPr>
        <p:txBody>
          <a:bodyPr wrap="square" rtlCol="0">
            <a:spAutoFit/>
          </a:bodyPr>
          <a:lstStyle/>
          <a:p>
            <a:r>
              <a:rPr lang="en-US" sz="800" b="1" dirty="0">
                <a:solidFill>
                  <a:schemeClr val="accent2">
                    <a:lumMod val="75000"/>
                  </a:schemeClr>
                </a:solidFill>
              </a:rPr>
              <a:t>1. Click here</a:t>
            </a:r>
          </a:p>
        </p:txBody>
      </p:sp>
      <p:pic>
        <p:nvPicPr>
          <p:cNvPr id="9" name="Picture 8"/>
          <p:cNvPicPr>
            <a:picLocks noChangeAspect="1"/>
          </p:cNvPicPr>
          <p:nvPr/>
        </p:nvPicPr>
        <p:blipFill>
          <a:blip r:embed="rId4"/>
          <a:stretch>
            <a:fillRect/>
          </a:stretch>
        </p:blipFill>
        <p:spPr>
          <a:xfrm rot="12175546">
            <a:off x="2228965" y="5679400"/>
            <a:ext cx="291532" cy="364415"/>
          </a:xfrm>
          <a:prstGeom prst="rect">
            <a:avLst/>
          </a:prstGeom>
        </p:spPr>
      </p:pic>
      <p:pic>
        <p:nvPicPr>
          <p:cNvPr id="10" name="Picture 9"/>
          <p:cNvPicPr>
            <a:picLocks noChangeAspect="1"/>
          </p:cNvPicPr>
          <p:nvPr/>
        </p:nvPicPr>
        <p:blipFill>
          <a:blip r:embed="rId4"/>
          <a:stretch>
            <a:fillRect/>
          </a:stretch>
        </p:blipFill>
        <p:spPr>
          <a:xfrm rot="588942">
            <a:off x="3305528" y="3246792"/>
            <a:ext cx="291532" cy="364415"/>
          </a:xfrm>
          <a:prstGeom prst="rect">
            <a:avLst/>
          </a:prstGeom>
        </p:spPr>
      </p:pic>
      <p:sp>
        <p:nvSpPr>
          <p:cNvPr id="7" name="TextBox 6"/>
          <p:cNvSpPr txBox="1"/>
          <p:nvPr/>
        </p:nvSpPr>
        <p:spPr>
          <a:xfrm rot="2736828">
            <a:off x="2926182" y="3525667"/>
            <a:ext cx="700833" cy="215444"/>
          </a:xfrm>
          <a:prstGeom prst="rect">
            <a:avLst/>
          </a:prstGeom>
          <a:noFill/>
        </p:spPr>
        <p:txBody>
          <a:bodyPr wrap="none" rtlCol="0">
            <a:spAutoFit/>
          </a:bodyPr>
          <a:lstStyle/>
          <a:p>
            <a:r>
              <a:rPr lang="en-US" sz="800" b="1" dirty="0">
                <a:solidFill>
                  <a:schemeClr val="accent2">
                    <a:lumMod val="75000"/>
                  </a:schemeClr>
                </a:solidFill>
              </a:rPr>
              <a:t>2. Click here</a:t>
            </a:r>
          </a:p>
        </p:txBody>
      </p:sp>
    </p:spTree>
    <p:extLst>
      <p:ext uri="{BB962C8B-B14F-4D97-AF65-F5344CB8AC3E}">
        <p14:creationId xmlns:p14="http://schemas.microsoft.com/office/powerpoint/2010/main" val="274374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2209800"/>
          </a:xfrm>
        </p:spPr>
        <p:txBody>
          <a:bodyPr>
            <a:normAutofit/>
          </a:bodyPr>
          <a:lstStyle/>
          <a:p>
            <a:pPr algn="ctr"/>
            <a:r>
              <a:rPr lang="en-US" sz="3400" dirty="0"/>
              <a:t>PARTICIPANT RECORD SEARCH</a:t>
            </a:r>
          </a:p>
        </p:txBody>
      </p:sp>
      <p:sp>
        <p:nvSpPr>
          <p:cNvPr id="5" name="TextBox 4"/>
          <p:cNvSpPr txBox="1"/>
          <p:nvPr/>
        </p:nvSpPr>
        <p:spPr>
          <a:xfrm>
            <a:off x="533400" y="1761311"/>
            <a:ext cx="8077200" cy="1095685"/>
          </a:xfrm>
          <a:prstGeom prst="rect">
            <a:avLst/>
          </a:prstGeom>
          <a:noFill/>
        </p:spPr>
        <p:txBody>
          <a:bodyPr wrap="square" rtlCol="0">
            <a:spAutoFit/>
          </a:bodyPr>
          <a:lstStyle/>
          <a:p>
            <a:pPr lvl="0" algn="ctr">
              <a:spcBef>
                <a:spcPct val="20000"/>
              </a:spcBef>
            </a:pPr>
            <a:r>
              <a:rPr lang="en-US" sz="1700" dirty="0">
                <a:solidFill>
                  <a:schemeClr val="tx2">
                    <a:lumMod val="50000"/>
                  </a:schemeClr>
                </a:solidFill>
              </a:rPr>
              <a:t>If search results are found, click on the individual’s name.</a:t>
            </a:r>
          </a:p>
          <a:p>
            <a:pPr lvl="0" algn="ctr">
              <a:spcBef>
                <a:spcPct val="20000"/>
              </a:spcBef>
              <a:spcAft>
                <a:spcPts val="600"/>
              </a:spcAft>
            </a:pPr>
            <a:r>
              <a:rPr lang="en-US" sz="1700" dirty="0">
                <a:solidFill>
                  <a:schemeClr val="tx2">
                    <a:lumMod val="50000"/>
                  </a:schemeClr>
                </a:solidFill>
              </a:rPr>
              <a:t>(Skip to page 19)</a:t>
            </a:r>
          </a:p>
          <a:p>
            <a:pPr lvl="0">
              <a:spcBef>
                <a:spcPct val="20000"/>
              </a:spcBef>
              <a:spcAft>
                <a:spcPts val="600"/>
              </a:spcAft>
            </a:pPr>
            <a:endParaRPr lang="en-US" sz="1900" dirty="0">
              <a:solidFill>
                <a:schemeClr val="tx2">
                  <a:lumMod val="50000"/>
                </a:schemeClr>
              </a:solidFill>
            </a:endParaRPr>
          </a:p>
        </p:txBody>
      </p:sp>
      <p:sp>
        <p:nvSpPr>
          <p:cNvPr id="3" name="Slide Number Placeholder 2"/>
          <p:cNvSpPr>
            <a:spLocks noGrp="1"/>
          </p:cNvSpPr>
          <p:nvPr>
            <p:ph type="sldNum" sz="quarter" idx="12"/>
          </p:nvPr>
        </p:nvSpPr>
        <p:spPr/>
        <p:txBody>
          <a:bodyPr/>
          <a:lstStyle/>
          <a:p>
            <a:fld id="{EBFF2294-7853-4F86-BD16-9D9D7D857176}" type="slidenum">
              <a:rPr lang="en-US" smtClean="0"/>
              <a:t>6</a:t>
            </a:fld>
            <a:endParaRPr lang="en-US" dirty="0"/>
          </a:p>
        </p:txBody>
      </p:sp>
    </p:spTree>
    <p:extLst>
      <p:ext uri="{BB962C8B-B14F-4D97-AF65-F5344CB8AC3E}">
        <p14:creationId xmlns:p14="http://schemas.microsoft.com/office/powerpoint/2010/main" val="2268439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733800"/>
            <a:ext cx="8517190" cy="2133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accent1">
                    <a:lumMod val="50000"/>
                  </a:schemeClr>
                </a:solidFill>
                <a:latin typeface="+mj-lt"/>
                <a:ea typeface="+mj-ea"/>
                <a:cs typeface="+mj-cs"/>
              </a:defRPr>
            </a:lvl1pPr>
          </a:lstStyle>
          <a:p>
            <a:pPr algn="ctr"/>
            <a:endParaRPr lang="en-US" dirty="0"/>
          </a:p>
        </p:txBody>
      </p:sp>
      <p:pic>
        <p:nvPicPr>
          <p:cNvPr id="3" name="Picture 2">
            <a:extLst>
              <a:ext uri="{FF2B5EF4-FFF2-40B4-BE49-F238E27FC236}">
                <a16:creationId xmlns:a16="http://schemas.microsoft.com/office/drawing/2014/main" id="{B5D53A10-18FA-4A2B-BC4D-2D16C44F3337}"/>
              </a:ext>
            </a:extLst>
          </p:cNvPr>
          <p:cNvPicPr>
            <a:picLocks noChangeAspect="1"/>
          </p:cNvPicPr>
          <p:nvPr/>
        </p:nvPicPr>
        <p:blipFill>
          <a:blip r:embed="rId3"/>
          <a:stretch>
            <a:fillRect/>
          </a:stretch>
        </p:blipFill>
        <p:spPr>
          <a:xfrm>
            <a:off x="800681" y="1997617"/>
            <a:ext cx="7542638" cy="2867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49C3AD2-92D9-4CD4-AE6A-5C9F8057F39F}"/>
              </a:ext>
            </a:extLst>
          </p:cNvPr>
          <p:cNvSpPr txBox="1"/>
          <p:nvPr/>
        </p:nvSpPr>
        <p:spPr>
          <a:xfrm flipH="1">
            <a:off x="2438400" y="5029200"/>
            <a:ext cx="527245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lumMod val="50000"/>
                  </a:schemeClr>
                </a:solidFill>
              </a:rPr>
              <a:t>Select the Measurable Skill Type</a:t>
            </a:r>
          </a:p>
          <a:p>
            <a:pPr marL="285750" indent="-285750">
              <a:buFont typeface="Arial" panose="020B0604020202020204" pitchFamily="34" charset="0"/>
              <a:buChar char="•"/>
            </a:pPr>
            <a:r>
              <a:rPr lang="en-US" dirty="0">
                <a:solidFill>
                  <a:schemeClr val="tx2">
                    <a:lumMod val="50000"/>
                  </a:schemeClr>
                </a:solidFill>
              </a:rPr>
              <a:t>Enter the Measurable Skill Attainment Date</a:t>
            </a:r>
          </a:p>
          <a:p>
            <a:pPr marL="285750" indent="-285750">
              <a:buFont typeface="Arial" panose="020B0604020202020204" pitchFamily="34" charset="0"/>
              <a:buChar char="•"/>
            </a:pPr>
            <a:r>
              <a:rPr lang="en-US" dirty="0">
                <a:solidFill>
                  <a:schemeClr val="tx2">
                    <a:lumMod val="50000"/>
                  </a:schemeClr>
                </a:solidFill>
              </a:rPr>
              <a:t>Upload document showing proof of gain</a:t>
            </a:r>
          </a:p>
          <a:p>
            <a:pPr marL="285750" indent="-285750">
              <a:buFont typeface="Arial" panose="020B0604020202020204" pitchFamily="34" charset="0"/>
              <a:buChar char="•"/>
            </a:pPr>
            <a:r>
              <a:rPr lang="en-US" dirty="0">
                <a:solidFill>
                  <a:schemeClr val="tx2">
                    <a:lumMod val="50000"/>
                  </a:schemeClr>
                </a:solidFill>
              </a:rPr>
              <a:t>Click “Save Skill”</a:t>
            </a:r>
          </a:p>
        </p:txBody>
      </p:sp>
    </p:spTree>
    <p:extLst>
      <p:ext uri="{BB962C8B-B14F-4D97-AF65-F5344CB8AC3E}">
        <p14:creationId xmlns:p14="http://schemas.microsoft.com/office/powerpoint/2010/main" val="635839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99" y="381000"/>
            <a:ext cx="8229600" cy="1143000"/>
          </a:xfrm>
        </p:spPr>
        <p:txBody>
          <a:bodyPr/>
          <a:lstStyle/>
          <a:p>
            <a:pPr algn="ctr"/>
            <a:r>
              <a:rPr lang="en-US" sz="3400" dirty="0"/>
              <a:t>Closing Career Service Activities</a:t>
            </a:r>
            <a:endParaRPr lang="en-US" sz="1200" dirty="0"/>
          </a:p>
        </p:txBody>
      </p:sp>
      <p:sp>
        <p:nvSpPr>
          <p:cNvPr id="8" name="TextBox 7"/>
          <p:cNvSpPr txBox="1"/>
          <p:nvPr/>
        </p:nvSpPr>
        <p:spPr>
          <a:xfrm>
            <a:off x="6019800" y="2133600"/>
            <a:ext cx="2971800" cy="2862322"/>
          </a:xfrm>
          <a:prstGeom prst="rect">
            <a:avLst/>
          </a:prstGeom>
          <a:noFill/>
        </p:spPr>
        <p:txBody>
          <a:bodyPr wrap="square" rtlCol="0">
            <a:spAutoFit/>
          </a:bodyPr>
          <a:lstStyle/>
          <a:p>
            <a:pPr defTabSz="114300"/>
            <a:endParaRPr lang="en-US" sz="1600" b="1" dirty="0">
              <a:solidFill>
                <a:schemeClr val="tx2">
                  <a:lumMod val="50000"/>
                </a:schemeClr>
              </a:solidFill>
            </a:endParaRP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a quick case note explaining the reason you are closing the activity</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the last day the participant will be doing the activity</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the completion results</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Click on “Save”</a:t>
            </a:r>
          </a:p>
          <a:p>
            <a:pPr defTabSz="114300">
              <a:spcAft>
                <a:spcPts val="600"/>
              </a:spcAft>
            </a:pPr>
            <a:endParaRPr lang="en-US" sz="1600" dirty="0">
              <a:solidFill>
                <a:schemeClr val="tx2">
                  <a:lumMod val="50000"/>
                </a:schemeClr>
              </a:solidFill>
            </a:endParaRPr>
          </a:p>
        </p:txBody>
      </p:sp>
      <p:pic>
        <p:nvPicPr>
          <p:cNvPr id="10" name="Picture 9"/>
          <p:cNvPicPr>
            <a:picLocks noChangeAspect="1"/>
          </p:cNvPicPr>
          <p:nvPr/>
        </p:nvPicPr>
        <p:blipFill>
          <a:blip r:embed="rId2"/>
          <a:stretch>
            <a:fillRect/>
          </a:stretch>
        </p:blipFill>
        <p:spPr>
          <a:xfrm>
            <a:off x="228600" y="1676400"/>
            <a:ext cx="5523932" cy="4787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EBFF2294-7853-4F86-BD16-9D9D7D857176}" type="slidenum">
              <a:rPr lang="en-US" smtClean="0"/>
              <a:t>61</a:t>
            </a:fld>
            <a:endParaRPr lang="en-US" dirty="0"/>
          </a:p>
        </p:txBody>
      </p:sp>
    </p:spTree>
    <p:extLst>
      <p:ext uri="{BB962C8B-B14F-4D97-AF65-F5344CB8AC3E}">
        <p14:creationId xmlns:p14="http://schemas.microsoft.com/office/powerpoint/2010/main" val="3602026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99" y="381000"/>
            <a:ext cx="8229600" cy="1143000"/>
          </a:xfrm>
        </p:spPr>
        <p:txBody>
          <a:bodyPr/>
          <a:lstStyle/>
          <a:p>
            <a:pPr algn="ctr"/>
            <a:r>
              <a:rPr lang="en-US" sz="3400" dirty="0"/>
              <a:t>Closing Training Activities</a:t>
            </a:r>
            <a:endParaRPr lang="en-US" sz="1200" dirty="0"/>
          </a:p>
        </p:txBody>
      </p:sp>
      <p:sp>
        <p:nvSpPr>
          <p:cNvPr id="8" name="TextBox 7"/>
          <p:cNvSpPr txBox="1"/>
          <p:nvPr/>
        </p:nvSpPr>
        <p:spPr>
          <a:xfrm>
            <a:off x="6019800" y="1794951"/>
            <a:ext cx="2971800" cy="4493538"/>
          </a:xfrm>
          <a:prstGeom prst="rect">
            <a:avLst/>
          </a:prstGeom>
          <a:noFill/>
        </p:spPr>
        <p:txBody>
          <a:bodyPr wrap="square" rtlCol="0">
            <a:spAutoFit/>
          </a:bodyPr>
          <a:lstStyle/>
          <a:p>
            <a:pPr defTabSz="114300"/>
            <a:r>
              <a:rPr lang="en-US" sz="1600" b="1" dirty="0">
                <a:solidFill>
                  <a:schemeClr val="tx2">
                    <a:lumMod val="50000"/>
                  </a:schemeClr>
                </a:solidFill>
              </a:rPr>
              <a:t>Since everything related to the training was entered when you opened the activity….</a:t>
            </a:r>
          </a:p>
          <a:p>
            <a:pPr defTabSz="114300"/>
            <a:endParaRPr lang="en-US" sz="1600" b="1" dirty="0">
              <a:solidFill>
                <a:schemeClr val="tx2">
                  <a:lumMod val="50000"/>
                </a:schemeClr>
              </a:solidFill>
            </a:endParaRP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a quick case note explaining the reason you are closing the activity</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the last day the participant attended classes</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the completion status</a:t>
            </a:r>
          </a:p>
          <a:p>
            <a:pPr marL="285750" indent="-285750" defTabSz="114300">
              <a:spcAft>
                <a:spcPts val="600"/>
              </a:spcAft>
              <a:buFont typeface="Arial" panose="020B0604020202020204" pitchFamily="34" charset="0"/>
              <a:buChar char="•"/>
            </a:pPr>
            <a:r>
              <a:rPr lang="en-US" sz="1600" dirty="0">
                <a:solidFill>
                  <a:schemeClr val="tx2">
                    <a:lumMod val="50000"/>
                  </a:schemeClr>
                </a:solidFill>
              </a:rPr>
              <a:t>Enter the cost the program paid towards the training</a:t>
            </a:r>
          </a:p>
          <a:p>
            <a:pPr marL="285750" indent="-285750" defTabSz="114300">
              <a:spcAft>
                <a:spcPts val="1200"/>
              </a:spcAft>
              <a:buFont typeface="Arial" panose="020B0604020202020204" pitchFamily="34" charset="0"/>
              <a:buChar char="•"/>
            </a:pPr>
            <a:r>
              <a:rPr lang="en-US" sz="1600" dirty="0">
                <a:solidFill>
                  <a:schemeClr val="tx2">
                    <a:lumMod val="50000"/>
                  </a:schemeClr>
                </a:solidFill>
              </a:rPr>
              <a:t>Click on “Save”</a:t>
            </a:r>
          </a:p>
          <a:p>
            <a:pPr defTabSz="114300">
              <a:spcAft>
                <a:spcPts val="600"/>
              </a:spcAft>
            </a:pPr>
            <a:r>
              <a:rPr lang="en-US" sz="1600" b="1" dirty="0">
                <a:solidFill>
                  <a:schemeClr val="tx2">
                    <a:lumMod val="50000"/>
                  </a:schemeClr>
                </a:solidFill>
              </a:rPr>
              <a:t>REMINDER: Nothing in this screen allows you to capture a credential</a:t>
            </a:r>
          </a:p>
        </p:txBody>
      </p:sp>
      <p:sp>
        <p:nvSpPr>
          <p:cNvPr id="4" name="Slide Number Placeholder 3"/>
          <p:cNvSpPr>
            <a:spLocks noGrp="1"/>
          </p:cNvSpPr>
          <p:nvPr>
            <p:ph type="sldNum" sz="quarter" idx="12"/>
          </p:nvPr>
        </p:nvSpPr>
        <p:spPr/>
        <p:txBody>
          <a:bodyPr/>
          <a:lstStyle/>
          <a:p>
            <a:fld id="{EBFF2294-7853-4F86-BD16-9D9D7D857176}" type="slidenum">
              <a:rPr lang="en-US" smtClean="0"/>
              <a:t>62</a:t>
            </a:fld>
            <a:endParaRPr lang="en-US" dirty="0"/>
          </a:p>
        </p:txBody>
      </p:sp>
      <p:pic>
        <p:nvPicPr>
          <p:cNvPr id="5" name="Picture 4">
            <a:extLst>
              <a:ext uri="{FF2B5EF4-FFF2-40B4-BE49-F238E27FC236}">
                <a16:creationId xmlns:a16="http://schemas.microsoft.com/office/drawing/2014/main" id="{71BF6F6C-A1BE-4CAF-9821-0FA723A8B157}"/>
              </a:ext>
            </a:extLst>
          </p:cNvPr>
          <p:cNvPicPr>
            <a:picLocks noChangeAspect="1"/>
          </p:cNvPicPr>
          <p:nvPr/>
        </p:nvPicPr>
        <p:blipFill>
          <a:blip r:embed="rId2"/>
          <a:stretch>
            <a:fillRect/>
          </a:stretch>
        </p:blipFill>
        <p:spPr>
          <a:xfrm>
            <a:off x="152400" y="2153545"/>
            <a:ext cx="5638866" cy="416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9583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Credentials Attained Data Entry Timeliness</a:t>
            </a:r>
          </a:p>
        </p:txBody>
      </p:sp>
      <p:sp>
        <p:nvSpPr>
          <p:cNvPr id="5" name="Title 3"/>
          <p:cNvSpPr txBox="1">
            <a:spLocks/>
          </p:cNvSpPr>
          <p:nvPr/>
        </p:nvSpPr>
        <p:spPr>
          <a:xfrm>
            <a:off x="228600" y="1600200"/>
            <a:ext cx="86868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3600"/>
              </a:spcAft>
            </a:pPr>
            <a:r>
              <a:rPr lang="en-US" sz="3200" b="0" dirty="0">
                <a:solidFill>
                  <a:schemeClr val="tx2">
                    <a:lumMod val="50000"/>
                  </a:schemeClr>
                </a:solidFill>
              </a:rPr>
              <a:t>Credentials must be entered into WF1 no later than</a:t>
            </a:r>
          </a:p>
          <a:p>
            <a:pPr algn="ctr">
              <a:spcAft>
                <a:spcPts val="3600"/>
              </a:spcAft>
            </a:pPr>
            <a:r>
              <a:rPr lang="en-US" sz="3200" i="1" dirty="0">
                <a:solidFill>
                  <a:schemeClr val="tx2">
                    <a:lumMod val="50000"/>
                  </a:schemeClr>
                </a:solidFill>
              </a:rPr>
              <a:t>10 business days after receiving a copy of the credential or within 365 days from the participant’s exit date</a:t>
            </a:r>
          </a:p>
          <a:p>
            <a:pPr algn="ctr">
              <a:spcAft>
                <a:spcPts val="3600"/>
              </a:spcAft>
            </a:pPr>
            <a:r>
              <a:rPr lang="en-US" sz="3200" b="0" u="sng" dirty="0">
                <a:solidFill>
                  <a:schemeClr val="accent2">
                    <a:lumMod val="75000"/>
                  </a:schemeClr>
                </a:solidFill>
              </a:rPr>
              <a:t>Whichever is earlier</a:t>
            </a:r>
          </a:p>
        </p:txBody>
      </p:sp>
    </p:spTree>
    <p:extLst>
      <p:ext uri="{BB962C8B-B14F-4D97-AF65-F5344CB8AC3E}">
        <p14:creationId xmlns:p14="http://schemas.microsoft.com/office/powerpoint/2010/main" val="2428646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pPr algn="ctr"/>
            <a:r>
              <a:rPr lang="en-US" sz="3400" dirty="0"/>
              <a:t>CREDENTIAL SUMMARY SCREEN</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8" name="TextBox 7"/>
          <p:cNvSpPr txBox="1"/>
          <p:nvPr/>
        </p:nvSpPr>
        <p:spPr>
          <a:xfrm>
            <a:off x="533400" y="4724400"/>
            <a:ext cx="8077200" cy="1585049"/>
          </a:xfrm>
          <a:prstGeom prst="rect">
            <a:avLst/>
          </a:prstGeom>
          <a:noFill/>
        </p:spPr>
        <p:txBody>
          <a:bodyPr wrap="square" rtlCol="0">
            <a:spAutoFit/>
          </a:bodyPr>
          <a:lstStyle/>
          <a:p>
            <a:pPr marL="857250" indent="-227013" algn="just">
              <a:spcAft>
                <a:spcPts val="1200"/>
              </a:spcAft>
              <a:buFont typeface="Arial" pitchFamily="34" charset="0"/>
              <a:buChar char="•"/>
            </a:pPr>
            <a:r>
              <a:rPr lang="en-US" sz="1600" dirty="0">
                <a:solidFill>
                  <a:schemeClr val="tx2">
                    <a:lumMod val="50000"/>
                  </a:schemeClr>
                </a:solidFill>
              </a:rPr>
              <a:t>Immediately after opening a credentialed training activity, a “Credential Pending” status  is triggered for the case.</a:t>
            </a:r>
          </a:p>
          <a:p>
            <a:pPr marL="857250" indent="-227013" algn="just">
              <a:spcAft>
                <a:spcPts val="600"/>
              </a:spcAft>
              <a:buFont typeface="Arial" pitchFamily="34" charset="0"/>
              <a:buChar char="•"/>
            </a:pPr>
            <a:r>
              <a:rPr lang="en-US" sz="1600" dirty="0">
                <a:solidFill>
                  <a:schemeClr val="tx2">
                    <a:lumMod val="50000"/>
                  </a:schemeClr>
                </a:solidFill>
              </a:rPr>
              <a:t>Nothing needs to be completed on this screen until the counselor receives a copy of the completed credential.</a:t>
            </a:r>
          </a:p>
          <a:p>
            <a:pPr marL="630237" algn="ctr"/>
            <a:r>
              <a:rPr lang="en-US" b="1" dirty="0">
                <a:solidFill>
                  <a:srgbClr val="C00000"/>
                </a:solidFill>
              </a:rPr>
              <a:t>(Must be received and captured in WF1 within 4 FULL quarters after exit)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73" t="33004" r="11991" b="40019"/>
          <a:stretch/>
        </p:blipFill>
        <p:spPr bwMode="auto">
          <a:xfrm>
            <a:off x="1159785" y="1809540"/>
            <a:ext cx="6683827" cy="26312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4" name="Elbow Connector 3"/>
          <p:cNvCxnSpPr/>
          <p:nvPr/>
        </p:nvCxnSpPr>
        <p:spPr>
          <a:xfrm>
            <a:off x="609600" y="3200400"/>
            <a:ext cx="550185" cy="434893"/>
          </a:xfrm>
          <a:prstGeom prst="bentConnector3">
            <a:avLst>
              <a:gd name="adj1" fmla="val 4514"/>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Rounded Rectangle 13"/>
          <p:cNvSpPr/>
          <p:nvPr/>
        </p:nvSpPr>
        <p:spPr>
          <a:xfrm>
            <a:off x="76200" y="1910701"/>
            <a:ext cx="1040481" cy="15071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0" y="1911977"/>
            <a:ext cx="1159785" cy="1477328"/>
          </a:xfrm>
          <a:prstGeom prst="rect">
            <a:avLst/>
          </a:prstGeom>
          <a:noFill/>
        </p:spPr>
        <p:txBody>
          <a:bodyPr wrap="square" rtlCol="0">
            <a:spAutoFit/>
          </a:bodyPr>
          <a:lstStyle/>
          <a:p>
            <a:pPr algn="ctr"/>
            <a:r>
              <a:rPr lang="en-US" dirty="0"/>
              <a:t>The ONLY spot to capture a credential in WF1</a:t>
            </a:r>
          </a:p>
        </p:txBody>
      </p:sp>
      <p:sp>
        <p:nvSpPr>
          <p:cNvPr id="3" name="Slide Number Placeholder 2"/>
          <p:cNvSpPr>
            <a:spLocks noGrp="1"/>
          </p:cNvSpPr>
          <p:nvPr>
            <p:ph type="sldNum" sz="quarter" idx="12"/>
          </p:nvPr>
        </p:nvSpPr>
        <p:spPr/>
        <p:txBody>
          <a:bodyPr/>
          <a:lstStyle/>
          <a:p>
            <a:fld id="{EBFF2294-7853-4F86-BD16-9D9D7D857176}" type="slidenum">
              <a:rPr lang="en-US" smtClean="0"/>
              <a:t>64</a:t>
            </a:fld>
            <a:endParaRPr lang="en-US" dirty="0"/>
          </a:p>
        </p:txBody>
      </p:sp>
    </p:spTree>
    <p:extLst>
      <p:ext uri="{BB962C8B-B14F-4D97-AF65-F5344CB8AC3E}">
        <p14:creationId xmlns:p14="http://schemas.microsoft.com/office/powerpoint/2010/main" val="2058772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4106"/>
            <a:ext cx="8229600" cy="990600"/>
          </a:xfrm>
        </p:spPr>
        <p:txBody>
          <a:bodyPr>
            <a:normAutofit/>
          </a:bodyPr>
          <a:lstStyle/>
          <a:p>
            <a:pPr algn="ctr"/>
            <a:r>
              <a:rPr lang="en-US" sz="3400" dirty="0"/>
              <a:t>CAPTURING THE CREDENTIAL</a:t>
            </a: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74" t="33547" r="11224" b="40230"/>
          <a:stretch/>
        </p:blipFill>
        <p:spPr bwMode="auto">
          <a:xfrm>
            <a:off x="1147759" y="1756812"/>
            <a:ext cx="6781800" cy="25768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3" name="Rounded Rectangle 22"/>
          <p:cNvSpPr/>
          <p:nvPr/>
        </p:nvSpPr>
        <p:spPr>
          <a:xfrm>
            <a:off x="8077200" y="1321257"/>
            <a:ext cx="838200" cy="9407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8000999" y="1338654"/>
            <a:ext cx="914400" cy="923330"/>
          </a:xfrm>
          <a:prstGeom prst="rect">
            <a:avLst/>
          </a:prstGeom>
          <a:noFill/>
        </p:spPr>
        <p:txBody>
          <a:bodyPr wrap="square" rtlCol="0">
            <a:spAutoFit/>
          </a:bodyPr>
          <a:lstStyle/>
          <a:p>
            <a:pPr algn="ctr"/>
            <a:r>
              <a:rPr lang="en-US" dirty="0"/>
              <a:t>Click  on</a:t>
            </a:r>
          </a:p>
          <a:p>
            <a:pPr algn="ctr"/>
            <a:r>
              <a:rPr lang="en-US" dirty="0"/>
              <a:t>“Edit”</a:t>
            </a:r>
          </a:p>
        </p:txBody>
      </p:sp>
      <p:cxnSp>
        <p:nvCxnSpPr>
          <p:cNvPr id="18" name="Elbow Connector 17"/>
          <p:cNvCxnSpPr>
            <a:stCxn id="23" idx="2"/>
          </p:cNvCxnSpPr>
          <p:nvPr/>
        </p:nvCxnSpPr>
        <p:spPr>
          <a:xfrm rot="5400000" flipH="1">
            <a:off x="8007154" y="1772839"/>
            <a:ext cx="106740" cy="871552"/>
          </a:xfrm>
          <a:prstGeom prst="bentConnector4">
            <a:avLst>
              <a:gd name="adj1" fmla="val -214165"/>
              <a:gd name="adj2" fmla="val 74043"/>
            </a:avLst>
          </a:prstGeom>
          <a:ln>
            <a:tailEnd type="arrow"/>
          </a:ln>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685800" y="4593461"/>
            <a:ext cx="7081841" cy="1969770"/>
          </a:xfrm>
          <a:prstGeom prst="rect">
            <a:avLst/>
          </a:prstGeom>
          <a:noFill/>
        </p:spPr>
        <p:txBody>
          <a:bodyPr wrap="square" rtlCol="0">
            <a:spAutoFit/>
          </a:bodyPr>
          <a:lstStyle/>
          <a:p>
            <a:pPr marL="857250" indent="-227013" algn="just">
              <a:spcAft>
                <a:spcPts val="1200"/>
              </a:spcAft>
              <a:buFont typeface="Arial" pitchFamily="34" charset="0"/>
              <a:buChar char="•"/>
            </a:pPr>
            <a:r>
              <a:rPr lang="en-US" sz="1600" b="1" dirty="0">
                <a:solidFill>
                  <a:schemeClr val="tx2">
                    <a:lumMod val="50000"/>
                  </a:schemeClr>
                </a:solidFill>
              </a:rPr>
              <a:t>After a copy of the credential is received, click on “Credential” in the side panel</a:t>
            </a:r>
          </a:p>
          <a:p>
            <a:pPr marL="857250" indent="-227013" algn="just">
              <a:buFont typeface="Arial" pitchFamily="34" charset="0"/>
              <a:buChar char="•"/>
            </a:pPr>
            <a:r>
              <a:rPr lang="en-US" sz="1600" b="1" dirty="0">
                <a:solidFill>
                  <a:schemeClr val="tx2">
                    <a:lumMod val="50000"/>
                  </a:schemeClr>
                </a:solidFill>
              </a:rPr>
              <a:t>Once in the “Credential Summary Screen” click on “Edit” and the following will automatically populate in the “Edit Credential” fields</a:t>
            </a:r>
          </a:p>
          <a:p>
            <a:pPr marL="630237" algn="just"/>
            <a:r>
              <a:rPr lang="en-US" sz="1600" dirty="0">
                <a:solidFill>
                  <a:schemeClr val="tx2">
                    <a:lumMod val="50000"/>
                  </a:schemeClr>
                </a:solidFill>
              </a:rPr>
              <a:t>	      * “Credential Type” is the Current credential status </a:t>
            </a:r>
          </a:p>
          <a:p>
            <a:pPr marL="630237" algn="just"/>
            <a:r>
              <a:rPr lang="en-US" sz="1600" dirty="0">
                <a:solidFill>
                  <a:schemeClr val="tx2">
                    <a:lumMod val="50000"/>
                  </a:schemeClr>
                </a:solidFill>
              </a:rPr>
              <a:t>	      * “Estimated Attainment Date” you entered in the activity</a:t>
            </a:r>
          </a:p>
          <a:p>
            <a:pPr marL="630237" algn="just"/>
            <a:r>
              <a:rPr lang="en-US" sz="1600" dirty="0">
                <a:solidFill>
                  <a:schemeClr val="tx2">
                    <a:lumMod val="50000"/>
                  </a:schemeClr>
                </a:solidFill>
              </a:rPr>
              <a:t>	      * “Associated Activity” the activity is related to</a:t>
            </a:r>
          </a:p>
        </p:txBody>
      </p:sp>
      <p:pic>
        <p:nvPicPr>
          <p:cNvPr id="4" name="Picture 3"/>
          <p:cNvPicPr>
            <a:picLocks noChangeAspect="1"/>
          </p:cNvPicPr>
          <p:nvPr/>
        </p:nvPicPr>
        <p:blipFill>
          <a:blip r:embed="rId3"/>
          <a:stretch>
            <a:fillRect/>
          </a:stretch>
        </p:blipFill>
        <p:spPr>
          <a:xfrm>
            <a:off x="4484452" y="3200400"/>
            <a:ext cx="610914" cy="160240"/>
          </a:xfrm>
          <a:prstGeom prst="rect">
            <a:avLst/>
          </a:prstGeom>
        </p:spPr>
      </p:pic>
      <p:pic>
        <p:nvPicPr>
          <p:cNvPr id="5" name="Picture 4"/>
          <p:cNvPicPr>
            <a:picLocks noChangeAspect="1"/>
          </p:cNvPicPr>
          <p:nvPr/>
        </p:nvPicPr>
        <p:blipFill>
          <a:blip r:embed="rId4"/>
          <a:stretch>
            <a:fillRect/>
          </a:stretch>
        </p:blipFill>
        <p:spPr>
          <a:xfrm>
            <a:off x="5943600" y="3657600"/>
            <a:ext cx="609600" cy="162560"/>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65</a:t>
            </a:fld>
            <a:endParaRPr lang="en-US" dirty="0"/>
          </a:p>
        </p:txBody>
      </p:sp>
    </p:spTree>
    <p:extLst>
      <p:ext uri="{BB962C8B-B14F-4D97-AF65-F5344CB8AC3E}">
        <p14:creationId xmlns:p14="http://schemas.microsoft.com/office/powerpoint/2010/main" val="1682235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99" y="838200"/>
            <a:ext cx="8229600" cy="990600"/>
          </a:xfrm>
        </p:spPr>
        <p:txBody>
          <a:bodyPr/>
          <a:lstStyle/>
          <a:p>
            <a:pPr algn="ctr"/>
            <a:r>
              <a:rPr lang="en-US" sz="3400" dirty="0"/>
              <a:t>CAPTURING THE CREDENTIAL</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26" name="TextBox 25"/>
          <p:cNvSpPr txBox="1"/>
          <p:nvPr/>
        </p:nvSpPr>
        <p:spPr>
          <a:xfrm>
            <a:off x="216565" y="5092987"/>
            <a:ext cx="7848600" cy="584775"/>
          </a:xfrm>
          <a:prstGeom prst="rect">
            <a:avLst/>
          </a:prstGeom>
          <a:noFill/>
        </p:spPr>
        <p:txBody>
          <a:bodyPr wrap="square" rtlCol="0">
            <a:spAutoFit/>
          </a:bodyPr>
          <a:lstStyle/>
          <a:p>
            <a:pPr marL="630237" algn="just"/>
            <a:r>
              <a:rPr lang="en-US" sz="1600" b="1" dirty="0">
                <a:solidFill>
                  <a:schemeClr val="tx2">
                    <a:lumMod val="50000"/>
                  </a:schemeClr>
                </a:solidFill>
              </a:rPr>
              <a:t>Click on the “Edit Credential” field and select the type of credential your participant completed from the drop-down list </a:t>
            </a:r>
            <a:r>
              <a:rPr lang="en-US" sz="1600" dirty="0">
                <a:solidFill>
                  <a:schemeClr val="tx2">
                    <a:lumMod val="50000"/>
                  </a:schemeClr>
                </a:solidFill>
              </a:rPr>
              <a:t>	      </a:t>
            </a:r>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3790" r="12016" b="40524"/>
          <a:stretch/>
        </p:blipFill>
        <p:spPr bwMode="auto">
          <a:xfrm>
            <a:off x="990600" y="1756812"/>
            <a:ext cx="6952713" cy="27213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3" name="Rounded Rectangle 22"/>
          <p:cNvSpPr/>
          <p:nvPr/>
        </p:nvSpPr>
        <p:spPr>
          <a:xfrm>
            <a:off x="7943313" y="2553488"/>
            <a:ext cx="1124487" cy="9362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7848601" y="2512642"/>
            <a:ext cx="1295400" cy="923330"/>
          </a:xfrm>
          <a:prstGeom prst="rect">
            <a:avLst/>
          </a:prstGeom>
          <a:noFill/>
        </p:spPr>
        <p:txBody>
          <a:bodyPr wrap="square" rtlCol="0">
            <a:spAutoFit/>
          </a:bodyPr>
          <a:lstStyle/>
          <a:p>
            <a:pPr algn="ctr"/>
            <a:r>
              <a:rPr lang="en-US" dirty="0"/>
              <a:t>Click  on</a:t>
            </a:r>
          </a:p>
          <a:p>
            <a:pPr algn="ctr"/>
            <a:r>
              <a:rPr lang="en-US" dirty="0"/>
              <a:t>“Edit Credential”</a:t>
            </a:r>
          </a:p>
        </p:txBody>
      </p:sp>
      <p:cxnSp>
        <p:nvCxnSpPr>
          <p:cNvPr id="18" name="Elbow Connector 17"/>
          <p:cNvCxnSpPr>
            <a:stCxn id="23" idx="2"/>
          </p:cNvCxnSpPr>
          <p:nvPr/>
        </p:nvCxnSpPr>
        <p:spPr>
          <a:xfrm rot="5400000">
            <a:off x="7523365" y="2513856"/>
            <a:ext cx="6351" cy="195803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pic>
        <p:nvPicPr>
          <p:cNvPr id="4" name="Picture 3"/>
          <p:cNvPicPr>
            <a:picLocks noChangeAspect="1"/>
          </p:cNvPicPr>
          <p:nvPr/>
        </p:nvPicPr>
        <p:blipFill>
          <a:blip r:embed="rId3"/>
          <a:stretch>
            <a:fillRect/>
          </a:stretch>
        </p:blipFill>
        <p:spPr>
          <a:xfrm>
            <a:off x="2481177" y="2008603"/>
            <a:ext cx="5367423" cy="169329"/>
          </a:xfrm>
          <a:prstGeom prst="rect">
            <a:avLst/>
          </a:prstGeom>
        </p:spPr>
      </p:pic>
      <p:sp>
        <p:nvSpPr>
          <p:cNvPr id="5" name="Slide Number Placeholder 4"/>
          <p:cNvSpPr>
            <a:spLocks noGrp="1"/>
          </p:cNvSpPr>
          <p:nvPr>
            <p:ph type="sldNum" sz="quarter" idx="12"/>
          </p:nvPr>
        </p:nvSpPr>
        <p:spPr/>
        <p:txBody>
          <a:bodyPr/>
          <a:lstStyle/>
          <a:p>
            <a:fld id="{EBFF2294-7853-4F86-BD16-9D9D7D857176}" type="slidenum">
              <a:rPr lang="en-US" smtClean="0"/>
              <a:t>66</a:t>
            </a:fld>
            <a:endParaRPr lang="en-US" dirty="0"/>
          </a:p>
        </p:txBody>
      </p:sp>
    </p:spTree>
    <p:extLst>
      <p:ext uri="{BB962C8B-B14F-4D97-AF65-F5344CB8AC3E}">
        <p14:creationId xmlns:p14="http://schemas.microsoft.com/office/powerpoint/2010/main" val="3114062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99" y="838200"/>
            <a:ext cx="8229600" cy="990600"/>
          </a:xfrm>
        </p:spPr>
        <p:txBody>
          <a:bodyPr/>
          <a:lstStyle/>
          <a:p>
            <a:pPr algn="ctr"/>
            <a:r>
              <a:rPr lang="en-US" sz="3400" dirty="0"/>
              <a:t>CAPTURING THE CREDENTIAL</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40" t="33367" r="11896" b="39737"/>
          <a:stretch/>
        </p:blipFill>
        <p:spPr bwMode="auto">
          <a:xfrm>
            <a:off x="838200" y="1765934"/>
            <a:ext cx="6995652" cy="262334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8" name="Elbow Connector 17"/>
          <p:cNvCxnSpPr/>
          <p:nvPr/>
        </p:nvCxnSpPr>
        <p:spPr>
          <a:xfrm rot="5400000">
            <a:off x="6672125" y="1641501"/>
            <a:ext cx="439477" cy="3264565"/>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Rounded Rectangle 22"/>
          <p:cNvSpPr/>
          <p:nvPr/>
        </p:nvSpPr>
        <p:spPr>
          <a:xfrm>
            <a:off x="7833853" y="2601498"/>
            <a:ext cx="1232521" cy="12003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379643" y="4998968"/>
            <a:ext cx="7912765" cy="1231106"/>
          </a:xfrm>
          <a:prstGeom prst="rect">
            <a:avLst/>
          </a:prstGeom>
          <a:noFill/>
        </p:spPr>
        <p:txBody>
          <a:bodyPr wrap="square" rtlCol="0">
            <a:spAutoFit/>
          </a:bodyPr>
          <a:lstStyle/>
          <a:p>
            <a:pPr marL="857250" indent="-227013" algn="just">
              <a:buFont typeface="Arial" pitchFamily="34" charset="0"/>
              <a:buChar char="•"/>
            </a:pPr>
            <a:r>
              <a:rPr lang="en-US" sz="1600" b="1" dirty="0">
                <a:solidFill>
                  <a:schemeClr val="tx2">
                    <a:lumMod val="50000"/>
                  </a:schemeClr>
                </a:solidFill>
              </a:rPr>
              <a:t>Enter the “Actual Attainment Date” by completing one of the two methods below  </a:t>
            </a:r>
          </a:p>
          <a:p>
            <a:pPr marL="630237" algn="just"/>
            <a:r>
              <a:rPr lang="en-US" sz="1600" dirty="0">
                <a:solidFill>
                  <a:schemeClr val="tx2">
                    <a:lumMod val="50000"/>
                  </a:schemeClr>
                </a:solidFill>
              </a:rPr>
              <a:t>           * Manually enter the 2-digit month/day and the 4-digit year</a:t>
            </a:r>
          </a:p>
          <a:p>
            <a:pPr marL="630237" algn="just">
              <a:spcAft>
                <a:spcPts val="1200"/>
              </a:spcAft>
            </a:pPr>
            <a:r>
              <a:rPr lang="en-US" sz="1600" dirty="0">
                <a:solidFill>
                  <a:schemeClr val="tx2">
                    <a:lumMod val="50000"/>
                  </a:schemeClr>
                </a:solidFill>
              </a:rPr>
              <a:t>	     * Click on the calendar symbol then select the month, day, and year</a:t>
            </a:r>
          </a:p>
          <a:p>
            <a:pPr marL="915987" indent="-285750" algn="just">
              <a:buFont typeface="Arial" panose="020B0604020202020204" pitchFamily="34" charset="0"/>
              <a:buChar char="•"/>
            </a:pPr>
            <a:r>
              <a:rPr lang="en-US" sz="1600" b="1" dirty="0">
                <a:solidFill>
                  <a:schemeClr val="tx2">
                    <a:lumMod val="50000"/>
                  </a:schemeClr>
                </a:solidFill>
              </a:rPr>
              <a:t>Click “Save”</a:t>
            </a:r>
            <a:r>
              <a:rPr lang="en-US" sz="1600" dirty="0">
                <a:solidFill>
                  <a:schemeClr val="tx2">
                    <a:lumMod val="50000"/>
                  </a:schemeClr>
                </a:solidFill>
              </a:rPr>
              <a:t>	      </a:t>
            </a:r>
          </a:p>
        </p:txBody>
      </p:sp>
      <p:sp>
        <p:nvSpPr>
          <p:cNvPr id="16" name="Rounded Rectangle 15"/>
          <p:cNvSpPr/>
          <p:nvPr/>
        </p:nvSpPr>
        <p:spPr>
          <a:xfrm>
            <a:off x="1524000" y="4587550"/>
            <a:ext cx="1905000" cy="289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1382242" y="4534865"/>
            <a:ext cx="2275358" cy="369332"/>
          </a:xfrm>
          <a:prstGeom prst="rect">
            <a:avLst/>
          </a:prstGeom>
          <a:noFill/>
        </p:spPr>
        <p:txBody>
          <a:bodyPr wrap="square" rtlCol="0">
            <a:spAutoFit/>
          </a:bodyPr>
          <a:lstStyle/>
          <a:p>
            <a:pPr algn="ctr"/>
            <a:r>
              <a:rPr lang="en-US" dirty="0"/>
              <a:t>(2) Click on “Save”</a:t>
            </a:r>
          </a:p>
        </p:txBody>
      </p:sp>
      <p:sp>
        <p:nvSpPr>
          <p:cNvPr id="3" name="TextBox 2"/>
          <p:cNvSpPr txBox="1"/>
          <p:nvPr/>
        </p:nvSpPr>
        <p:spPr>
          <a:xfrm>
            <a:off x="7709522" y="2611888"/>
            <a:ext cx="1398810" cy="1200329"/>
          </a:xfrm>
          <a:prstGeom prst="rect">
            <a:avLst/>
          </a:prstGeom>
          <a:noFill/>
        </p:spPr>
        <p:txBody>
          <a:bodyPr wrap="square" rtlCol="0">
            <a:spAutoFit/>
          </a:bodyPr>
          <a:lstStyle/>
          <a:p>
            <a:pPr algn="ctr"/>
            <a:r>
              <a:rPr lang="en-US" dirty="0"/>
              <a:t>(1)</a:t>
            </a:r>
          </a:p>
          <a:p>
            <a:pPr algn="ctr"/>
            <a:r>
              <a:rPr lang="en-US" dirty="0"/>
              <a:t>Enter “Attainment Date”</a:t>
            </a:r>
          </a:p>
        </p:txBody>
      </p:sp>
      <p:cxnSp>
        <p:nvCxnSpPr>
          <p:cNvPr id="4105" name="Elbow Connector 4104"/>
          <p:cNvCxnSpPr>
            <a:stCxn id="16" idx="0"/>
          </p:cNvCxnSpPr>
          <p:nvPr/>
        </p:nvCxnSpPr>
        <p:spPr>
          <a:xfrm rot="16200000" flipV="1">
            <a:off x="2278786" y="4389836"/>
            <a:ext cx="379588" cy="1584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pic>
        <p:nvPicPr>
          <p:cNvPr id="12" name="Picture 11"/>
          <p:cNvPicPr>
            <a:picLocks noChangeAspect="1"/>
          </p:cNvPicPr>
          <p:nvPr/>
        </p:nvPicPr>
        <p:blipFill>
          <a:blip r:embed="rId3"/>
          <a:stretch>
            <a:fillRect/>
          </a:stretch>
        </p:blipFill>
        <p:spPr>
          <a:xfrm>
            <a:off x="4336026" y="3212078"/>
            <a:ext cx="610914" cy="160240"/>
          </a:xfrm>
          <a:prstGeom prst="rect">
            <a:avLst/>
          </a:prstGeom>
        </p:spPr>
      </p:pic>
      <p:pic>
        <p:nvPicPr>
          <p:cNvPr id="13" name="Picture 12"/>
          <p:cNvPicPr>
            <a:picLocks noChangeAspect="1"/>
          </p:cNvPicPr>
          <p:nvPr/>
        </p:nvPicPr>
        <p:blipFill>
          <a:blip r:embed="rId3"/>
          <a:stretch>
            <a:fillRect/>
          </a:stretch>
        </p:blipFill>
        <p:spPr>
          <a:xfrm>
            <a:off x="4343210" y="3449510"/>
            <a:ext cx="610914" cy="160240"/>
          </a:xfrm>
          <a:prstGeom prst="rect">
            <a:avLst/>
          </a:prstGeom>
        </p:spPr>
      </p:pic>
      <p:pic>
        <p:nvPicPr>
          <p:cNvPr id="14" name="Picture 13"/>
          <p:cNvPicPr>
            <a:picLocks noChangeAspect="1"/>
          </p:cNvPicPr>
          <p:nvPr/>
        </p:nvPicPr>
        <p:blipFill>
          <a:blip r:embed="rId4"/>
          <a:stretch>
            <a:fillRect/>
          </a:stretch>
        </p:blipFill>
        <p:spPr>
          <a:xfrm>
            <a:off x="5867400" y="3674627"/>
            <a:ext cx="609600" cy="162560"/>
          </a:xfrm>
          <a:prstGeom prst="rect">
            <a:avLst/>
          </a:prstGeom>
        </p:spPr>
      </p:pic>
      <p:sp>
        <p:nvSpPr>
          <p:cNvPr id="4" name="Slide Number Placeholder 3"/>
          <p:cNvSpPr>
            <a:spLocks noGrp="1"/>
          </p:cNvSpPr>
          <p:nvPr>
            <p:ph type="sldNum" sz="quarter" idx="12"/>
          </p:nvPr>
        </p:nvSpPr>
        <p:spPr/>
        <p:txBody>
          <a:bodyPr/>
          <a:lstStyle/>
          <a:p>
            <a:fld id="{EBFF2294-7853-4F86-BD16-9D9D7D857176}" type="slidenum">
              <a:rPr lang="en-US" smtClean="0"/>
              <a:t>67</a:t>
            </a:fld>
            <a:endParaRPr lang="en-US" dirty="0"/>
          </a:p>
        </p:txBody>
      </p:sp>
    </p:spTree>
    <p:extLst>
      <p:ext uri="{BB962C8B-B14F-4D97-AF65-F5344CB8AC3E}">
        <p14:creationId xmlns:p14="http://schemas.microsoft.com/office/powerpoint/2010/main" val="2039452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5401"/>
            <a:ext cx="8802329" cy="990600"/>
          </a:xfrm>
        </p:spPr>
        <p:txBody>
          <a:bodyPr>
            <a:normAutofit fontScale="90000"/>
          </a:bodyPr>
          <a:lstStyle/>
          <a:p>
            <a:pPr algn="ctr"/>
            <a:r>
              <a:rPr lang="en-US" sz="4800" dirty="0"/>
              <a:t>THE CREDENTIAL IS </a:t>
            </a:r>
            <a:br>
              <a:rPr lang="en-US" sz="4800" dirty="0"/>
            </a:br>
            <a:r>
              <a:rPr lang="en-US" sz="4900" dirty="0"/>
              <a:t>CAPTURED!</a:t>
            </a:r>
            <a:br>
              <a:rPr lang="en-US" sz="4900" dirty="0"/>
            </a:br>
            <a:br>
              <a:rPr lang="en-US" sz="4900" dirty="0"/>
            </a:br>
            <a:br>
              <a:rPr lang="en-US" sz="3200" dirty="0"/>
            </a:br>
            <a:br>
              <a:rPr lang="en-US" sz="3600" dirty="0">
                <a:solidFill>
                  <a:schemeClr val="accent2">
                    <a:lumMod val="50000"/>
                  </a:schemeClr>
                </a:solidFill>
              </a:rPr>
            </a:br>
            <a:endParaRPr lang="en-US" sz="1200" dirty="0">
              <a:solidFill>
                <a:schemeClr val="accent2">
                  <a:lumMod val="50000"/>
                </a:schemeClr>
              </a:solidFill>
            </a:endParaRPr>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60" t="23488" r="7621" b="58468"/>
          <a:stretch/>
        </p:blipFill>
        <p:spPr bwMode="auto">
          <a:xfrm>
            <a:off x="743549" y="2438400"/>
            <a:ext cx="7752735" cy="2438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5181600"/>
            <a:ext cx="9144000" cy="830997"/>
          </a:xfrm>
          <a:prstGeom prst="rect">
            <a:avLst/>
          </a:prstGeom>
          <a:noFill/>
        </p:spPr>
        <p:txBody>
          <a:bodyPr wrap="square" rtlCol="0">
            <a:spAutoFit/>
          </a:bodyPr>
          <a:lstStyle/>
          <a:p>
            <a:pPr algn="ctr"/>
            <a:r>
              <a:rPr lang="en-US" sz="1600" b="1" u="sng" dirty="0">
                <a:solidFill>
                  <a:schemeClr val="tx2">
                    <a:lumMod val="50000"/>
                  </a:schemeClr>
                </a:solidFill>
              </a:rPr>
              <a:t>REMINDER </a:t>
            </a:r>
          </a:p>
          <a:p>
            <a:pPr algn="ctr"/>
            <a:r>
              <a:rPr lang="en-US" sz="1600" b="1" dirty="0">
                <a:solidFill>
                  <a:schemeClr val="tx2">
                    <a:lumMod val="50000"/>
                  </a:schemeClr>
                </a:solidFill>
              </a:rPr>
              <a:t>The counselor needs to complete this task any time during the participant’s enrollment </a:t>
            </a:r>
          </a:p>
          <a:p>
            <a:pPr algn="ctr"/>
            <a:r>
              <a:rPr lang="en-US" sz="1600" b="1" dirty="0">
                <a:solidFill>
                  <a:schemeClr val="tx2">
                    <a:lumMod val="50000"/>
                  </a:schemeClr>
                </a:solidFill>
              </a:rPr>
              <a:t>or within 4 full quarters after the participant’s exit date for all AD/DW and TAA training activities!</a:t>
            </a:r>
          </a:p>
        </p:txBody>
      </p:sp>
      <p:pic>
        <p:nvPicPr>
          <p:cNvPr id="3" name="Picture 2"/>
          <p:cNvPicPr>
            <a:picLocks noChangeAspect="1"/>
          </p:cNvPicPr>
          <p:nvPr/>
        </p:nvPicPr>
        <p:blipFill>
          <a:blip r:embed="rId3"/>
          <a:stretch>
            <a:fillRect/>
          </a:stretch>
        </p:blipFill>
        <p:spPr>
          <a:xfrm>
            <a:off x="2286000" y="2895600"/>
            <a:ext cx="5657850" cy="276225"/>
          </a:xfrm>
          <a:prstGeom prst="rect">
            <a:avLst/>
          </a:prstGeom>
        </p:spPr>
      </p:pic>
      <p:pic>
        <p:nvPicPr>
          <p:cNvPr id="4" name="Picture 3"/>
          <p:cNvPicPr>
            <a:picLocks noChangeAspect="1"/>
          </p:cNvPicPr>
          <p:nvPr/>
        </p:nvPicPr>
        <p:blipFill>
          <a:blip r:embed="rId4"/>
          <a:stretch>
            <a:fillRect/>
          </a:stretch>
        </p:blipFill>
        <p:spPr>
          <a:xfrm>
            <a:off x="6673109" y="4206758"/>
            <a:ext cx="718291" cy="221753"/>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68</a:t>
            </a:fld>
            <a:endParaRPr lang="en-US" dirty="0"/>
          </a:p>
        </p:txBody>
      </p:sp>
    </p:spTree>
    <p:extLst>
      <p:ext uri="{BB962C8B-B14F-4D97-AF65-F5344CB8AC3E}">
        <p14:creationId xmlns:p14="http://schemas.microsoft.com/office/powerpoint/2010/main" val="541795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The Pending Exit Activity</a:t>
            </a:r>
          </a:p>
        </p:txBody>
      </p:sp>
      <p:sp>
        <p:nvSpPr>
          <p:cNvPr id="5" name="Title 3"/>
          <p:cNvSpPr txBox="1">
            <a:spLocks/>
          </p:cNvSpPr>
          <p:nvPr/>
        </p:nvSpPr>
        <p:spPr>
          <a:xfrm>
            <a:off x="228600" y="1752600"/>
            <a:ext cx="8686800" cy="45720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3600"/>
              </a:spcAft>
            </a:pPr>
            <a:r>
              <a:rPr lang="en-US" sz="3200" b="0" dirty="0">
                <a:solidFill>
                  <a:schemeClr val="tx2">
                    <a:lumMod val="50000"/>
                  </a:schemeClr>
                </a:solidFill>
              </a:rPr>
              <a:t>All participants must be exited from the program after 90 days has lapsed since last date of service</a:t>
            </a:r>
          </a:p>
          <a:p>
            <a:pPr algn="ctr">
              <a:spcAft>
                <a:spcPts val="3600"/>
              </a:spcAft>
            </a:pPr>
            <a:r>
              <a:rPr lang="en-US" sz="3200" i="1" dirty="0">
                <a:solidFill>
                  <a:schemeClr val="tx2">
                    <a:lumMod val="50000"/>
                  </a:schemeClr>
                </a:solidFill>
              </a:rPr>
              <a:t>When the participant tells you they are no longer in need of services, all activities must be closed on the case and a new activity needs to be entered with the date of that conversation</a:t>
            </a:r>
            <a:endParaRPr lang="en-US" sz="3200" b="0" dirty="0">
              <a:solidFill>
                <a:schemeClr val="tx2">
                  <a:lumMod val="50000"/>
                </a:schemeClr>
              </a:solidFill>
            </a:endParaRPr>
          </a:p>
          <a:p>
            <a:pPr algn="ctr"/>
            <a:r>
              <a:rPr lang="en-US" sz="3200" b="0" dirty="0">
                <a:solidFill>
                  <a:schemeClr val="tx2">
                    <a:lumMod val="50000"/>
                  </a:schemeClr>
                </a:solidFill>
              </a:rPr>
              <a:t>85 days after that activities start date a tickler will be sent to the counselor as a reminder to process the exit</a:t>
            </a:r>
          </a:p>
        </p:txBody>
      </p:sp>
    </p:spTree>
    <p:extLst>
      <p:ext uri="{BB962C8B-B14F-4D97-AF65-F5344CB8AC3E}">
        <p14:creationId xmlns:p14="http://schemas.microsoft.com/office/powerpoint/2010/main" val="161706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144" y="489526"/>
            <a:ext cx="8675255" cy="1533215"/>
          </a:xfrm>
        </p:spPr>
        <p:txBody>
          <a:bodyPr>
            <a:normAutofit/>
          </a:bodyPr>
          <a:lstStyle/>
          <a:p>
            <a:pPr algn="ctr"/>
            <a:r>
              <a:rPr lang="en-US" sz="3400" dirty="0"/>
              <a:t>PARTICIPANT RECORD SEARCH</a:t>
            </a:r>
          </a:p>
        </p:txBody>
      </p:sp>
      <p:sp>
        <p:nvSpPr>
          <p:cNvPr id="8" name="TextBox 7"/>
          <p:cNvSpPr txBox="1"/>
          <p:nvPr/>
        </p:nvSpPr>
        <p:spPr>
          <a:xfrm>
            <a:off x="6172200" y="2286000"/>
            <a:ext cx="2895600" cy="2966966"/>
          </a:xfrm>
          <a:prstGeom prst="rect">
            <a:avLst/>
          </a:prstGeom>
          <a:noFill/>
        </p:spPr>
        <p:txBody>
          <a:bodyPr wrap="square" rtlCol="0">
            <a:spAutoFit/>
          </a:bodyPr>
          <a:lstStyle/>
          <a:p>
            <a:pPr marL="342900" lvl="0" indent="-342900">
              <a:spcBef>
                <a:spcPct val="20000"/>
              </a:spcBef>
              <a:spcAft>
                <a:spcPts val="600"/>
              </a:spcAft>
              <a:buFont typeface="Arial" pitchFamily="34" charset="0"/>
              <a:buChar char="•"/>
            </a:pPr>
            <a:r>
              <a:rPr lang="en-US" sz="1700" dirty="0">
                <a:solidFill>
                  <a:schemeClr val="tx2">
                    <a:lumMod val="50000"/>
                  </a:schemeClr>
                </a:solidFill>
              </a:rPr>
              <a:t>If you receive a message that says “No results found” this means the individual has never been case managed in a program using WF1</a:t>
            </a:r>
          </a:p>
          <a:p>
            <a:pPr lvl="0">
              <a:spcBef>
                <a:spcPct val="20000"/>
              </a:spcBef>
              <a:spcAft>
                <a:spcPts val="600"/>
              </a:spcAft>
            </a:pPr>
            <a:endParaRPr lang="en-US" sz="1700" dirty="0">
              <a:solidFill>
                <a:schemeClr val="tx2">
                  <a:lumMod val="50000"/>
                </a:schemeClr>
              </a:solidFill>
            </a:endParaRPr>
          </a:p>
          <a:p>
            <a:pPr marL="342900" lvl="0" indent="-342900">
              <a:spcBef>
                <a:spcPct val="20000"/>
              </a:spcBef>
              <a:spcAft>
                <a:spcPts val="600"/>
              </a:spcAft>
              <a:buFont typeface="Arial" pitchFamily="34" charset="0"/>
              <a:buChar char="•"/>
            </a:pPr>
            <a:r>
              <a:rPr lang="en-US" sz="1700" dirty="0">
                <a:solidFill>
                  <a:schemeClr val="tx2">
                    <a:lumMod val="50000"/>
                  </a:schemeClr>
                </a:solidFill>
              </a:rPr>
              <a:t>Click on “Add New Person” to create a new shell record</a:t>
            </a:r>
            <a:endParaRPr lang="en-US" sz="1900" dirty="0">
              <a:solidFill>
                <a:schemeClr val="tx2">
                  <a:lumMod val="50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80" t="20179" r="37083" b="58048"/>
          <a:stretch/>
        </p:blipFill>
        <p:spPr bwMode="auto">
          <a:xfrm>
            <a:off x="685800" y="2514600"/>
            <a:ext cx="5151582" cy="2895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EBFF2294-7853-4F86-BD16-9D9D7D857176}" type="slidenum">
              <a:rPr lang="en-US" smtClean="0"/>
              <a:t>7</a:t>
            </a:fld>
            <a:endParaRPr lang="en-US" dirty="0"/>
          </a:p>
        </p:txBody>
      </p:sp>
    </p:spTree>
    <p:extLst>
      <p:ext uri="{BB962C8B-B14F-4D97-AF65-F5344CB8AC3E}">
        <p14:creationId xmlns:p14="http://schemas.microsoft.com/office/powerpoint/2010/main" val="2504263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The Pending Exit Activity</a:t>
            </a:r>
          </a:p>
        </p:txBody>
      </p:sp>
      <p:sp>
        <p:nvSpPr>
          <p:cNvPr id="5" name="Title 3"/>
          <p:cNvSpPr txBox="1">
            <a:spLocks/>
          </p:cNvSpPr>
          <p:nvPr/>
        </p:nvSpPr>
        <p:spPr>
          <a:xfrm>
            <a:off x="228600" y="1752600"/>
            <a:ext cx="86868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3600"/>
              </a:spcAft>
            </a:pPr>
            <a:r>
              <a:rPr lang="en-US" sz="3200" b="0" dirty="0">
                <a:solidFill>
                  <a:schemeClr val="tx2">
                    <a:lumMod val="50000"/>
                  </a:schemeClr>
                </a:solidFill>
              </a:rPr>
              <a:t>The </a:t>
            </a:r>
            <a:r>
              <a:rPr lang="en-US" sz="3200" b="0" u="sng" dirty="0">
                <a:solidFill>
                  <a:schemeClr val="tx2">
                    <a:lumMod val="50000"/>
                  </a:schemeClr>
                </a:solidFill>
              </a:rPr>
              <a:t>“Employed, Pending Exit”</a:t>
            </a:r>
            <a:r>
              <a:rPr lang="en-US" sz="3200" b="0" dirty="0">
                <a:solidFill>
                  <a:schemeClr val="tx2">
                    <a:lumMod val="50000"/>
                  </a:schemeClr>
                </a:solidFill>
              </a:rPr>
              <a:t> activity must be used when the participant will be exiting to employment due to required employment details within the activity</a:t>
            </a:r>
          </a:p>
          <a:p>
            <a:pPr algn="ctr">
              <a:spcAft>
                <a:spcPts val="3600"/>
              </a:spcAft>
            </a:pPr>
            <a:r>
              <a:rPr lang="en-US" sz="3200" b="0" dirty="0">
                <a:solidFill>
                  <a:schemeClr val="tx2">
                    <a:lumMod val="50000"/>
                  </a:schemeClr>
                </a:solidFill>
              </a:rPr>
              <a:t>The </a:t>
            </a:r>
            <a:r>
              <a:rPr lang="en-US" sz="3200" b="0" u="sng" dirty="0">
                <a:solidFill>
                  <a:schemeClr val="tx2">
                    <a:lumMod val="50000"/>
                  </a:schemeClr>
                </a:solidFill>
              </a:rPr>
              <a:t>“Pending Exit, Other” </a:t>
            </a:r>
            <a:r>
              <a:rPr lang="en-US" sz="3200" b="0" dirty="0">
                <a:solidFill>
                  <a:schemeClr val="tx2">
                    <a:lumMod val="50000"/>
                  </a:schemeClr>
                </a:solidFill>
              </a:rPr>
              <a:t>activity must be used when the participant will be exiting to other reasons</a:t>
            </a:r>
          </a:p>
        </p:txBody>
      </p:sp>
    </p:spTree>
    <p:extLst>
      <p:ext uri="{BB962C8B-B14F-4D97-AF65-F5344CB8AC3E}">
        <p14:creationId xmlns:p14="http://schemas.microsoft.com/office/powerpoint/2010/main" val="157876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The Pending Exit Activity</a:t>
            </a:r>
          </a:p>
        </p:txBody>
      </p:sp>
      <p:pic>
        <p:nvPicPr>
          <p:cNvPr id="2" name="Picture 1">
            <a:extLst>
              <a:ext uri="{FF2B5EF4-FFF2-40B4-BE49-F238E27FC236}">
                <a16:creationId xmlns:a16="http://schemas.microsoft.com/office/drawing/2014/main" id="{2C4A5049-7352-4061-835B-AFB768A12627}"/>
              </a:ext>
            </a:extLst>
          </p:cNvPr>
          <p:cNvPicPr>
            <a:picLocks noChangeAspect="1"/>
          </p:cNvPicPr>
          <p:nvPr/>
        </p:nvPicPr>
        <p:blipFill>
          <a:blip r:embed="rId3"/>
          <a:stretch>
            <a:fillRect/>
          </a:stretch>
        </p:blipFill>
        <p:spPr>
          <a:xfrm>
            <a:off x="487829" y="1828800"/>
            <a:ext cx="8168342" cy="4530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7462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u="sng" dirty="0">
                <a:solidFill>
                  <a:schemeClr val="bg1"/>
                </a:solidFill>
              </a:rPr>
              <a:t>Program Exit Data Entry Timeliness</a:t>
            </a:r>
          </a:p>
        </p:txBody>
      </p:sp>
      <p:sp>
        <p:nvSpPr>
          <p:cNvPr id="5" name="Title 3"/>
          <p:cNvSpPr txBox="1">
            <a:spLocks/>
          </p:cNvSpPr>
          <p:nvPr/>
        </p:nvSpPr>
        <p:spPr>
          <a:xfrm>
            <a:off x="228600" y="1600200"/>
            <a:ext cx="86868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3600"/>
              </a:spcAft>
            </a:pPr>
            <a:r>
              <a:rPr lang="en-US" sz="3200" b="0" dirty="0">
                <a:solidFill>
                  <a:schemeClr val="tx2">
                    <a:lumMod val="50000"/>
                  </a:schemeClr>
                </a:solidFill>
              </a:rPr>
              <a:t>All participants must be exited from the program after 90 days has lapsed since last date of service</a:t>
            </a:r>
          </a:p>
          <a:p>
            <a:pPr algn="ctr">
              <a:spcAft>
                <a:spcPts val="3600"/>
              </a:spcAft>
            </a:pPr>
            <a:r>
              <a:rPr lang="en-US" sz="3200" i="1" dirty="0">
                <a:solidFill>
                  <a:schemeClr val="tx2">
                    <a:lumMod val="50000"/>
                  </a:schemeClr>
                </a:solidFill>
              </a:rPr>
              <a:t>All participant exits must be entered into WF1 no later than 100 days after the last date of servi</a:t>
            </a:r>
            <a:r>
              <a:rPr lang="en-US" sz="3200" dirty="0">
                <a:solidFill>
                  <a:schemeClr val="tx2">
                    <a:lumMod val="50000"/>
                  </a:schemeClr>
                </a:solidFill>
              </a:rPr>
              <a:t>ce</a:t>
            </a:r>
            <a:endParaRPr lang="en-US" sz="3200" b="0" dirty="0">
              <a:solidFill>
                <a:schemeClr val="tx2">
                  <a:lumMod val="50000"/>
                </a:schemeClr>
              </a:solidFill>
            </a:endParaRPr>
          </a:p>
          <a:p>
            <a:pPr algn="ctr"/>
            <a:r>
              <a:rPr lang="en-US" sz="3200" b="0" dirty="0">
                <a:solidFill>
                  <a:schemeClr val="tx2">
                    <a:lumMod val="50000"/>
                  </a:schemeClr>
                </a:solidFill>
              </a:rPr>
              <a:t>The exit date in WF1 is</a:t>
            </a:r>
          </a:p>
          <a:p>
            <a:pPr algn="ctr">
              <a:spcAft>
                <a:spcPts val="3600"/>
              </a:spcAft>
            </a:pPr>
            <a:r>
              <a:rPr lang="en-US" sz="3200" b="0" dirty="0">
                <a:solidFill>
                  <a:schemeClr val="tx2">
                    <a:lumMod val="50000"/>
                  </a:schemeClr>
                </a:solidFill>
              </a:rPr>
              <a:t>retroactive back to the last date of service</a:t>
            </a:r>
          </a:p>
        </p:txBody>
      </p:sp>
    </p:spTree>
    <p:extLst>
      <p:ext uri="{BB962C8B-B14F-4D97-AF65-F5344CB8AC3E}">
        <p14:creationId xmlns:p14="http://schemas.microsoft.com/office/powerpoint/2010/main" val="364201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447800"/>
            <a:ext cx="8382000" cy="1565542"/>
          </a:xfrm>
        </p:spPr>
        <p:txBody>
          <a:bodyPr>
            <a:normAutofit/>
          </a:bodyPr>
          <a:lstStyle/>
          <a:p>
            <a:pPr algn="ctr"/>
            <a:r>
              <a:rPr lang="en-US" sz="2000" b="0" dirty="0">
                <a:solidFill>
                  <a:schemeClr val="tx2">
                    <a:lumMod val="50000"/>
                  </a:schemeClr>
                </a:solidFill>
              </a:rPr>
              <a:t>If the participant is exited with any of these exit reasons that participant will not be counted in performance outcomes</a:t>
            </a:r>
          </a:p>
        </p:txBody>
      </p:sp>
      <p:sp>
        <p:nvSpPr>
          <p:cNvPr id="7" name="Title 3"/>
          <p:cNvSpPr txBox="1">
            <a:spLocks/>
          </p:cNvSpPr>
          <p:nvPr/>
        </p:nvSpPr>
        <p:spPr>
          <a:xfrm>
            <a:off x="76200" y="419054"/>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does Exited with Exclusion Mean?</a:t>
            </a:r>
          </a:p>
        </p:txBody>
      </p:sp>
      <p:graphicFrame>
        <p:nvGraphicFramePr>
          <p:cNvPr id="8" name="Table 7"/>
          <p:cNvGraphicFramePr>
            <a:graphicFrameLocks noGrp="1"/>
          </p:cNvGraphicFramePr>
          <p:nvPr/>
        </p:nvGraphicFramePr>
        <p:xfrm>
          <a:off x="533400" y="2819400"/>
          <a:ext cx="8001000" cy="3352801"/>
        </p:xfrm>
        <a:graphic>
          <a:graphicData uri="http://schemas.openxmlformats.org/drawingml/2006/table">
            <a:tbl>
              <a:tblPr/>
              <a:tblGrid>
                <a:gridCol w="5067300">
                  <a:extLst>
                    <a:ext uri="{9D8B030D-6E8A-4147-A177-3AD203B41FA5}">
                      <a16:colId xmlns:a16="http://schemas.microsoft.com/office/drawing/2014/main" val="20000"/>
                    </a:ext>
                  </a:extLst>
                </a:gridCol>
                <a:gridCol w="426720">
                  <a:extLst>
                    <a:ext uri="{9D8B030D-6E8A-4147-A177-3AD203B41FA5}">
                      <a16:colId xmlns:a16="http://schemas.microsoft.com/office/drawing/2014/main" val="20001"/>
                    </a:ext>
                  </a:extLst>
                </a:gridCol>
                <a:gridCol w="2506980">
                  <a:extLst>
                    <a:ext uri="{9D8B030D-6E8A-4147-A177-3AD203B41FA5}">
                      <a16:colId xmlns:a16="http://schemas.microsoft.com/office/drawing/2014/main" val="20002"/>
                    </a:ext>
                  </a:extLst>
                </a:gridCol>
              </a:tblGrid>
              <a:tr h="738669">
                <a:tc>
                  <a:txBody>
                    <a:bodyPr/>
                    <a:lstStyle/>
                    <a:p>
                      <a:pPr algn="ctr" fontAlgn="b"/>
                      <a:r>
                        <a:rPr lang="en-US" sz="1600" b="1" i="0" u="none" strike="noStrike" dirty="0">
                          <a:solidFill>
                            <a:schemeClr val="tx2">
                              <a:lumMod val="50000"/>
                            </a:schemeClr>
                          </a:solidFill>
                          <a:effectLst/>
                          <a:latin typeface="Calibri" panose="020F0502020204030204" pitchFamily="34" charset="0"/>
                        </a:rPr>
                        <a:t>DOL Definition of Authorized Exclusion</a:t>
                      </a:r>
                      <a:br>
                        <a:rPr lang="en-US" sz="1600" b="1" i="0" u="none" strike="noStrike" dirty="0">
                          <a:solidFill>
                            <a:schemeClr val="tx2">
                              <a:lumMod val="50000"/>
                            </a:schemeClr>
                          </a:solidFill>
                          <a:effectLst/>
                          <a:latin typeface="Calibri" panose="020F0502020204030204" pitchFamily="34" charset="0"/>
                        </a:rPr>
                      </a:br>
                      <a:r>
                        <a:rPr lang="en-US" sz="1600" b="1" i="0" u="none" strike="noStrike" dirty="0">
                          <a:solidFill>
                            <a:schemeClr val="tx2">
                              <a:lumMod val="50000"/>
                            </a:schemeClr>
                          </a:solidFill>
                          <a:effectLst/>
                          <a:latin typeface="Calibri" panose="020F0502020204030204" pitchFamily="34" charset="0"/>
                        </a:rPr>
                        <a:t>Based on TEGL 10-16 Attachment 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chemeClr val="tx2">
                            <a:lumMod val="50000"/>
                          </a:schemeClr>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chemeClr val="tx2">
                              <a:lumMod val="50000"/>
                            </a:schemeClr>
                          </a:solidFill>
                          <a:effectLst/>
                          <a:latin typeface="Calibri" panose="020F0502020204030204" pitchFamily="34" charset="0"/>
                        </a:rPr>
                        <a:t>WF1 Exit Reason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8054">
                <a:tc>
                  <a:txBody>
                    <a:bodyPr/>
                    <a:lstStyle/>
                    <a:p>
                      <a:pPr algn="ctr" fontAlgn="ctr"/>
                      <a:r>
                        <a:rPr lang="en-US" sz="1100" b="0" i="0" u="none" strike="noStrike" dirty="0">
                          <a:solidFill>
                            <a:schemeClr val="tx2">
                              <a:lumMod val="50000"/>
                            </a:schemeClr>
                          </a:solidFill>
                          <a:effectLst/>
                          <a:latin typeface="Calibri" panose="020F0502020204030204" pitchFamily="34" charset="0"/>
                        </a:rPr>
                        <a:t>Exits while receiving services due to incarceration in correctional facility or becomes resident of institution providing 24 hour support such as hospital or treatment center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a:solidFill>
                            <a:schemeClr val="tx2">
                              <a:lumMod val="50000"/>
                            </a:schemeClr>
                          </a:solidFill>
                          <a:effectLst/>
                          <a:latin typeface="Calibri" panose="020F0502020204030204" pitchFamily="34" charset="0"/>
                        </a:rPr>
                        <a:t>Institutionalized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2026">
                <a:tc>
                  <a:txBody>
                    <a:bodyPr/>
                    <a:lstStyle/>
                    <a:p>
                      <a:pPr algn="ctr" fontAlgn="ctr"/>
                      <a:r>
                        <a:rPr lang="en-US" sz="1100" b="0" i="0" u="none" strike="noStrike" dirty="0">
                          <a:solidFill>
                            <a:schemeClr val="tx2">
                              <a:lumMod val="50000"/>
                            </a:schemeClr>
                          </a:solidFill>
                          <a:effectLst/>
                          <a:latin typeface="Calibri" panose="020F0502020204030204" pitchFamily="34" charset="0"/>
                        </a:rPr>
                        <a:t>Exits after being called up to active duty for at least 90 days as member of National Guard or other reserve military unit.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a:solidFill>
                            <a:schemeClr val="tx2">
                              <a:lumMod val="50000"/>
                            </a:schemeClr>
                          </a:solidFill>
                          <a:effectLst/>
                          <a:latin typeface="Calibri" panose="020F0502020204030204" pitchFamily="34" charset="0"/>
                        </a:rPr>
                        <a:t>Reservist Called to Active Duty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2026">
                <a:tc>
                  <a:txBody>
                    <a:bodyPr/>
                    <a:lstStyle/>
                    <a:p>
                      <a:pPr algn="ctr" fontAlgn="ctr"/>
                      <a:r>
                        <a:rPr lang="en-US" sz="1100" b="0" i="0" u="none" strike="noStrike" dirty="0">
                          <a:solidFill>
                            <a:schemeClr val="tx2">
                              <a:lumMod val="50000"/>
                            </a:schemeClr>
                          </a:solidFill>
                          <a:effectLst/>
                          <a:latin typeface="Calibri" panose="020F0502020204030204" pitchFamily="34" charset="0"/>
                        </a:rPr>
                        <a:t>Participant is deceased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a:solidFill>
                            <a:schemeClr val="tx2">
                              <a:lumMod val="50000"/>
                            </a:schemeClr>
                          </a:solidFill>
                          <a:effectLst/>
                          <a:latin typeface="Calibri" panose="020F0502020204030204" pitchFamily="34" charset="0"/>
                        </a:rPr>
                        <a:t>Death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2026">
                <a:tc>
                  <a:txBody>
                    <a:bodyPr/>
                    <a:lstStyle/>
                    <a:p>
                      <a:pPr algn="ctr" fontAlgn="ctr"/>
                      <a:r>
                        <a:rPr lang="en-US" sz="1100" b="0" i="0" u="none" strike="noStrike" dirty="0">
                          <a:solidFill>
                            <a:schemeClr val="tx2">
                              <a:lumMod val="50000"/>
                            </a:schemeClr>
                          </a:solidFill>
                          <a:effectLst/>
                          <a:latin typeface="Calibri" panose="020F0502020204030204" pitchFamily="34" charset="0"/>
                        </a:rPr>
                        <a:t>Exits due to medical treatment expected to last longer than 90 days which would preclude employment or continued participation.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a:solidFill>
                            <a:schemeClr val="tx2">
                              <a:lumMod val="50000"/>
                            </a:schemeClr>
                          </a:solidFill>
                          <a:effectLst/>
                          <a:latin typeface="Calibri" panose="020F0502020204030204" pitchFamily="34" charset="0"/>
                        </a:rPr>
                        <a:t>Medical Treatment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3"/>
          <a:stretch>
            <a:fillRect/>
          </a:stretch>
        </p:blipFill>
        <p:spPr>
          <a:xfrm flipV="1">
            <a:off x="5638800" y="3857978"/>
            <a:ext cx="323129" cy="47641"/>
          </a:xfrm>
          <a:prstGeom prst="rect">
            <a:avLst/>
          </a:prstGeom>
        </p:spPr>
      </p:pic>
      <p:pic>
        <p:nvPicPr>
          <p:cNvPr id="10" name="Picture 9"/>
          <p:cNvPicPr>
            <a:picLocks noChangeAspect="1"/>
          </p:cNvPicPr>
          <p:nvPr/>
        </p:nvPicPr>
        <p:blipFill>
          <a:blip r:embed="rId3"/>
          <a:stretch>
            <a:fillRect/>
          </a:stretch>
        </p:blipFill>
        <p:spPr>
          <a:xfrm flipV="1">
            <a:off x="5638800" y="4570825"/>
            <a:ext cx="323129" cy="47641"/>
          </a:xfrm>
          <a:prstGeom prst="rect">
            <a:avLst/>
          </a:prstGeom>
        </p:spPr>
      </p:pic>
      <p:pic>
        <p:nvPicPr>
          <p:cNvPr id="11" name="Picture 10"/>
          <p:cNvPicPr>
            <a:picLocks noChangeAspect="1"/>
          </p:cNvPicPr>
          <p:nvPr/>
        </p:nvPicPr>
        <p:blipFill>
          <a:blip r:embed="rId3"/>
          <a:stretch>
            <a:fillRect/>
          </a:stretch>
        </p:blipFill>
        <p:spPr>
          <a:xfrm flipV="1">
            <a:off x="5638800" y="5184057"/>
            <a:ext cx="323129" cy="47641"/>
          </a:xfrm>
          <a:prstGeom prst="rect">
            <a:avLst/>
          </a:prstGeom>
        </p:spPr>
      </p:pic>
      <p:pic>
        <p:nvPicPr>
          <p:cNvPr id="12" name="Picture 11"/>
          <p:cNvPicPr>
            <a:picLocks noChangeAspect="1"/>
          </p:cNvPicPr>
          <p:nvPr/>
        </p:nvPicPr>
        <p:blipFill>
          <a:blip r:embed="rId3"/>
          <a:stretch>
            <a:fillRect/>
          </a:stretch>
        </p:blipFill>
        <p:spPr>
          <a:xfrm flipV="1">
            <a:off x="5638800" y="5844932"/>
            <a:ext cx="323129" cy="47641"/>
          </a:xfrm>
          <a:prstGeom prst="rect">
            <a:avLst/>
          </a:prstGeom>
        </p:spPr>
      </p:pic>
    </p:spTree>
    <p:extLst>
      <p:ext uri="{BB962C8B-B14F-4D97-AF65-F5344CB8AC3E}">
        <p14:creationId xmlns:p14="http://schemas.microsoft.com/office/powerpoint/2010/main" val="3613061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353336"/>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WF1 Exit Reasons will be counted in </a:t>
            </a:r>
          </a:p>
          <a:p>
            <a:pPr algn="ctr"/>
            <a:r>
              <a:rPr lang="en-US" sz="3400" dirty="0">
                <a:solidFill>
                  <a:schemeClr val="bg1"/>
                </a:solidFill>
              </a:rPr>
              <a:t>Performance Measures</a:t>
            </a:r>
          </a:p>
        </p:txBody>
      </p:sp>
      <p:graphicFrame>
        <p:nvGraphicFramePr>
          <p:cNvPr id="2" name="Table 1"/>
          <p:cNvGraphicFramePr>
            <a:graphicFrameLocks noGrp="1"/>
          </p:cNvGraphicFramePr>
          <p:nvPr>
            <p:extLst>
              <p:ext uri="{D42A27DB-BD31-4B8C-83A1-F6EECF244321}">
                <p14:modId xmlns:p14="http://schemas.microsoft.com/office/powerpoint/2010/main" val="970034383"/>
              </p:ext>
            </p:extLst>
          </p:nvPr>
        </p:nvGraphicFramePr>
        <p:xfrm>
          <a:off x="685800" y="1981200"/>
          <a:ext cx="7620000" cy="4149458"/>
        </p:xfrm>
        <a:graphic>
          <a:graphicData uri="http://schemas.openxmlformats.org/drawingml/2006/table">
            <a:tbl>
              <a:tblPr/>
              <a:tblGrid>
                <a:gridCol w="48260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706291">
                <a:tc>
                  <a:txBody>
                    <a:bodyPr/>
                    <a:lstStyle/>
                    <a:p>
                      <a:pPr algn="ctr" fontAlgn="b"/>
                      <a:r>
                        <a:rPr lang="en-US" sz="1100" b="1" i="0" u="none" strike="noStrike" dirty="0">
                          <a:solidFill>
                            <a:schemeClr val="accent2">
                              <a:lumMod val="75000"/>
                            </a:schemeClr>
                          </a:solidFill>
                          <a:effectLst/>
                          <a:latin typeface="Calibri" panose="020F0502020204030204" pitchFamily="34" charset="0"/>
                        </a:rPr>
                        <a:t>DEED will check wage detail/Supplemental Wage Information and other performance indicator data for</a:t>
                      </a:r>
                      <a:r>
                        <a:rPr lang="en-US" sz="1100" b="1" i="0" u="none" strike="noStrike" baseline="0" dirty="0">
                          <a:solidFill>
                            <a:schemeClr val="accent2">
                              <a:lumMod val="75000"/>
                            </a:schemeClr>
                          </a:solidFill>
                          <a:effectLst/>
                          <a:latin typeface="Calibri" panose="020F0502020204030204" pitchFamily="34" charset="0"/>
                        </a:rPr>
                        <a:t> participants exiting with</a:t>
                      </a:r>
                      <a:r>
                        <a:rPr lang="en-US" sz="1100" b="1" i="0" u="none" strike="noStrike" dirty="0">
                          <a:solidFill>
                            <a:schemeClr val="accent2">
                              <a:lumMod val="75000"/>
                            </a:schemeClr>
                          </a:solidFill>
                          <a:effectLst/>
                          <a:latin typeface="Calibri" panose="020F0502020204030204" pitchFamily="34" charset="0"/>
                        </a:rPr>
                        <a:t> these final Exit Reasons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accent2">
                            <a:lumMod val="75000"/>
                          </a:schemeClr>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chemeClr val="accent2">
                              <a:lumMod val="75000"/>
                            </a:schemeClr>
                          </a:solidFill>
                          <a:effectLst/>
                          <a:latin typeface="Calibri" panose="020F0502020204030204" pitchFamily="34" charset="0"/>
                        </a:rPr>
                        <a:t>Programs Using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859">
                <a:tc>
                  <a:txBody>
                    <a:bodyPr/>
                    <a:lstStyle/>
                    <a:p>
                      <a:pPr algn="ctr" fontAlgn="ctr"/>
                      <a:r>
                        <a:rPr lang="en-US" sz="1100" b="0" i="0" u="none" strike="noStrike" dirty="0">
                          <a:solidFill>
                            <a:schemeClr val="tx2">
                              <a:lumMod val="50000"/>
                            </a:schemeClr>
                          </a:solidFill>
                          <a:effectLst/>
                          <a:latin typeface="Calibri" panose="020F0502020204030204" pitchFamily="34" charset="0"/>
                        </a:rPr>
                        <a:t>Called Back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859">
                <a:tc>
                  <a:txBody>
                    <a:bodyPr/>
                    <a:lstStyle/>
                    <a:p>
                      <a:pPr algn="ctr" fontAlgn="ctr"/>
                      <a:r>
                        <a:rPr lang="en-US" sz="1100" b="0" i="0" u="none" strike="noStrike" dirty="0">
                          <a:solidFill>
                            <a:schemeClr val="tx2">
                              <a:lumMod val="50000"/>
                            </a:schemeClr>
                          </a:solidFill>
                          <a:effectLst/>
                          <a:latin typeface="Calibri" panose="020F0502020204030204" pitchFamily="34" charset="0"/>
                        </a:rPr>
                        <a:t>Cannot Locate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4859">
                <a:tc>
                  <a:txBody>
                    <a:bodyPr/>
                    <a:lstStyle/>
                    <a:p>
                      <a:pPr algn="ctr" fontAlgn="ctr"/>
                      <a:r>
                        <a:rPr lang="en-US" sz="1100" b="0" i="0" u="none" strike="noStrike" dirty="0">
                          <a:solidFill>
                            <a:schemeClr val="tx2">
                              <a:lumMod val="50000"/>
                            </a:schemeClr>
                          </a:solidFill>
                          <a:effectLst/>
                          <a:latin typeface="Calibri" panose="020F0502020204030204" pitchFamily="34" charset="0"/>
                        </a:rPr>
                        <a:t>Entered Armed Forces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859">
                <a:tc>
                  <a:txBody>
                    <a:bodyPr/>
                    <a:lstStyle/>
                    <a:p>
                      <a:pPr algn="ctr" fontAlgn="ctr"/>
                      <a:r>
                        <a:rPr lang="en-US" sz="1100" b="0" i="0" u="none" strike="noStrike" dirty="0">
                          <a:solidFill>
                            <a:schemeClr val="tx2">
                              <a:lumMod val="50000"/>
                            </a:schemeClr>
                          </a:solidFill>
                          <a:effectLst/>
                          <a:latin typeface="Calibri" panose="020F0502020204030204" pitchFamily="34" charset="0"/>
                        </a:rPr>
                        <a:t>Entered Registered Apprentice Training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Entered Unsubsidized Employment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Family Care Problems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Found Ineligible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Moved from Area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Program/Type Transfer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Refused to Continue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Remained Employed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Retirement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859">
                <a:tc>
                  <a:txBody>
                    <a:bodyPr/>
                    <a:lstStyle/>
                    <a:p>
                      <a:pPr algn="ctr" fontAlgn="b"/>
                      <a:r>
                        <a:rPr lang="en-US" sz="1100" b="0" i="0" u="none" strike="noStrike" dirty="0">
                          <a:solidFill>
                            <a:schemeClr val="tx2">
                              <a:lumMod val="50000"/>
                            </a:schemeClr>
                          </a:solidFill>
                          <a:effectLst/>
                          <a:latin typeface="Calibri" panose="020F0502020204030204" pitchFamily="34" charset="0"/>
                        </a:rPr>
                        <a:t>Started Business/Self-Employed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chemeClr val="tx2">
                            <a:lumMod val="50000"/>
                          </a:schemeClr>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chemeClr val="tx2">
                              <a:lumMod val="50000"/>
                            </a:schemeClr>
                          </a:solidFill>
                          <a:effectLst/>
                          <a:latin typeface="Calibri" panose="020F0502020204030204" pitchFamily="34" charset="0"/>
                        </a:rPr>
                        <a:t>Dislocated Worker and Adult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3" name="Picture 2"/>
          <p:cNvPicPr>
            <a:picLocks noChangeAspect="1"/>
          </p:cNvPicPr>
          <p:nvPr/>
        </p:nvPicPr>
        <p:blipFill>
          <a:blip r:embed="rId3"/>
          <a:stretch>
            <a:fillRect/>
          </a:stretch>
        </p:blipFill>
        <p:spPr>
          <a:xfrm flipV="1">
            <a:off x="5562600" y="2819400"/>
            <a:ext cx="323129" cy="47641"/>
          </a:xfrm>
          <a:prstGeom prst="rect">
            <a:avLst/>
          </a:prstGeom>
        </p:spPr>
      </p:pic>
      <p:pic>
        <p:nvPicPr>
          <p:cNvPr id="9" name="Picture 8"/>
          <p:cNvPicPr>
            <a:picLocks noChangeAspect="1"/>
          </p:cNvPicPr>
          <p:nvPr/>
        </p:nvPicPr>
        <p:blipFill>
          <a:blip r:embed="rId3"/>
          <a:stretch>
            <a:fillRect/>
          </a:stretch>
        </p:blipFill>
        <p:spPr>
          <a:xfrm flipV="1">
            <a:off x="5562587" y="3352800"/>
            <a:ext cx="323129" cy="47641"/>
          </a:xfrm>
          <a:prstGeom prst="rect">
            <a:avLst/>
          </a:prstGeom>
        </p:spPr>
      </p:pic>
      <p:pic>
        <p:nvPicPr>
          <p:cNvPr id="10" name="Picture 9"/>
          <p:cNvPicPr>
            <a:picLocks noChangeAspect="1"/>
          </p:cNvPicPr>
          <p:nvPr/>
        </p:nvPicPr>
        <p:blipFill>
          <a:blip r:embed="rId3"/>
          <a:stretch>
            <a:fillRect/>
          </a:stretch>
        </p:blipFill>
        <p:spPr>
          <a:xfrm flipV="1">
            <a:off x="5562587" y="3614924"/>
            <a:ext cx="323129" cy="47641"/>
          </a:xfrm>
          <a:prstGeom prst="rect">
            <a:avLst/>
          </a:prstGeom>
        </p:spPr>
      </p:pic>
      <p:pic>
        <p:nvPicPr>
          <p:cNvPr id="11" name="Picture 10"/>
          <p:cNvPicPr>
            <a:picLocks noChangeAspect="1"/>
          </p:cNvPicPr>
          <p:nvPr/>
        </p:nvPicPr>
        <p:blipFill>
          <a:blip r:embed="rId3"/>
          <a:stretch>
            <a:fillRect/>
          </a:stretch>
        </p:blipFill>
        <p:spPr>
          <a:xfrm flipV="1">
            <a:off x="5562587" y="3886200"/>
            <a:ext cx="323129" cy="47641"/>
          </a:xfrm>
          <a:prstGeom prst="rect">
            <a:avLst/>
          </a:prstGeom>
        </p:spPr>
      </p:pic>
      <p:pic>
        <p:nvPicPr>
          <p:cNvPr id="12" name="Picture 11"/>
          <p:cNvPicPr>
            <a:picLocks noChangeAspect="1"/>
          </p:cNvPicPr>
          <p:nvPr/>
        </p:nvPicPr>
        <p:blipFill>
          <a:blip r:embed="rId3"/>
          <a:stretch>
            <a:fillRect/>
          </a:stretch>
        </p:blipFill>
        <p:spPr>
          <a:xfrm flipV="1">
            <a:off x="5562587" y="4133655"/>
            <a:ext cx="323129" cy="47641"/>
          </a:xfrm>
          <a:prstGeom prst="rect">
            <a:avLst/>
          </a:prstGeom>
        </p:spPr>
      </p:pic>
      <p:pic>
        <p:nvPicPr>
          <p:cNvPr id="13" name="Picture 12"/>
          <p:cNvPicPr>
            <a:picLocks noChangeAspect="1"/>
          </p:cNvPicPr>
          <p:nvPr/>
        </p:nvPicPr>
        <p:blipFill>
          <a:blip r:embed="rId3"/>
          <a:stretch>
            <a:fillRect/>
          </a:stretch>
        </p:blipFill>
        <p:spPr>
          <a:xfrm flipV="1">
            <a:off x="5562585" y="4396475"/>
            <a:ext cx="323129" cy="47641"/>
          </a:xfrm>
          <a:prstGeom prst="rect">
            <a:avLst/>
          </a:prstGeom>
        </p:spPr>
      </p:pic>
      <p:pic>
        <p:nvPicPr>
          <p:cNvPr id="14" name="Picture 13"/>
          <p:cNvPicPr>
            <a:picLocks noChangeAspect="1"/>
          </p:cNvPicPr>
          <p:nvPr/>
        </p:nvPicPr>
        <p:blipFill>
          <a:blip r:embed="rId3"/>
          <a:stretch>
            <a:fillRect/>
          </a:stretch>
        </p:blipFill>
        <p:spPr>
          <a:xfrm flipV="1">
            <a:off x="5562587" y="4654299"/>
            <a:ext cx="323129" cy="47641"/>
          </a:xfrm>
          <a:prstGeom prst="rect">
            <a:avLst/>
          </a:prstGeom>
        </p:spPr>
      </p:pic>
      <p:pic>
        <p:nvPicPr>
          <p:cNvPr id="15" name="Picture 14"/>
          <p:cNvPicPr>
            <a:picLocks noChangeAspect="1"/>
          </p:cNvPicPr>
          <p:nvPr/>
        </p:nvPicPr>
        <p:blipFill>
          <a:blip r:embed="rId3"/>
          <a:stretch>
            <a:fillRect/>
          </a:stretch>
        </p:blipFill>
        <p:spPr>
          <a:xfrm flipV="1">
            <a:off x="5562586" y="3081524"/>
            <a:ext cx="323129" cy="47641"/>
          </a:xfrm>
          <a:prstGeom prst="rect">
            <a:avLst/>
          </a:prstGeom>
        </p:spPr>
      </p:pic>
      <p:pic>
        <p:nvPicPr>
          <p:cNvPr id="16" name="Picture 15"/>
          <p:cNvPicPr>
            <a:picLocks noChangeAspect="1"/>
          </p:cNvPicPr>
          <p:nvPr/>
        </p:nvPicPr>
        <p:blipFill>
          <a:blip r:embed="rId3"/>
          <a:stretch>
            <a:fillRect/>
          </a:stretch>
        </p:blipFill>
        <p:spPr>
          <a:xfrm flipV="1">
            <a:off x="5562586" y="4898763"/>
            <a:ext cx="323129" cy="47641"/>
          </a:xfrm>
          <a:prstGeom prst="rect">
            <a:avLst/>
          </a:prstGeom>
        </p:spPr>
      </p:pic>
      <p:pic>
        <p:nvPicPr>
          <p:cNvPr id="18" name="Picture 17"/>
          <p:cNvPicPr>
            <a:picLocks noChangeAspect="1"/>
          </p:cNvPicPr>
          <p:nvPr/>
        </p:nvPicPr>
        <p:blipFill>
          <a:blip r:embed="rId3"/>
          <a:stretch>
            <a:fillRect/>
          </a:stretch>
        </p:blipFill>
        <p:spPr>
          <a:xfrm flipV="1">
            <a:off x="5562584" y="5448606"/>
            <a:ext cx="323129" cy="47641"/>
          </a:xfrm>
          <a:prstGeom prst="rect">
            <a:avLst/>
          </a:prstGeom>
        </p:spPr>
      </p:pic>
      <p:pic>
        <p:nvPicPr>
          <p:cNvPr id="19" name="Picture 18"/>
          <p:cNvPicPr>
            <a:picLocks noChangeAspect="1"/>
          </p:cNvPicPr>
          <p:nvPr/>
        </p:nvPicPr>
        <p:blipFill>
          <a:blip r:embed="rId3"/>
          <a:stretch>
            <a:fillRect/>
          </a:stretch>
        </p:blipFill>
        <p:spPr>
          <a:xfrm flipV="1">
            <a:off x="5562584" y="5710325"/>
            <a:ext cx="323129" cy="47641"/>
          </a:xfrm>
          <a:prstGeom prst="rect">
            <a:avLst/>
          </a:prstGeom>
        </p:spPr>
      </p:pic>
      <p:pic>
        <p:nvPicPr>
          <p:cNvPr id="20" name="Picture 19"/>
          <p:cNvPicPr>
            <a:picLocks noChangeAspect="1"/>
          </p:cNvPicPr>
          <p:nvPr/>
        </p:nvPicPr>
        <p:blipFill>
          <a:blip r:embed="rId3"/>
          <a:stretch>
            <a:fillRect/>
          </a:stretch>
        </p:blipFill>
        <p:spPr>
          <a:xfrm flipV="1">
            <a:off x="5562583" y="5967337"/>
            <a:ext cx="323129" cy="47641"/>
          </a:xfrm>
          <a:prstGeom prst="rect">
            <a:avLst/>
          </a:prstGeom>
        </p:spPr>
      </p:pic>
      <p:pic>
        <p:nvPicPr>
          <p:cNvPr id="21" name="Picture 20"/>
          <p:cNvPicPr>
            <a:picLocks noChangeAspect="1"/>
          </p:cNvPicPr>
          <p:nvPr/>
        </p:nvPicPr>
        <p:blipFill>
          <a:blip r:embed="rId3"/>
          <a:stretch>
            <a:fillRect/>
          </a:stretch>
        </p:blipFill>
        <p:spPr>
          <a:xfrm flipV="1">
            <a:off x="5562583" y="5181906"/>
            <a:ext cx="323129" cy="47641"/>
          </a:xfrm>
          <a:prstGeom prst="rect">
            <a:avLst/>
          </a:prstGeom>
        </p:spPr>
      </p:pic>
    </p:spTree>
    <p:extLst>
      <p:ext uri="{BB962C8B-B14F-4D97-AF65-F5344CB8AC3E}">
        <p14:creationId xmlns:p14="http://schemas.microsoft.com/office/powerpoint/2010/main" val="4216163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32735" y="-152400"/>
            <a:ext cx="8991600" cy="2362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must you tell every participant</a:t>
            </a:r>
          </a:p>
          <a:p>
            <a:pPr algn="ctr"/>
            <a:r>
              <a:rPr lang="en-US" sz="3400" dirty="0">
                <a:solidFill>
                  <a:schemeClr val="bg1"/>
                </a:solidFill>
              </a:rPr>
              <a:t>who exits to employment?</a:t>
            </a:r>
          </a:p>
        </p:txBody>
      </p:sp>
      <p:sp>
        <p:nvSpPr>
          <p:cNvPr id="4" name="Title 3"/>
          <p:cNvSpPr>
            <a:spLocks noGrp="1"/>
          </p:cNvSpPr>
          <p:nvPr>
            <p:ph type="title"/>
          </p:nvPr>
        </p:nvSpPr>
        <p:spPr>
          <a:xfrm>
            <a:off x="381000" y="2963694"/>
            <a:ext cx="8382000" cy="2286000"/>
          </a:xfrm>
        </p:spPr>
        <p:txBody>
          <a:bodyPr>
            <a:noAutofit/>
          </a:bodyPr>
          <a:lstStyle/>
          <a:p>
            <a:pPr algn="ctr">
              <a:spcBef>
                <a:spcPts val="0"/>
              </a:spcBef>
              <a:spcAft>
                <a:spcPts val="1200"/>
              </a:spcAft>
            </a:pPr>
            <a:r>
              <a:rPr lang="en-US" sz="3200" i="1" dirty="0">
                <a:solidFill>
                  <a:schemeClr val="tx2">
                    <a:lumMod val="50000"/>
                  </a:schemeClr>
                </a:solidFill>
              </a:rPr>
              <a:t>They are eligible for follow-up services for</a:t>
            </a:r>
            <a:br>
              <a:rPr lang="en-US" sz="3200" i="1" dirty="0">
                <a:solidFill>
                  <a:schemeClr val="tx2">
                    <a:lumMod val="50000"/>
                  </a:schemeClr>
                </a:solidFill>
              </a:rPr>
            </a:br>
            <a:r>
              <a:rPr lang="en-US" sz="3200" i="1" dirty="0">
                <a:solidFill>
                  <a:schemeClr val="tx2">
                    <a:lumMod val="50000"/>
                  </a:schemeClr>
                </a:solidFill>
              </a:rPr>
              <a:t>12 months after their exit date.</a:t>
            </a:r>
            <a:br>
              <a:rPr lang="en-US" sz="3200" i="1" dirty="0">
                <a:solidFill>
                  <a:schemeClr val="tx2">
                    <a:lumMod val="50000"/>
                  </a:schemeClr>
                </a:solidFill>
              </a:rPr>
            </a:br>
            <a:br>
              <a:rPr lang="en-US" sz="3200" dirty="0">
                <a:solidFill>
                  <a:schemeClr val="tx2">
                    <a:lumMod val="50000"/>
                  </a:schemeClr>
                </a:solidFill>
              </a:rPr>
            </a:br>
            <a:br>
              <a:rPr lang="en-US" sz="4000" dirty="0">
                <a:solidFill>
                  <a:schemeClr val="tx2">
                    <a:lumMod val="50000"/>
                  </a:schemeClr>
                </a:solidFill>
              </a:rPr>
            </a:br>
            <a:r>
              <a:rPr lang="en-US" sz="3400" dirty="0">
                <a:solidFill>
                  <a:schemeClr val="tx2">
                    <a:lumMod val="50000"/>
                  </a:schemeClr>
                </a:solidFill>
              </a:rPr>
              <a:t>How do you prove you had this discussion?</a:t>
            </a:r>
            <a:br>
              <a:rPr lang="en-US" sz="3400" dirty="0">
                <a:solidFill>
                  <a:schemeClr val="tx2">
                    <a:lumMod val="50000"/>
                  </a:schemeClr>
                </a:solidFill>
              </a:rPr>
            </a:br>
            <a:r>
              <a:rPr lang="en-US" sz="4000" i="1" dirty="0">
                <a:solidFill>
                  <a:schemeClr val="tx2">
                    <a:lumMod val="50000"/>
                  </a:schemeClr>
                </a:solidFill>
              </a:rPr>
              <a:t>Case Note it</a:t>
            </a:r>
            <a:endParaRPr lang="en-US" sz="4000" b="0" i="1" dirty="0">
              <a:solidFill>
                <a:schemeClr val="tx2">
                  <a:lumMod val="50000"/>
                </a:schemeClr>
              </a:solidFill>
            </a:endParaRPr>
          </a:p>
        </p:txBody>
      </p:sp>
    </p:spTree>
    <p:extLst>
      <p:ext uri="{BB962C8B-B14F-4D97-AF65-F5344CB8AC3E}">
        <p14:creationId xmlns:p14="http://schemas.microsoft.com/office/powerpoint/2010/main" val="31774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What are examples of Follow-up Services?</a:t>
            </a:r>
          </a:p>
          <a:p>
            <a:pPr algn="ctr"/>
            <a:r>
              <a:rPr lang="en-US" sz="2000" dirty="0">
                <a:solidFill>
                  <a:schemeClr val="bg1"/>
                </a:solidFill>
              </a:rPr>
              <a:t>(Available to all participants exited to employment for 12 months after exiting)</a:t>
            </a:r>
          </a:p>
        </p:txBody>
      </p:sp>
      <p:graphicFrame>
        <p:nvGraphicFramePr>
          <p:cNvPr id="3" name="Table 2"/>
          <p:cNvGraphicFramePr>
            <a:graphicFrameLocks noGrp="1"/>
          </p:cNvGraphicFramePr>
          <p:nvPr>
            <p:extLst>
              <p:ext uri="{D42A27DB-BD31-4B8C-83A1-F6EECF244321}">
                <p14:modId xmlns:p14="http://schemas.microsoft.com/office/powerpoint/2010/main" val="2978407219"/>
              </p:ext>
            </p:extLst>
          </p:nvPr>
        </p:nvGraphicFramePr>
        <p:xfrm>
          <a:off x="838200" y="2286000"/>
          <a:ext cx="7467600" cy="3432970"/>
        </p:xfrm>
        <a:graphic>
          <a:graphicData uri="http://schemas.openxmlformats.org/drawingml/2006/table">
            <a:tbl>
              <a:tblPr/>
              <a:tblGrid>
                <a:gridCol w="7467600">
                  <a:extLst>
                    <a:ext uri="{9D8B030D-6E8A-4147-A177-3AD203B41FA5}">
                      <a16:colId xmlns:a16="http://schemas.microsoft.com/office/drawing/2014/main" val="20000"/>
                    </a:ext>
                  </a:extLst>
                </a:gridCol>
              </a:tblGrid>
              <a:tr h="686594">
                <a:tc>
                  <a:txBody>
                    <a:bodyPr/>
                    <a:lstStyle/>
                    <a:p>
                      <a:pPr algn="ctr" rtl="0" fontAlgn="ctr"/>
                      <a:r>
                        <a:rPr lang="en-US" sz="1500" b="1" i="0" u="none" strike="noStrike" dirty="0">
                          <a:solidFill>
                            <a:schemeClr val="tx2">
                              <a:lumMod val="50000"/>
                            </a:schemeClr>
                          </a:solidFill>
                          <a:effectLst/>
                          <a:latin typeface="+mn-lt"/>
                        </a:rPr>
                        <a:t>Counseling regarding the workplace</a:t>
                      </a:r>
                    </a:p>
                  </a:txBody>
                  <a:tcPr marL="7620" marR="7620" marT="76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6594">
                <a:tc>
                  <a:txBody>
                    <a:bodyPr/>
                    <a:lstStyle/>
                    <a:p>
                      <a:pPr algn="ctr" rtl="0" fontAlgn="ctr"/>
                      <a:r>
                        <a:rPr lang="en-US" sz="1500" b="1" i="0" u="none" strike="noStrike" dirty="0">
                          <a:solidFill>
                            <a:schemeClr val="tx2">
                              <a:lumMod val="50000"/>
                            </a:schemeClr>
                          </a:solidFill>
                          <a:effectLst/>
                          <a:latin typeface="+mn-lt"/>
                        </a:rPr>
                        <a:t>Peer support groups</a:t>
                      </a:r>
                    </a:p>
                  </a:txBody>
                  <a:tcPr marL="7620" marR="7620" marT="76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6594">
                <a:tc>
                  <a:txBody>
                    <a:bodyPr/>
                    <a:lstStyle/>
                    <a:p>
                      <a:pPr algn="ctr" rtl="0" fontAlgn="ctr"/>
                      <a:r>
                        <a:rPr lang="en-US" sz="1500" b="1" i="0" u="none" strike="noStrike" dirty="0">
                          <a:solidFill>
                            <a:schemeClr val="tx2">
                              <a:lumMod val="50000"/>
                            </a:schemeClr>
                          </a:solidFill>
                          <a:effectLst/>
                          <a:latin typeface="+mn-lt"/>
                        </a:rPr>
                        <a:t>Referral to support services in the community</a:t>
                      </a:r>
                    </a:p>
                  </a:txBody>
                  <a:tcPr marL="7620" marR="7620" marT="76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6594">
                <a:tc>
                  <a:txBody>
                    <a:bodyPr/>
                    <a:lstStyle/>
                    <a:p>
                      <a:pPr algn="ctr" rtl="0" fontAlgn="ctr"/>
                      <a:r>
                        <a:rPr lang="en-US" sz="1500" b="1" i="0" u="none" strike="noStrike" dirty="0">
                          <a:solidFill>
                            <a:schemeClr val="tx2">
                              <a:lumMod val="50000"/>
                            </a:schemeClr>
                          </a:solidFill>
                          <a:effectLst/>
                          <a:latin typeface="+mn-lt"/>
                        </a:rPr>
                        <a:t>Provision of performance and program cost information for providers of training</a:t>
                      </a:r>
                    </a:p>
                  </a:txBody>
                  <a:tcPr marL="7620" marR="7620" marT="76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6594">
                <a:tc>
                  <a:txBody>
                    <a:bodyPr/>
                    <a:lstStyle/>
                    <a:p>
                      <a:pPr algn="ctr" rtl="0" fontAlgn="ctr"/>
                      <a:r>
                        <a:rPr lang="en-US" sz="1500" b="1" i="0" u="none" strike="noStrike" dirty="0">
                          <a:solidFill>
                            <a:schemeClr val="tx2">
                              <a:lumMod val="50000"/>
                            </a:schemeClr>
                          </a:solidFill>
                          <a:effectLst/>
                          <a:latin typeface="+mn-lt"/>
                        </a:rPr>
                        <a:t>Provision of information on opportunities for job advancement </a:t>
                      </a:r>
                    </a:p>
                  </a:txBody>
                  <a:tcPr marL="7620" marR="7620" marT="76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1474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8528" y="4848672"/>
            <a:ext cx="686601" cy="11658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418699" y="707256"/>
            <a:ext cx="8229600" cy="990600"/>
          </a:xfrm>
        </p:spPr>
        <p:txBody>
          <a:bodyPr/>
          <a:lstStyle/>
          <a:p>
            <a:pPr algn="ctr"/>
            <a:r>
              <a:rPr lang="en-US" sz="3400" dirty="0"/>
              <a:t>EXITING THE PARTICIPANT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26" name="TextBox 25"/>
          <p:cNvSpPr txBox="1"/>
          <p:nvPr/>
        </p:nvSpPr>
        <p:spPr>
          <a:xfrm>
            <a:off x="762801" y="5091791"/>
            <a:ext cx="7696199" cy="10464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a:solidFill>
                  <a:schemeClr val="tx2">
                    <a:lumMod val="50000"/>
                  </a:schemeClr>
                </a:solidFill>
              </a:rPr>
              <a:t>Click on “Exit” in the side panel when you are ready to close the case</a:t>
            </a:r>
          </a:p>
          <a:p>
            <a:pPr marL="285750" indent="-285750">
              <a:buFont typeface="Arial" panose="020B0604020202020204" pitchFamily="34" charset="0"/>
              <a:buChar char="•"/>
            </a:pPr>
            <a:r>
              <a:rPr lang="en-US" b="1" dirty="0">
                <a:solidFill>
                  <a:schemeClr val="tx2">
                    <a:lumMod val="50000"/>
                  </a:schemeClr>
                </a:solidFill>
              </a:rPr>
              <a:t>Once in the “Exit Summary” screen, click on “Exit Program Sequence”</a:t>
            </a:r>
          </a:p>
          <a:p>
            <a:pPr marL="630237" algn="just"/>
            <a:r>
              <a:rPr lang="en-US" sz="1600" dirty="0">
                <a:solidFill>
                  <a:schemeClr val="tx2">
                    <a:lumMod val="50000"/>
                  </a:schemeClr>
                </a:solidFill>
              </a:rPr>
              <a:t>	      </a:t>
            </a:r>
          </a:p>
        </p:txBody>
      </p:sp>
      <p:sp>
        <p:nvSpPr>
          <p:cNvPr id="11" name="TextBox 10"/>
          <p:cNvSpPr txBox="1"/>
          <p:nvPr/>
        </p:nvSpPr>
        <p:spPr>
          <a:xfrm>
            <a:off x="99613" y="4799203"/>
            <a:ext cx="839001" cy="1200329"/>
          </a:xfrm>
          <a:prstGeom prst="rect">
            <a:avLst/>
          </a:prstGeom>
          <a:noFill/>
        </p:spPr>
        <p:txBody>
          <a:bodyPr wrap="square" rtlCol="0">
            <a:spAutoFit/>
          </a:bodyPr>
          <a:lstStyle/>
          <a:p>
            <a:pPr algn="ctr"/>
            <a:r>
              <a:rPr lang="en-US" dirty="0"/>
              <a:t>(1) Click on “Exit”</a:t>
            </a:r>
          </a:p>
        </p:txBody>
      </p:sp>
      <p:pic>
        <p:nvPicPr>
          <p:cNvPr id="3" name="Picture 2"/>
          <p:cNvPicPr>
            <a:picLocks noChangeAspect="1"/>
          </p:cNvPicPr>
          <p:nvPr/>
        </p:nvPicPr>
        <p:blipFill>
          <a:blip r:embed="rId2"/>
          <a:stretch>
            <a:fillRect/>
          </a:stretch>
        </p:blipFill>
        <p:spPr>
          <a:xfrm>
            <a:off x="2381250" y="1882895"/>
            <a:ext cx="5619750" cy="190500"/>
          </a:xfrm>
          <a:prstGeom prst="rect">
            <a:avLst/>
          </a:prstGeom>
        </p:spPr>
      </p:pic>
      <p:pic>
        <p:nvPicPr>
          <p:cNvPr id="5" name="Picture 4"/>
          <p:cNvPicPr>
            <a:picLocks noChangeAspect="1"/>
          </p:cNvPicPr>
          <p:nvPr/>
        </p:nvPicPr>
        <p:blipFill>
          <a:blip r:embed="rId3"/>
          <a:stretch>
            <a:fillRect/>
          </a:stretch>
        </p:blipFill>
        <p:spPr>
          <a:xfrm>
            <a:off x="4458499" y="3865236"/>
            <a:ext cx="646901" cy="140162"/>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77</a:t>
            </a:fld>
            <a:endParaRPr lang="en-US" dirty="0"/>
          </a:p>
        </p:txBody>
      </p:sp>
      <p:pic>
        <p:nvPicPr>
          <p:cNvPr id="8" name="Picture 7">
            <a:extLst>
              <a:ext uri="{FF2B5EF4-FFF2-40B4-BE49-F238E27FC236}">
                <a16:creationId xmlns:a16="http://schemas.microsoft.com/office/drawing/2014/main" id="{E065CAA3-F993-4B99-B2C4-703DCF656CAF}"/>
              </a:ext>
            </a:extLst>
          </p:cNvPr>
          <p:cNvPicPr>
            <a:picLocks noChangeAspect="1"/>
          </p:cNvPicPr>
          <p:nvPr/>
        </p:nvPicPr>
        <p:blipFill>
          <a:blip r:embed="rId4"/>
          <a:stretch>
            <a:fillRect/>
          </a:stretch>
        </p:blipFill>
        <p:spPr>
          <a:xfrm>
            <a:off x="1114425" y="1718423"/>
            <a:ext cx="6886575"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1" name="Elbow Connector 20"/>
          <p:cNvCxnSpPr>
            <a:cxnSpLocks/>
          </p:cNvCxnSpPr>
          <p:nvPr/>
        </p:nvCxnSpPr>
        <p:spPr>
          <a:xfrm rot="10800000">
            <a:off x="3886201" y="3330976"/>
            <a:ext cx="4762101" cy="1270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Elbow Connector 11"/>
          <p:cNvCxnSpPr>
            <a:cxnSpLocks/>
          </p:cNvCxnSpPr>
          <p:nvPr/>
        </p:nvCxnSpPr>
        <p:spPr>
          <a:xfrm flipV="1">
            <a:off x="762803" y="4920215"/>
            <a:ext cx="380199" cy="174876"/>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
        <p:nvSpPr>
          <p:cNvPr id="20" name="Rounded Rectangle 19"/>
          <p:cNvSpPr/>
          <p:nvPr/>
        </p:nvSpPr>
        <p:spPr>
          <a:xfrm>
            <a:off x="8001000" y="2865392"/>
            <a:ext cx="1143000" cy="12048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TextBox 18"/>
          <p:cNvSpPr txBox="1"/>
          <p:nvPr/>
        </p:nvSpPr>
        <p:spPr>
          <a:xfrm>
            <a:off x="7888592" y="2883447"/>
            <a:ext cx="1295400" cy="1200329"/>
          </a:xfrm>
          <a:prstGeom prst="rect">
            <a:avLst/>
          </a:prstGeom>
          <a:noFill/>
        </p:spPr>
        <p:txBody>
          <a:bodyPr wrap="square" rtlCol="0">
            <a:spAutoFit/>
          </a:bodyPr>
          <a:lstStyle/>
          <a:p>
            <a:pPr algn="ctr"/>
            <a:r>
              <a:rPr lang="en-US" dirty="0"/>
              <a:t>(2) Click  on</a:t>
            </a:r>
          </a:p>
          <a:p>
            <a:pPr algn="ctr"/>
            <a:r>
              <a:rPr lang="en-US" dirty="0"/>
              <a:t>“Exit Program Sequence”</a:t>
            </a:r>
          </a:p>
        </p:txBody>
      </p:sp>
    </p:spTree>
    <p:extLst>
      <p:ext uri="{BB962C8B-B14F-4D97-AF65-F5344CB8AC3E}">
        <p14:creationId xmlns:p14="http://schemas.microsoft.com/office/powerpoint/2010/main" val="2202297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8" y="712773"/>
            <a:ext cx="8229600" cy="990600"/>
          </a:xfrm>
        </p:spPr>
        <p:txBody>
          <a:bodyPr>
            <a:normAutofit/>
          </a:bodyPr>
          <a:lstStyle/>
          <a:p>
            <a:pPr algn="ctr"/>
            <a:r>
              <a:rPr lang="en-US" sz="3400" dirty="0"/>
              <a:t>EXITING THE PARTICIPANT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26" name="TextBox 25"/>
          <p:cNvSpPr txBox="1"/>
          <p:nvPr/>
        </p:nvSpPr>
        <p:spPr>
          <a:xfrm>
            <a:off x="135955" y="5115792"/>
            <a:ext cx="8305800" cy="984885"/>
          </a:xfrm>
          <a:prstGeom prst="rect">
            <a:avLst/>
          </a:prstGeom>
          <a:noFill/>
        </p:spPr>
        <p:txBody>
          <a:bodyPr wrap="square" rtlCol="0">
            <a:spAutoFit/>
          </a:bodyPr>
          <a:lstStyle/>
          <a:p>
            <a:pPr marL="857250" indent="-227013" algn="just">
              <a:spcAft>
                <a:spcPts val="1200"/>
              </a:spcAft>
              <a:buFont typeface="Arial" pitchFamily="34" charset="0"/>
              <a:buChar char="•"/>
            </a:pPr>
            <a:r>
              <a:rPr lang="en-US" sz="1600" b="1" dirty="0">
                <a:solidFill>
                  <a:schemeClr val="tx2">
                    <a:lumMod val="50000"/>
                  </a:schemeClr>
                </a:solidFill>
              </a:rPr>
              <a:t>Once in the DW Exit screen, click on the “Primary Exit Reason” field and choose the appropriate exit reason from the drop-down list</a:t>
            </a:r>
          </a:p>
          <a:p>
            <a:pPr marL="857250" indent="-227013" algn="just">
              <a:buFont typeface="Arial" pitchFamily="34" charset="0"/>
              <a:buChar char="•"/>
            </a:pPr>
            <a:r>
              <a:rPr lang="en-US" sz="1600" b="1" dirty="0">
                <a:solidFill>
                  <a:schemeClr val="tx2">
                    <a:lumMod val="50000"/>
                  </a:schemeClr>
                </a:solidFill>
              </a:rPr>
              <a:t>Click on “Next”</a:t>
            </a:r>
            <a:r>
              <a:rPr lang="en-US" sz="1600" dirty="0">
                <a:solidFill>
                  <a:schemeClr val="tx2">
                    <a:lumMod val="50000"/>
                  </a:schemeClr>
                </a:solidFill>
              </a:rPr>
              <a:t>	      </a:t>
            </a:r>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8659" r="21260" b="27167"/>
          <a:stretch/>
        </p:blipFill>
        <p:spPr bwMode="auto">
          <a:xfrm>
            <a:off x="609600" y="2006739"/>
            <a:ext cx="7358510" cy="26921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3" name="Right Brace 12"/>
          <p:cNvSpPr/>
          <p:nvPr/>
        </p:nvSpPr>
        <p:spPr>
          <a:xfrm>
            <a:off x="7456368" y="2130753"/>
            <a:ext cx="673764" cy="2432699"/>
          </a:xfrm>
          <a:prstGeom prst="rightBrace">
            <a:avLst>
              <a:gd name="adj1" fmla="val 8333"/>
              <a:gd name="adj2" fmla="val 4802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23" name="Rounded Rectangle 22"/>
          <p:cNvSpPr/>
          <p:nvPr/>
        </p:nvSpPr>
        <p:spPr>
          <a:xfrm>
            <a:off x="8130131" y="2479206"/>
            <a:ext cx="986573" cy="13863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8049904" y="2526773"/>
            <a:ext cx="1066800" cy="1338828"/>
          </a:xfrm>
          <a:prstGeom prst="rect">
            <a:avLst/>
          </a:prstGeom>
          <a:noFill/>
        </p:spPr>
        <p:txBody>
          <a:bodyPr wrap="square" rtlCol="0">
            <a:spAutoFit/>
          </a:bodyPr>
          <a:lstStyle/>
          <a:p>
            <a:pPr algn="ctr"/>
            <a:r>
              <a:rPr lang="en-US" dirty="0"/>
              <a:t>(1) Click  on</a:t>
            </a:r>
          </a:p>
          <a:p>
            <a:pPr algn="ctr"/>
            <a:r>
              <a:rPr lang="en-US" dirty="0"/>
              <a:t>the exit reason</a:t>
            </a:r>
          </a:p>
          <a:p>
            <a:pPr algn="ctr"/>
            <a:endParaRPr lang="en-US" sz="900" dirty="0"/>
          </a:p>
        </p:txBody>
      </p:sp>
      <p:cxnSp>
        <p:nvCxnSpPr>
          <p:cNvPr id="27" name="Elbow Connector 26"/>
          <p:cNvCxnSpPr/>
          <p:nvPr/>
        </p:nvCxnSpPr>
        <p:spPr>
          <a:xfrm rot="16200000" flipH="1">
            <a:off x="2289878" y="1878891"/>
            <a:ext cx="707714" cy="442765"/>
          </a:xfrm>
          <a:prstGeom prst="bentConnector3">
            <a:avLst>
              <a:gd name="adj1" fmla="val 100322"/>
            </a:avLst>
          </a:prstGeom>
          <a:ln>
            <a:tailEnd type="arrow"/>
          </a:ln>
        </p:spPr>
        <p:style>
          <a:lnRef idx="2">
            <a:schemeClr val="accent6"/>
          </a:lnRef>
          <a:fillRef idx="0">
            <a:schemeClr val="accent6"/>
          </a:fillRef>
          <a:effectRef idx="1">
            <a:schemeClr val="accent6"/>
          </a:effectRef>
          <a:fontRef idx="minor">
            <a:schemeClr val="tx1"/>
          </a:fontRef>
        </p:style>
      </p:cxnSp>
      <p:sp>
        <p:nvSpPr>
          <p:cNvPr id="25" name="Rounded Rectangle 24"/>
          <p:cNvSpPr/>
          <p:nvPr/>
        </p:nvSpPr>
        <p:spPr>
          <a:xfrm>
            <a:off x="1676400" y="1522877"/>
            <a:ext cx="19050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614636" y="1529013"/>
            <a:ext cx="2042964" cy="369332"/>
          </a:xfrm>
          <a:prstGeom prst="rect">
            <a:avLst/>
          </a:prstGeom>
          <a:noFill/>
        </p:spPr>
        <p:txBody>
          <a:bodyPr wrap="square" rtlCol="0">
            <a:spAutoFit/>
          </a:bodyPr>
          <a:lstStyle/>
          <a:p>
            <a:pPr algn="ctr"/>
            <a:r>
              <a:rPr lang="en-US" dirty="0"/>
              <a:t>(2) Click on “Next”</a:t>
            </a:r>
          </a:p>
        </p:txBody>
      </p:sp>
      <p:pic>
        <p:nvPicPr>
          <p:cNvPr id="4" name="Picture 3"/>
          <p:cNvPicPr>
            <a:picLocks noChangeAspect="1"/>
          </p:cNvPicPr>
          <p:nvPr/>
        </p:nvPicPr>
        <p:blipFill rotWithShape="1">
          <a:blip r:embed="rId3"/>
          <a:srcRect l="61666" t="39334" r="29762" b="30190"/>
          <a:stretch/>
        </p:blipFill>
        <p:spPr>
          <a:xfrm>
            <a:off x="4538988" y="1996788"/>
            <a:ext cx="2917380" cy="2702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EBFF2294-7853-4F86-BD16-9D9D7D857176}" type="slidenum">
              <a:rPr lang="en-US" smtClean="0"/>
              <a:t>78</a:t>
            </a:fld>
            <a:endParaRPr lang="en-US" dirty="0"/>
          </a:p>
        </p:txBody>
      </p:sp>
    </p:spTree>
    <p:extLst>
      <p:ext uri="{BB962C8B-B14F-4D97-AF65-F5344CB8AC3E}">
        <p14:creationId xmlns:p14="http://schemas.microsoft.com/office/powerpoint/2010/main" val="4180770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3744"/>
            <a:ext cx="8229600" cy="990600"/>
          </a:xfrm>
        </p:spPr>
        <p:txBody>
          <a:bodyPr>
            <a:normAutofit/>
          </a:bodyPr>
          <a:lstStyle/>
          <a:p>
            <a:pPr algn="ctr"/>
            <a:r>
              <a:rPr lang="en-US" sz="3400" dirty="0"/>
              <a:t>EXITING THE PARTICIPANT</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26" name="TextBox 25"/>
          <p:cNvSpPr txBox="1"/>
          <p:nvPr/>
        </p:nvSpPr>
        <p:spPr>
          <a:xfrm>
            <a:off x="351525" y="4639970"/>
            <a:ext cx="8440945" cy="1554272"/>
          </a:xfrm>
          <a:prstGeom prst="rect">
            <a:avLst/>
          </a:prstGeom>
          <a:noFill/>
        </p:spPr>
        <p:txBody>
          <a:bodyPr wrap="square" rtlCol="0">
            <a:spAutoFit/>
          </a:bodyPr>
          <a:lstStyle/>
          <a:p>
            <a:pPr marL="857250" indent="-227013">
              <a:spcAft>
                <a:spcPts val="600"/>
              </a:spcAft>
              <a:buFont typeface="Arial" pitchFamily="34" charset="0"/>
              <a:buChar char="•"/>
            </a:pPr>
            <a:r>
              <a:rPr lang="en-US" sz="1600" b="1" dirty="0">
                <a:solidFill>
                  <a:schemeClr val="tx2">
                    <a:lumMod val="50000"/>
                  </a:schemeClr>
                </a:solidFill>
              </a:rPr>
              <a:t>Enter the “Exit Date”, which is the last date of service</a:t>
            </a:r>
          </a:p>
          <a:p>
            <a:pPr marL="857250" indent="-227013">
              <a:spcAft>
                <a:spcPts val="600"/>
              </a:spcAft>
              <a:buFont typeface="Arial" pitchFamily="34" charset="0"/>
              <a:buChar char="•"/>
            </a:pPr>
            <a:r>
              <a:rPr lang="en-US" sz="1600" b="1" dirty="0">
                <a:solidFill>
                  <a:schemeClr val="tx2">
                    <a:lumMod val="50000"/>
                  </a:schemeClr>
                </a:solidFill>
              </a:rPr>
              <a:t>Enter the “Labor Force Status” for the participant you are exiting</a:t>
            </a:r>
          </a:p>
          <a:p>
            <a:pPr marL="857250" indent="-227013">
              <a:spcAft>
                <a:spcPts val="600"/>
              </a:spcAft>
              <a:buFont typeface="Arial" pitchFamily="34" charset="0"/>
              <a:buChar char="•"/>
            </a:pPr>
            <a:r>
              <a:rPr lang="en-US" sz="1600" b="1" dirty="0">
                <a:solidFill>
                  <a:schemeClr val="tx2">
                    <a:lumMod val="50000"/>
                  </a:schemeClr>
                </a:solidFill>
              </a:rPr>
              <a:t>Both questions related to support services and needs-related payments will automatically populate depending on the recorded information during enrollment</a:t>
            </a:r>
          </a:p>
          <a:p>
            <a:pPr marL="857250" indent="-227013">
              <a:spcAft>
                <a:spcPts val="600"/>
              </a:spcAft>
              <a:buFont typeface="Arial" pitchFamily="34" charset="0"/>
              <a:buChar char="•"/>
            </a:pPr>
            <a:r>
              <a:rPr lang="en-US" sz="1600" b="1" dirty="0">
                <a:solidFill>
                  <a:schemeClr val="tx2">
                    <a:lumMod val="50000"/>
                  </a:schemeClr>
                </a:solidFill>
              </a:rPr>
              <a:t>Enter the completion results for all activities still showing active in this screen</a:t>
            </a:r>
            <a:r>
              <a:rPr lang="en-US" sz="1600" dirty="0">
                <a:solidFill>
                  <a:schemeClr val="tx2">
                    <a:lumMod val="50000"/>
                  </a:schemeClr>
                </a:solidFill>
              </a:rPr>
              <a:t>	      </a:t>
            </a:r>
          </a:p>
        </p:txBody>
      </p:sp>
      <p:pic>
        <p:nvPicPr>
          <p:cNvPr id="4" name="Picture 3"/>
          <p:cNvPicPr>
            <a:picLocks noChangeAspect="1"/>
          </p:cNvPicPr>
          <p:nvPr/>
        </p:nvPicPr>
        <p:blipFill>
          <a:blip r:embed="rId2"/>
          <a:stretch>
            <a:fillRect/>
          </a:stretch>
        </p:blipFill>
        <p:spPr>
          <a:xfrm>
            <a:off x="5410200" y="2290864"/>
            <a:ext cx="738188" cy="152400"/>
          </a:xfrm>
          <a:prstGeom prst="rect">
            <a:avLst/>
          </a:prstGeom>
        </p:spPr>
      </p:pic>
      <p:pic>
        <p:nvPicPr>
          <p:cNvPr id="5" name="Picture 4"/>
          <p:cNvPicPr>
            <a:picLocks noChangeAspect="1"/>
          </p:cNvPicPr>
          <p:nvPr/>
        </p:nvPicPr>
        <p:blipFill>
          <a:blip r:embed="rId3"/>
          <a:stretch>
            <a:fillRect/>
          </a:stretch>
        </p:blipFill>
        <p:spPr>
          <a:xfrm>
            <a:off x="6148388" y="2300389"/>
            <a:ext cx="133350" cy="133350"/>
          </a:xfrm>
          <a:prstGeom prst="rect">
            <a:avLst/>
          </a:prstGeom>
        </p:spPr>
      </p:pic>
      <p:sp>
        <p:nvSpPr>
          <p:cNvPr id="6" name="Slide Number Placeholder 5"/>
          <p:cNvSpPr>
            <a:spLocks noGrp="1"/>
          </p:cNvSpPr>
          <p:nvPr>
            <p:ph type="sldNum" sz="quarter" idx="12"/>
          </p:nvPr>
        </p:nvSpPr>
        <p:spPr/>
        <p:txBody>
          <a:bodyPr/>
          <a:lstStyle/>
          <a:p>
            <a:fld id="{EBFF2294-7853-4F86-BD16-9D9D7D857176}" type="slidenum">
              <a:rPr lang="en-US" smtClean="0"/>
              <a:t>79</a:t>
            </a:fld>
            <a:endParaRPr lang="en-US" dirty="0"/>
          </a:p>
        </p:txBody>
      </p:sp>
      <p:pic>
        <p:nvPicPr>
          <p:cNvPr id="9" name="Picture 8">
            <a:extLst>
              <a:ext uri="{FF2B5EF4-FFF2-40B4-BE49-F238E27FC236}">
                <a16:creationId xmlns:a16="http://schemas.microsoft.com/office/drawing/2014/main" id="{A612988E-18FB-4178-B4F9-FE8C28779320}"/>
              </a:ext>
            </a:extLst>
          </p:cNvPr>
          <p:cNvPicPr>
            <a:picLocks noChangeAspect="1"/>
          </p:cNvPicPr>
          <p:nvPr/>
        </p:nvPicPr>
        <p:blipFill>
          <a:blip r:embed="rId4"/>
          <a:stretch>
            <a:fillRect/>
          </a:stretch>
        </p:blipFill>
        <p:spPr>
          <a:xfrm>
            <a:off x="1276777" y="1745741"/>
            <a:ext cx="6590440" cy="2836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67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ADDING A NEW PERSON RECORD</a:t>
            </a:r>
          </a:p>
        </p:txBody>
      </p:sp>
      <p:sp>
        <p:nvSpPr>
          <p:cNvPr id="8" name="TextBox 7"/>
          <p:cNvSpPr txBox="1"/>
          <p:nvPr/>
        </p:nvSpPr>
        <p:spPr>
          <a:xfrm>
            <a:off x="6094268" y="2057400"/>
            <a:ext cx="2743200" cy="3382464"/>
          </a:xfrm>
          <a:prstGeom prst="rect">
            <a:avLst/>
          </a:prstGeom>
          <a:noFill/>
        </p:spPr>
        <p:txBody>
          <a:bodyPr wrap="square" rtlCol="0">
            <a:spAutoFit/>
          </a:bodyPr>
          <a:lstStyle/>
          <a:p>
            <a:pPr marL="230188" lvl="0" indent="-230188">
              <a:spcBef>
                <a:spcPct val="20000"/>
              </a:spcBef>
              <a:spcAft>
                <a:spcPts val="1200"/>
              </a:spcAft>
              <a:buFont typeface="Arial" charset="0"/>
              <a:buChar char="•"/>
            </a:pPr>
            <a:r>
              <a:rPr lang="en-US" sz="1700" dirty="0">
                <a:solidFill>
                  <a:schemeClr val="tx2">
                    <a:lumMod val="50000"/>
                  </a:schemeClr>
                </a:solidFill>
              </a:rPr>
              <a:t>To ensure accurate and complete case management reports </a:t>
            </a:r>
            <a:r>
              <a:rPr lang="en-US" sz="1700" b="1" i="1" u="sng" dirty="0">
                <a:solidFill>
                  <a:schemeClr val="tx2">
                    <a:lumMod val="50000"/>
                  </a:schemeClr>
                </a:solidFill>
              </a:rPr>
              <a:t>Always</a:t>
            </a:r>
            <a:r>
              <a:rPr lang="en-US" sz="1700" i="1" u="sng" dirty="0">
                <a:solidFill>
                  <a:schemeClr val="tx2">
                    <a:lumMod val="50000"/>
                  </a:schemeClr>
                </a:solidFill>
              </a:rPr>
              <a:t> </a:t>
            </a:r>
            <a:r>
              <a:rPr lang="en-US" sz="1700" b="1" i="1" u="sng" dirty="0">
                <a:solidFill>
                  <a:schemeClr val="tx2">
                    <a:lumMod val="50000"/>
                  </a:schemeClr>
                </a:solidFill>
              </a:rPr>
              <a:t>enter as much information as you can, even if the data entry is not required</a:t>
            </a:r>
          </a:p>
          <a:p>
            <a:pPr marL="230188" indent="-230188">
              <a:spcBef>
                <a:spcPct val="20000"/>
              </a:spcBef>
              <a:spcAft>
                <a:spcPts val="1200"/>
              </a:spcAft>
              <a:buFont typeface="Arial" charset="0"/>
              <a:buChar char="•"/>
            </a:pPr>
            <a:r>
              <a:rPr lang="en-US" sz="1700" dirty="0">
                <a:solidFill>
                  <a:schemeClr val="tx2">
                    <a:lumMod val="50000"/>
                  </a:schemeClr>
                </a:solidFill>
              </a:rPr>
              <a:t>Fields with an asterisk (*) mean data entry is required</a:t>
            </a:r>
          </a:p>
          <a:p>
            <a:pPr marL="230188" lvl="0" indent="-230188">
              <a:spcBef>
                <a:spcPct val="20000"/>
              </a:spcBef>
              <a:spcAft>
                <a:spcPts val="600"/>
              </a:spcAft>
              <a:buFont typeface="Arial" charset="0"/>
              <a:buChar char="•"/>
            </a:pPr>
            <a:r>
              <a:rPr lang="en-US" sz="1700" dirty="0">
                <a:solidFill>
                  <a:schemeClr val="tx2">
                    <a:lumMod val="50000"/>
                  </a:schemeClr>
                </a:solidFill>
              </a:rPr>
              <a:t>Click “Save”</a:t>
            </a:r>
          </a:p>
        </p:txBody>
      </p:sp>
      <p:sp>
        <p:nvSpPr>
          <p:cNvPr id="3" name="Slide Number Placeholder 2"/>
          <p:cNvSpPr>
            <a:spLocks noGrp="1"/>
          </p:cNvSpPr>
          <p:nvPr>
            <p:ph type="sldNum" sz="quarter" idx="12"/>
          </p:nvPr>
        </p:nvSpPr>
        <p:spPr/>
        <p:txBody>
          <a:bodyPr/>
          <a:lstStyle/>
          <a:p>
            <a:fld id="{EBFF2294-7853-4F86-BD16-9D9D7D857176}" type="slidenum">
              <a:rPr lang="en-US" smtClean="0"/>
              <a:t>8</a:t>
            </a:fld>
            <a:endParaRPr lang="en-US" dirty="0"/>
          </a:p>
        </p:txBody>
      </p:sp>
      <p:pic>
        <p:nvPicPr>
          <p:cNvPr id="5" name="Picture 4">
            <a:extLst>
              <a:ext uri="{FF2B5EF4-FFF2-40B4-BE49-F238E27FC236}">
                <a16:creationId xmlns:a16="http://schemas.microsoft.com/office/drawing/2014/main" id="{39BE0C25-EA42-407C-A1EE-4F961FECBDA9}"/>
              </a:ext>
            </a:extLst>
          </p:cNvPr>
          <p:cNvPicPr>
            <a:picLocks noChangeAspect="1"/>
          </p:cNvPicPr>
          <p:nvPr/>
        </p:nvPicPr>
        <p:blipFill>
          <a:blip r:embed="rId3"/>
          <a:stretch>
            <a:fillRect/>
          </a:stretch>
        </p:blipFill>
        <p:spPr>
          <a:xfrm>
            <a:off x="533400" y="1922403"/>
            <a:ext cx="5179868" cy="457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1176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636" y="504419"/>
            <a:ext cx="3276600" cy="2504785"/>
          </a:xfrm>
        </p:spPr>
        <p:txBody>
          <a:bodyPr/>
          <a:lstStyle/>
          <a:p>
            <a:pPr algn="ctr"/>
            <a:r>
              <a:rPr lang="en-US" sz="3400" dirty="0"/>
              <a:t>EXITING THE PARTICIPANT</a:t>
            </a:r>
            <a:br>
              <a:rPr lang="en-US" sz="3600" dirty="0"/>
            </a:br>
            <a:br>
              <a:rPr lang="en-US" sz="3600" dirty="0"/>
            </a:b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25" name="Rounded Rectangle 24"/>
          <p:cNvSpPr/>
          <p:nvPr/>
        </p:nvSpPr>
        <p:spPr>
          <a:xfrm>
            <a:off x="2133197" y="1487508"/>
            <a:ext cx="639278" cy="2308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995636" y="1487508"/>
            <a:ext cx="914400" cy="230832"/>
          </a:xfrm>
          <a:prstGeom prst="rect">
            <a:avLst/>
          </a:prstGeom>
          <a:noFill/>
        </p:spPr>
        <p:txBody>
          <a:bodyPr wrap="square" rtlCol="0">
            <a:spAutoFit/>
          </a:bodyPr>
          <a:lstStyle/>
          <a:p>
            <a:pPr algn="ctr"/>
            <a:r>
              <a:rPr lang="en-US" sz="900" dirty="0"/>
              <a:t>(2) Click on</a:t>
            </a:r>
          </a:p>
        </p:txBody>
      </p:sp>
      <p:cxnSp>
        <p:nvCxnSpPr>
          <p:cNvPr id="27" name="Elbow Connector 26"/>
          <p:cNvCxnSpPr/>
          <p:nvPr/>
        </p:nvCxnSpPr>
        <p:spPr>
          <a:xfrm rot="16200000" flipH="1">
            <a:off x="2289878" y="1878891"/>
            <a:ext cx="707714" cy="442765"/>
          </a:xfrm>
          <a:prstGeom prst="bentConnector3">
            <a:avLst>
              <a:gd name="adj1" fmla="val 100322"/>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5517630" y="1910701"/>
            <a:ext cx="3657600" cy="4299639"/>
          </a:xfrm>
          <a:prstGeom prst="rect">
            <a:avLst/>
          </a:prstGeom>
          <a:noFill/>
        </p:spPr>
        <p:txBody>
          <a:bodyPr wrap="square" rtlCol="0">
            <a:spAutoFit/>
          </a:bodyPr>
          <a:lstStyle/>
          <a:p>
            <a:pPr marL="228600" lvl="0" indent="-228600">
              <a:spcBef>
                <a:spcPct val="20000"/>
              </a:spcBef>
              <a:spcAft>
                <a:spcPts val="600"/>
              </a:spcAft>
              <a:buFont typeface="Arial" pitchFamily="34" charset="0"/>
              <a:buChar char="•"/>
            </a:pPr>
            <a:r>
              <a:rPr lang="en-US" sz="1900" dirty="0">
                <a:solidFill>
                  <a:schemeClr val="tx2">
                    <a:lumMod val="50000"/>
                  </a:schemeClr>
                </a:solidFill>
              </a:rPr>
              <a:t>All employment details entered into the Employed, pending Exit activity will automatically be copied into the exit details to limit your need for data entry</a:t>
            </a:r>
          </a:p>
          <a:p>
            <a:pPr marL="228600" lvl="0" indent="-228600">
              <a:spcBef>
                <a:spcPct val="20000"/>
              </a:spcBef>
              <a:spcAft>
                <a:spcPts val="600"/>
              </a:spcAft>
              <a:buFont typeface="Arial" pitchFamily="34" charset="0"/>
              <a:buChar char="•"/>
            </a:pPr>
            <a:r>
              <a:rPr lang="en-US" sz="1900" dirty="0">
                <a:solidFill>
                  <a:schemeClr val="tx2">
                    <a:lumMod val="50000"/>
                  </a:schemeClr>
                </a:solidFill>
              </a:rPr>
              <a:t>Complete all known employer information </a:t>
            </a:r>
          </a:p>
          <a:p>
            <a:pPr marL="228600" lvl="0" indent="-228600">
              <a:spcBef>
                <a:spcPct val="20000"/>
              </a:spcBef>
              <a:spcAft>
                <a:spcPts val="600"/>
              </a:spcAft>
              <a:buFont typeface="Arial" pitchFamily="34" charset="0"/>
              <a:buChar char="•"/>
            </a:pPr>
            <a:r>
              <a:rPr lang="en-US" sz="1900" dirty="0">
                <a:solidFill>
                  <a:schemeClr val="tx2">
                    <a:lumMod val="50000"/>
                  </a:schemeClr>
                </a:solidFill>
              </a:rPr>
              <a:t>Click on “Search/Validate NAICS” to complete required “Employer Industry” field</a:t>
            </a:r>
          </a:p>
          <a:p>
            <a:pPr marL="228600" lvl="0" indent="-228600">
              <a:spcBef>
                <a:spcPct val="20000"/>
              </a:spcBef>
              <a:spcAft>
                <a:spcPts val="600"/>
              </a:spcAft>
              <a:buFont typeface="Arial" pitchFamily="34" charset="0"/>
              <a:buChar char="•"/>
            </a:pPr>
            <a:r>
              <a:rPr lang="en-US" sz="1900" dirty="0">
                <a:solidFill>
                  <a:schemeClr val="tx2">
                    <a:lumMod val="50000"/>
                  </a:schemeClr>
                </a:solidFill>
              </a:rPr>
              <a:t>Click on “Search/Validate O*NET” to complete required “Occupational Title” field</a:t>
            </a:r>
          </a:p>
        </p:txBody>
      </p:sp>
      <p:sp>
        <p:nvSpPr>
          <p:cNvPr id="4" name="Slide Number Placeholder 3"/>
          <p:cNvSpPr>
            <a:spLocks noGrp="1"/>
          </p:cNvSpPr>
          <p:nvPr>
            <p:ph type="sldNum" sz="quarter" idx="12"/>
          </p:nvPr>
        </p:nvSpPr>
        <p:spPr/>
        <p:txBody>
          <a:bodyPr/>
          <a:lstStyle/>
          <a:p>
            <a:fld id="{EBFF2294-7853-4F86-BD16-9D9D7D857176}" type="slidenum">
              <a:rPr lang="en-US" smtClean="0"/>
              <a:t>80</a:t>
            </a:fld>
            <a:endParaRPr lang="en-US" dirty="0"/>
          </a:p>
        </p:txBody>
      </p:sp>
      <p:pic>
        <p:nvPicPr>
          <p:cNvPr id="5" name="Picture 4">
            <a:extLst>
              <a:ext uri="{FF2B5EF4-FFF2-40B4-BE49-F238E27FC236}">
                <a16:creationId xmlns:a16="http://schemas.microsoft.com/office/drawing/2014/main" id="{D093EF8D-30FC-43B6-BF60-810F8D7CC162}"/>
              </a:ext>
            </a:extLst>
          </p:cNvPr>
          <p:cNvPicPr>
            <a:picLocks noChangeAspect="1"/>
          </p:cNvPicPr>
          <p:nvPr/>
        </p:nvPicPr>
        <p:blipFill>
          <a:blip r:embed="rId2"/>
          <a:stretch>
            <a:fillRect/>
          </a:stretch>
        </p:blipFill>
        <p:spPr>
          <a:xfrm>
            <a:off x="354533" y="851076"/>
            <a:ext cx="4943475" cy="557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6965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71" y="670319"/>
            <a:ext cx="8802329" cy="990600"/>
          </a:xfrm>
        </p:spPr>
        <p:txBody>
          <a:bodyPr>
            <a:normAutofit fontScale="90000"/>
          </a:bodyPr>
          <a:lstStyle/>
          <a:p>
            <a:pPr algn="ctr"/>
            <a:r>
              <a:rPr lang="en-US" sz="4800" dirty="0"/>
              <a:t>EXITING THE PARTICIPANT</a:t>
            </a:r>
            <a:br>
              <a:rPr lang="en-US" sz="48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5" name="TextBox 4"/>
          <p:cNvSpPr txBox="1"/>
          <p:nvPr/>
        </p:nvSpPr>
        <p:spPr>
          <a:xfrm>
            <a:off x="1351542" y="4572000"/>
            <a:ext cx="7391400" cy="1948226"/>
          </a:xfrm>
          <a:prstGeom prst="rect">
            <a:avLst/>
          </a:prstGeom>
          <a:noFill/>
        </p:spPr>
        <p:txBody>
          <a:bodyPr wrap="square" rtlCol="0">
            <a:spAutoFit/>
          </a:bodyPr>
          <a:lstStyle/>
          <a:p>
            <a:pPr marL="228600" lvl="0" indent="-228600">
              <a:spcBef>
                <a:spcPct val="20000"/>
              </a:spcBef>
              <a:spcAft>
                <a:spcPts val="600"/>
              </a:spcAft>
              <a:buFont typeface="Arial" pitchFamily="34" charset="0"/>
              <a:buChar char="•"/>
            </a:pPr>
            <a:r>
              <a:rPr lang="en-US" sz="1600" b="1" dirty="0">
                <a:solidFill>
                  <a:schemeClr val="tx2">
                    <a:lumMod val="50000"/>
                  </a:schemeClr>
                </a:solidFill>
              </a:rPr>
              <a:t>Enter the exiting case note</a:t>
            </a:r>
          </a:p>
          <a:p>
            <a:pPr marL="228600" lvl="0" indent="-228600">
              <a:spcBef>
                <a:spcPct val="20000"/>
              </a:spcBef>
              <a:spcAft>
                <a:spcPts val="600"/>
              </a:spcAft>
              <a:buFont typeface="Arial" pitchFamily="34" charset="0"/>
              <a:buChar char="•"/>
            </a:pPr>
            <a:r>
              <a:rPr lang="en-US" sz="1600" b="1" dirty="0">
                <a:solidFill>
                  <a:schemeClr val="tx2">
                    <a:lumMod val="50000"/>
                  </a:schemeClr>
                </a:solidFill>
              </a:rPr>
              <a:t>Click on box next to “Remove from caseload” if you don’t want the case to show on your Home Page</a:t>
            </a:r>
          </a:p>
          <a:p>
            <a:pPr marL="228600" lvl="0" indent="-228600">
              <a:spcBef>
                <a:spcPct val="20000"/>
              </a:spcBef>
              <a:spcAft>
                <a:spcPts val="600"/>
              </a:spcAft>
              <a:buFont typeface="Arial" pitchFamily="34" charset="0"/>
              <a:buChar char="•"/>
            </a:pPr>
            <a:r>
              <a:rPr lang="en-US" sz="1600" b="1" dirty="0">
                <a:solidFill>
                  <a:schemeClr val="tx2">
                    <a:lumMod val="50000"/>
                  </a:schemeClr>
                </a:solidFill>
              </a:rPr>
              <a:t>Click on “Save Final Exit”</a:t>
            </a:r>
          </a:p>
          <a:p>
            <a:pPr marL="228600" lvl="0" indent="-228600">
              <a:spcBef>
                <a:spcPct val="20000"/>
              </a:spcBef>
              <a:spcAft>
                <a:spcPts val="600"/>
              </a:spcAft>
              <a:buFont typeface="Arial" pitchFamily="34" charset="0"/>
              <a:buChar char="•"/>
            </a:pPr>
            <a:r>
              <a:rPr lang="en-US" sz="1600" b="1" dirty="0">
                <a:solidFill>
                  <a:schemeClr val="tx2">
                    <a:lumMod val="50000"/>
                  </a:schemeClr>
                </a:solidFill>
              </a:rPr>
              <a:t>If there is a Pending Credential status still open at this time, a warning will automatically pop up  </a:t>
            </a:r>
          </a:p>
        </p:txBody>
      </p:sp>
      <p:pic>
        <p:nvPicPr>
          <p:cNvPr id="8" name="Picture 7"/>
          <p:cNvPicPr>
            <a:picLocks noChangeAspect="1"/>
          </p:cNvPicPr>
          <p:nvPr/>
        </p:nvPicPr>
        <p:blipFill>
          <a:blip r:embed="rId2"/>
          <a:stretch>
            <a:fillRect/>
          </a:stretch>
        </p:blipFill>
        <p:spPr>
          <a:xfrm>
            <a:off x="1353163" y="1647064"/>
            <a:ext cx="6705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EBFF2294-7853-4F86-BD16-9D9D7D857176}" type="slidenum">
              <a:rPr lang="en-US" smtClean="0"/>
              <a:t>81</a:t>
            </a:fld>
            <a:endParaRPr lang="en-US" dirty="0"/>
          </a:p>
        </p:txBody>
      </p:sp>
    </p:spTree>
    <p:extLst>
      <p:ext uri="{BB962C8B-B14F-4D97-AF65-F5344CB8AC3E}">
        <p14:creationId xmlns:p14="http://schemas.microsoft.com/office/powerpoint/2010/main" val="4100744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55865"/>
            <a:ext cx="8915400" cy="1092963"/>
          </a:xfrm>
        </p:spPr>
        <p:txBody>
          <a:bodyPr>
            <a:normAutofit/>
          </a:bodyPr>
          <a:lstStyle/>
          <a:p>
            <a:pPr algn="ctr"/>
            <a:r>
              <a:rPr lang="en-US" sz="3400" dirty="0"/>
              <a:t>THE PARTICIPANT IS EXITED!</a:t>
            </a:r>
            <a:br>
              <a:rPr lang="en-US" sz="3600" dirty="0"/>
            </a:br>
            <a:endParaRPr lang="en-US" sz="1200" dirty="0"/>
          </a:p>
        </p:txBody>
      </p:sp>
      <p:sp>
        <p:nvSpPr>
          <p:cNvPr id="7" name="TextBox 6"/>
          <p:cNvSpPr txBox="1"/>
          <p:nvPr/>
        </p:nvSpPr>
        <p:spPr>
          <a:xfrm>
            <a:off x="6703127" y="1602924"/>
            <a:ext cx="184730" cy="307777"/>
          </a:xfrm>
          <a:prstGeom prst="rect">
            <a:avLst/>
          </a:prstGeom>
          <a:noFill/>
        </p:spPr>
        <p:txBody>
          <a:bodyPr wrap="none" rtlCol="0">
            <a:spAutoFit/>
          </a:bodyPr>
          <a:lstStyle/>
          <a:p>
            <a:pPr algn="ctr"/>
            <a:endParaRPr lang="en-US" sz="1400" b="1" u="sng" dirty="0"/>
          </a:p>
        </p:txBody>
      </p:sp>
      <p:sp>
        <p:nvSpPr>
          <p:cNvPr id="3" name="TextBox 2"/>
          <p:cNvSpPr txBox="1"/>
          <p:nvPr/>
        </p:nvSpPr>
        <p:spPr>
          <a:xfrm>
            <a:off x="0" y="3733800"/>
            <a:ext cx="9144000" cy="2677656"/>
          </a:xfrm>
          <a:prstGeom prst="rect">
            <a:avLst/>
          </a:prstGeom>
          <a:noFill/>
        </p:spPr>
        <p:txBody>
          <a:bodyPr wrap="square" rtlCol="0">
            <a:spAutoFit/>
          </a:bodyPr>
          <a:lstStyle/>
          <a:p>
            <a:pPr algn="ctr"/>
            <a:r>
              <a:rPr lang="en-US" u="sng" dirty="0">
                <a:solidFill>
                  <a:srgbClr val="C00000"/>
                </a:solidFill>
              </a:rPr>
              <a:t>REMINDER </a:t>
            </a:r>
            <a:endParaRPr lang="en-US" sz="1100" dirty="0"/>
          </a:p>
          <a:p>
            <a:pPr marL="569913" indent="-225425">
              <a:spcAft>
                <a:spcPts val="1200"/>
              </a:spcAft>
              <a:buFont typeface="Arial" panose="020B0604020202020204" pitchFamily="34" charset="0"/>
              <a:buChar char="•"/>
            </a:pPr>
            <a:r>
              <a:rPr lang="en-US" sz="1600" dirty="0">
                <a:solidFill>
                  <a:schemeClr val="tx2">
                    <a:lumMod val="50000"/>
                  </a:schemeClr>
                </a:solidFill>
              </a:rPr>
              <a:t>The ONLY staff with authorization to capture credential information in WF1 is the local-level case managing counselor </a:t>
            </a:r>
          </a:p>
          <a:p>
            <a:pPr marL="569913" indent="-225425">
              <a:buFont typeface="Arial" panose="020B0604020202020204" pitchFamily="34" charset="0"/>
              <a:buChar char="•"/>
            </a:pPr>
            <a:r>
              <a:rPr lang="en-US" sz="1600" dirty="0">
                <a:solidFill>
                  <a:schemeClr val="tx2">
                    <a:lumMod val="50000"/>
                  </a:schemeClr>
                </a:solidFill>
              </a:rPr>
              <a:t>If there is still a “Pending Credential” status open at the beginning of the fourth quarter after exit, a tickler will be sent to the local level case managing counselor instructing them to capture the credential information before the end of that quarter</a:t>
            </a:r>
          </a:p>
          <a:p>
            <a:pPr algn="ctr"/>
            <a:endParaRPr lang="en-US" sz="800" b="1" dirty="0">
              <a:solidFill>
                <a:schemeClr val="accent2">
                  <a:lumMod val="75000"/>
                </a:schemeClr>
              </a:solidFill>
            </a:endParaRPr>
          </a:p>
          <a:p>
            <a:pPr lvl="0" algn="ctr"/>
            <a:r>
              <a:rPr lang="en-US" dirty="0">
                <a:solidFill>
                  <a:srgbClr val="C00000"/>
                </a:solidFill>
              </a:rPr>
              <a:t>If the counselor does not capture the credential information within the timeframe allowed</a:t>
            </a:r>
          </a:p>
          <a:p>
            <a:pPr lvl="0" algn="ctr"/>
            <a:r>
              <a:rPr lang="en-US" dirty="0">
                <a:solidFill>
                  <a:srgbClr val="C00000"/>
                </a:solidFill>
              </a:rPr>
              <a:t>IT WILL HAVE A NEGATIVE IMPACT ON YOUR CREDENTIAL MEASURE!</a:t>
            </a:r>
          </a:p>
          <a:p>
            <a:pPr algn="ctr"/>
            <a:endParaRPr lang="en-US" sz="16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952500" y="1724469"/>
            <a:ext cx="7239000" cy="1927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6059182" y="2753918"/>
            <a:ext cx="828675" cy="173754"/>
          </a:xfrm>
          <a:prstGeom prst="rect">
            <a:avLst/>
          </a:prstGeom>
        </p:spPr>
      </p:pic>
      <p:sp>
        <p:nvSpPr>
          <p:cNvPr id="8" name="Slide Number Placeholder 7"/>
          <p:cNvSpPr>
            <a:spLocks noGrp="1"/>
          </p:cNvSpPr>
          <p:nvPr>
            <p:ph type="sldNum" sz="quarter" idx="12"/>
          </p:nvPr>
        </p:nvSpPr>
        <p:spPr/>
        <p:txBody>
          <a:bodyPr/>
          <a:lstStyle/>
          <a:p>
            <a:fld id="{EBFF2294-7853-4F86-BD16-9D9D7D857176}" type="slidenum">
              <a:rPr lang="en-US" smtClean="0"/>
              <a:t>82</a:t>
            </a:fld>
            <a:endParaRPr lang="en-US" dirty="0"/>
          </a:p>
        </p:txBody>
      </p:sp>
      <p:pic>
        <p:nvPicPr>
          <p:cNvPr id="9" name="Picture 8">
            <a:extLst>
              <a:ext uri="{FF2B5EF4-FFF2-40B4-BE49-F238E27FC236}">
                <a16:creationId xmlns:a16="http://schemas.microsoft.com/office/drawing/2014/main" id="{B4170936-0128-4055-9E94-9648F0BD63E8}"/>
              </a:ext>
            </a:extLst>
          </p:cNvPr>
          <p:cNvPicPr>
            <a:picLocks noChangeAspect="1"/>
          </p:cNvPicPr>
          <p:nvPr/>
        </p:nvPicPr>
        <p:blipFill>
          <a:blip r:embed="rId4"/>
          <a:stretch>
            <a:fillRect/>
          </a:stretch>
        </p:blipFill>
        <p:spPr>
          <a:xfrm>
            <a:off x="1049295" y="2766884"/>
            <a:ext cx="914400" cy="168442"/>
          </a:xfrm>
          <a:prstGeom prst="rect">
            <a:avLst/>
          </a:prstGeom>
        </p:spPr>
      </p:pic>
      <p:pic>
        <p:nvPicPr>
          <p:cNvPr id="10" name="Picture 9">
            <a:extLst>
              <a:ext uri="{FF2B5EF4-FFF2-40B4-BE49-F238E27FC236}">
                <a16:creationId xmlns:a16="http://schemas.microsoft.com/office/drawing/2014/main" id="{479B47E6-377C-4E2E-9A8F-FC7987A0059F}"/>
              </a:ext>
            </a:extLst>
          </p:cNvPr>
          <p:cNvPicPr>
            <a:picLocks noChangeAspect="1"/>
          </p:cNvPicPr>
          <p:nvPr/>
        </p:nvPicPr>
        <p:blipFill>
          <a:blip r:embed="rId5"/>
          <a:stretch>
            <a:fillRect/>
          </a:stretch>
        </p:blipFill>
        <p:spPr>
          <a:xfrm>
            <a:off x="3962400" y="2753918"/>
            <a:ext cx="955038" cy="223837"/>
          </a:xfrm>
          <a:prstGeom prst="rect">
            <a:avLst/>
          </a:prstGeom>
        </p:spPr>
      </p:pic>
      <p:pic>
        <p:nvPicPr>
          <p:cNvPr id="11" name="Picture 10">
            <a:extLst>
              <a:ext uri="{FF2B5EF4-FFF2-40B4-BE49-F238E27FC236}">
                <a16:creationId xmlns:a16="http://schemas.microsoft.com/office/drawing/2014/main" id="{9C17F32A-E0B8-4ECB-96D3-8C242907D5D4}"/>
              </a:ext>
            </a:extLst>
          </p:cNvPr>
          <p:cNvPicPr>
            <a:picLocks noChangeAspect="1"/>
          </p:cNvPicPr>
          <p:nvPr/>
        </p:nvPicPr>
        <p:blipFill>
          <a:blip r:embed="rId5"/>
          <a:stretch>
            <a:fillRect/>
          </a:stretch>
        </p:blipFill>
        <p:spPr>
          <a:xfrm>
            <a:off x="6024205" y="2739186"/>
            <a:ext cx="955038" cy="223837"/>
          </a:xfrm>
          <a:prstGeom prst="rect">
            <a:avLst/>
          </a:prstGeom>
        </p:spPr>
      </p:pic>
    </p:spTree>
    <p:extLst>
      <p:ext uri="{BB962C8B-B14F-4D97-AF65-F5344CB8AC3E}">
        <p14:creationId xmlns:p14="http://schemas.microsoft.com/office/powerpoint/2010/main" val="31216354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295400"/>
          </a:xfrm>
        </p:spPr>
        <p:txBody>
          <a:bodyPr>
            <a:noAutofit/>
          </a:bodyPr>
          <a:lstStyle/>
          <a:p>
            <a:pPr algn="ctr"/>
            <a:r>
              <a:rPr lang="en-US" sz="4500" dirty="0"/>
              <a:t>REQUIRED POST EXIT DATA ENTRY </a:t>
            </a:r>
            <a:br>
              <a:rPr lang="en-US" sz="3000" dirty="0"/>
            </a:br>
            <a:endParaRPr lang="en-US" sz="3000" dirty="0"/>
          </a:p>
        </p:txBody>
      </p:sp>
      <p:sp>
        <p:nvSpPr>
          <p:cNvPr id="3" name="Content Placeholder 2"/>
          <p:cNvSpPr>
            <a:spLocks noGrp="1"/>
          </p:cNvSpPr>
          <p:nvPr>
            <p:ph idx="1"/>
          </p:nvPr>
        </p:nvSpPr>
        <p:spPr>
          <a:xfrm>
            <a:off x="9236" y="1881909"/>
            <a:ext cx="9144000" cy="4724400"/>
          </a:xfrm>
        </p:spPr>
        <p:txBody>
          <a:bodyPr>
            <a:normAutofit fontScale="70000" lnSpcReduction="20000"/>
          </a:bodyPr>
          <a:lstStyle/>
          <a:p>
            <a:pPr marL="0" indent="0" algn="ctr">
              <a:spcBef>
                <a:spcPts val="3000"/>
              </a:spcBef>
              <a:buNone/>
            </a:pPr>
            <a:r>
              <a:rPr lang="en-US" sz="3500" b="1" i="1" dirty="0">
                <a:solidFill>
                  <a:schemeClr val="tx2">
                    <a:lumMod val="50000"/>
                  </a:schemeClr>
                </a:solidFill>
              </a:rPr>
              <a:t>If you use the Exit Reason: </a:t>
            </a:r>
            <a:r>
              <a:rPr lang="en-US" sz="3500" i="1" dirty="0">
                <a:solidFill>
                  <a:schemeClr val="tx2">
                    <a:lumMod val="50000"/>
                  </a:schemeClr>
                </a:solidFill>
              </a:rPr>
              <a:t>“Started Business/Self-Employed” OR</a:t>
            </a:r>
          </a:p>
          <a:p>
            <a:pPr marL="0" indent="0" algn="ctr">
              <a:spcBef>
                <a:spcPts val="0"/>
              </a:spcBef>
              <a:buNone/>
            </a:pPr>
            <a:r>
              <a:rPr lang="en-US" sz="3500" i="1" dirty="0">
                <a:solidFill>
                  <a:schemeClr val="tx2">
                    <a:lumMod val="50000"/>
                  </a:schemeClr>
                </a:solidFill>
              </a:rPr>
              <a:t>the participant is working for an employer not required to report wages</a:t>
            </a:r>
          </a:p>
          <a:p>
            <a:pPr marL="0" indent="0" algn="ctr">
              <a:spcBef>
                <a:spcPts val="0"/>
              </a:spcBef>
              <a:spcAft>
                <a:spcPts val="600"/>
              </a:spcAft>
              <a:buNone/>
            </a:pPr>
            <a:r>
              <a:rPr lang="en-US" sz="3500" i="1" dirty="0">
                <a:solidFill>
                  <a:schemeClr val="tx2">
                    <a:lumMod val="50000"/>
                  </a:schemeClr>
                </a:solidFill>
              </a:rPr>
              <a:t>(Railroad, Federal jobs, Non-profits, etc.)</a:t>
            </a:r>
          </a:p>
          <a:p>
            <a:pPr marL="0" indent="0" algn="ctr">
              <a:buNone/>
            </a:pPr>
            <a:endParaRPr lang="en-US" sz="2800" dirty="0">
              <a:solidFill>
                <a:schemeClr val="accent2">
                  <a:lumMod val="50000"/>
                </a:schemeClr>
              </a:solidFill>
            </a:endParaRPr>
          </a:p>
          <a:p>
            <a:pPr marL="0" indent="0" algn="ctr">
              <a:spcAft>
                <a:spcPts val="1800"/>
              </a:spcAft>
              <a:buNone/>
            </a:pPr>
            <a:r>
              <a:rPr lang="en-US" sz="3400" b="1" u="sng" dirty="0">
                <a:solidFill>
                  <a:schemeClr val="tx2">
                    <a:lumMod val="50000"/>
                  </a:schemeClr>
                </a:solidFill>
              </a:rPr>
              <a:t>YOU MUST</a:t>
            </a:r>
            <a:r>
              <a:rPr lang="en-US" sz="3400" b="1" dirty="0">
                <a:solidFill>
                  <a:schemeClr val="tx2">
                    <a:lumMod val="50000"/>
                  </a:schemeClr>
                </a:solidFill>
              </a:rPr>
              <a:t> </a:t>
            </a:r>
          </a:p>
          <a:p>
            <a:pPr marL="0" indent="0" algn="ctr">
              <a:buNone/>
            </a:pPr>
            <a:r>
              <a:rPr lang="en-US" sz="2800" dirty="0">
                <a:solidFill>
                  <a:schemeClr val="tx2">
                    <a:lumMod val="50000"/>
                  </a:schemeClr>
                </a:solidFill>
              </a:rPr>
              <a:t>Enter Supplemental Wage information into the participant’s WF1 record</a:t>
            </a:r>
          </a:p>
          <a:p>
            <a:pPr marL="0" indent="0" algn="ctr">
              <a:spcAft>
                <a:spcPts val="1800"/>
              </a:spcAft>
              <a:buNone/>
            </a:pPr>
            <a:r>
              <a:rPr lang="en-US" sz="2800" b="1" dirty="0">
                <a:solidFill>
                  <a:schemeClr val="tx2">
                    <a:lumMod val="50000"/>
                  </a:schemeClr>
                </a:solidFill>
              </a:rPr>
              <a:t> </a:t>
            </a:r>
            <a:r>
              <a:rPr lang="en-US" sz="2800" dirty="0">
                <a:solidFill>
                  <a:schemeClr val="tx2">
                    <a:lumMod val="50000"/>
                  </a:schemeClr>
                </a:solidFill>
              </a:rPr>
              <a:t>during each of the following quarters</a:t>
            </a:r>
          </a:p>
          <a:p>
            <a:pPr marL="0" indent="0" algn="ctr">
              <a:spcAft>
                <a:spcPts val="1200"/>
              </a:spcAft>
              <a:buNone/>
            </a:pPr>
            <a:r>
              <a:rPr lang="en-US" sz="2800" b="1" dirty="0">
                <a:solidFill>
                  <a:schemeClr val="tx2">
                    <a:lumMod val="50000"/>
                  </a:schemeClr>
                </a:solidFill>
              </a:rPr>
              <a:t>2</a:t>
            </a:r>
            <a:r>
              <a:rPr lang="en-US" sz="2800" b="1" baseline="30000" dirty="0">
                <a:solidFill>
                  <a:schemeClr val="tx2">
                    <a:lumMod val="50000"/>
                  </a:schemeClr>
                </a:solidFill>
              </a:rPr>
              <a:t>nd</a:t>
            </a:r>
            <a:r>
              <a:rPr lang="en-US" sz="2800" b="1" dirty="0">
                <a:solidFill>
                  <a:schemeClr val="tx2">
                    <a:lumMod val="50000"/>
                  </a:schemeClr>
                </a:solidFill>
              </a:rPr>
              <a:t> Quarter After Exit and the 4</a:t>
            </a:r>
            <a:r>
              <a:rPr lang="en-US" sz="2800" b="1" baseline="30000" dirty="0">
                <a:solidFill>
                  <a:schemeClr val="tx2">
                    <a:lumMod val="50000"/>
                  </a:schemeClr>
                </a:solidFill>
              </a:rPr>
              <a:t>th</a:t>
            </a:r>
            <a:r>
              <a:rPr lang="en-US" sz="2800" b="1" dirty="0">
                <a:solidFill>
                  <a:schemeClr val="tx2">
                    <a:lumMod val="50000"/>
                  </a:schemeClr>
                </a:solidFill>
              </a:rPr>
              <a:t> Quarter After Exit</a:t>
            </a:r>
          </a:p>
          <a:p>
            <a:pPr marL="0" indent="0" algn="ctr">
              <a:buNone/>
            </a:pPr>
            <a:endParaRPr lang="en-US" sz="1400" b="1" dirty="0">
              <a:solidFill>
                <a:srgbClr val="C00000"/>
              </a:solidFill>
            </a:endParaRPr>
          </a:p>
          <a:p>
            <a:pPr marL="0" indent="0" algn="ctr">
              <a:buNone/>
            </a:pPr>
            <a:r>
              <a:rPr lang="en-US" b="1" dirty="0">
                <a:solidFill>
                  <a:schemeClr val="accent2">
                    <a:lumMod val="50000"/>
                  </a:schemeClr>
                </a:solidFill>
              </a:rPr>
              <a:t>If this data is not entered, the case will be a </a:t>
            </a:r>
            <a:r>
              <a:rPr lang="en-US" b="1" i="1" u="sng" dirty="0">
                <a:solidFill>
                  <a:schemeClr val="accent2">
                    <a:lumMod val="50000"/>
                  </a:schemeClr>
                </a:solidFill>
              </a:rPr>
              <a:t>negative</a:t>
            </a:r>
            <a:r>
              <a:rPr lang="en-US" b="1" dirty="0">
                <a:solidFill>
                  <a:schemeClr val="accent2">
                    <a:lumMod val="50000"/>
                  </a:schemeClr>
                </a:solidFill>
              </a:rPr>
              <a:t> </a:t>
            </a:r>
          </a:p>
          <a:p>
            <a:pPr marL="0" indent="0" algn="ctr">
              <a:spcAft>
                <a:spcPts val="1200"/>
              </a:spcAft>
              <a:buNone/>
            </a:pPr>
            <a:r>
              <a:rPr lang="en-US" b="1" dirty="0">
                <a:solidFill>
                  <a:schemeClr val="accent2">
                    <a:lumMod val="50000"/>
                  </a:schemeClr>
                </a:solidFill>
              </a:rPr>
              <a:t>in your 2</a:t>
            </a:r>
            <a:r>
              <a:rPr lang="en-US" b="1" baseline="30000" dirty="0">
                <a:solidFill>
                  <a:schemeClr val="accent2">
                    <a:lumMod val="50000"/>
                  </a:schemeClr>
                </a:solidFill>
              </a:rPr>
              <a:t>nd</a:t>
            </a:r>
            <a:r>
              <a:rPr lang="en-US" b="1" dirty="0">
                <a:solidFill>
                  <a:schemeClr val="accent2">
                    <a:lumMod val="50000"/>
                  </a:schemeClr>
                </a:solidFill>
              </a:rPr>
              <a:t> and 4</a:t>
            </a:r>
            <a:r>
              <a:rPr lang="en-US" b="1" baseline="30000" dirty="0">
                <a:solidFill>
                  <a:schemeClr val="accent2">
                    <a:lumMod val="50000"/>
                  </a:schemeClr>
                </a:solidFill>
              </a:rPr>
              <a:t>th</a:t>
            </a:r>
            <a:r>
              <a:rPr lang="en-US" b="1" dirty="0">
                <a:solidFill>
                  <a:schemeClr val="accent2">
                    <a:lumMod val="50000"/>
                  </a:schemeClr>
                </a:solidFill>
              </a:rPr>
              <a:t> Quarter Employment Measures</a:t>
            </a:r>
          </a:p>
          <a:p>
            <a:pPr marL="0" indent="0" algn="ctr">
              <a:spcAft>
                <a:spcPts val="1200"/>
              </a:spcAft>
              <a:buNone/>
            </a:pPr>
            <a:endParaRPr lang="en-US" b="1" dirty="0">
              <a:solidFill>
                <a:schemeClr val="accent2">
                  <a:lumMod val="50000"/>
                </a:schemeClr>
              </a:solidFill>
            </a:endParaRPr>
          </a:p>
          <a:p>
            <a:pPr marL="0" indent="0" algn="ctr">
              <a:spcAft>
                <a:spcPts val="1200"/>
              </a:spcAft>
              <a:buNone/>
            </a:pPr>
            <a:endParaRPr lang="en-US" b="1" dirty="0">
              <a:solidFill>
                <a:schemeClr val="accent2">
                  <a:lumMod val="50000"/>
                </a:schemeClr>
              </a:solidFill>
            </a:endParaRPr>
          </a:p>
        </p:txBody>
      </p:sp>
    </p:spTree>
    <p:extLst>
      <p:ext uri="{BB962C8B-B14F-4D97-AF65-F5344CB8AC3E}">
        <p14:creationId xmlns:p14="http://schemas.microsoft.com/office/powerpoint/2010/main" val="2787855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295400"/>
          </a:xfrm>
        </p:spPr>
        <p:txBody>
          <a:bodyPr>
            <a:noAutofit/>
          </a:bodyPr>
          <a:lstStyle/>
          <a:p>
            <a:pPr algn="ctr"/>
            <a:r>
              <a:rPr lang="en-US" sz="3000" dirty="0"/>
              <a:t>Acceptable File Documentation for </a:t>
            </a:r>
            <a:br>
              <a:rPr lang="en-US" sz="3000" dirty="0"/>
            </a:br>
            <a:r>
              <a:rPr lang="en-US" sz="3000" dirty="0"/>
              <a:t>Entered Supplemental Wage Data</a:t>
            </a:r>
            <a:endParaRPr lang="en-US" sz="900" dirty="0"/>
          </a:p>
        </p:txBody>
      </p:sp>
      <p:sp>
        <p:nvSpPr>
          <p:cNvPr id="3" name="Content Placeholder 2"/>
          <p:cNvSpPr>
            <a:spLocks noGrp="1"/>
          </p:cNvSpPr>
          <p:nvPr>
            <p:ph idx="1"/>
          </p:nvPr>
        </p:nvSpPr>
        <p:spPr>
          <a:xfrm>
            <a:off x="76200" y="2057400"/>
            <a:ext cx="9067800" cy="4826267"/>
          </a:xfrm>
        </p:spPr>
        <p:txBody>
          <a:bodyPr>
            <a:normAutofit/>
          </a:bodyPr>
          <a:lstStyle/>
          <a:p>
            <a:pPr marL="0" indent="0">
              <a:spcBef>
                <a:spcPts val="1800"/>
              </a:spcBef>
              <a:buNone/>
              <a:tabLst>
                <a:tab pos="0" algn="l"/>
              </a:tabLst>
            </a:pPr>
            <a:r>
              <a:rPr lang="en-US" sz="2200" b="1" dirty="0">
                <a:solidFill>
                  <a:schemeClr val="tx2">
                    <a:lumMod val="50000"/>
                  </a:schemeClr>
                </a:solidFill>
              </a:rPr>
              <a:t>Copy of the participants paystub relevant to the reporting period</a:t>
            </a:r>
          </a:p>
          <a:p>
            <a:pPr marL="400050" indent="-169863">
              <a:tabLst>
                <a:tab pos="0" algn="l"/>
                <a:tab pos="400050" algn="l"/>
              </a:tabLst>
            </a:pPr>
            <a:r>
              <a:rPr lang="en-US" sz="2200" dirty="0">
                <a:solidFill>
                  <a:schemeClr val="tx2">
                    <a:lumMod val="50000"/>
                  </a:schemeClr>
                </a:solidFill>
              </a:rPr>
              <a:t>Dates of employment</a:t>
            </a:r>
          </a:p>
          <a:p>
            <a:pPr marL="400050" indent="-169863">
              <a:tabLst>
                <a:tab pos="0" algn="l"/>
                <a:tab pos="400050" algn="l"/>
              </a:tabLst>
            </a:pPr>
            <a:r>
              <a:rPr lang="en-US" sz="2200" dirty="0">
                <a:solidFill>
                  <a:schemeClr val="tx2">
                    <a:lumMod val="50000"/>
                  </a:schemeClr>
                </a:solidFill>
              </a:rPr>
              <a:t>Name of employer</a:t>
            </a:r>
          </a:p>
          <a:p>
            <a:pPr marL="400050" indent="-169863">
              <a:tabLst>
                <a:tab pos="0" algn="l"/>
                <a:tab pos="400050" algn="l"/>
              </a:tabLst>
            </a:pPr>
            <a:r>
              <a:rPr lang="en-US" sz="2200" dirty="0">
                <a:solidFill>
                  <a:schemeClr val="tx2">
                    <a:lumMod val="50000"/>
                  </a:schemeClr>
                </a:solidFill>
              </a:rPr>
              <a:t>Employer contact information</a:t>
            </a:r>
          </a:p>
          <a:p>
            <a:pPr marL="230187" indent="0">
              <a:buNone/>
              <a:tabLst>
                <a:tab pos="0" algn="l"/>
                <a:tab pos="400050" algn="l"/>
              </a:tabLst>
            </a:pPr>
            <a:endParaRPr lang="en-US" sz="2200" b="1" dirty="0">
              <a:solidFill>
                <a:schemeClr val="tx2">
                  <a:lumMod val="50000"/>
                </a:schemeClr>
              </a:solidFill>
            </a:endParaRPr>
          </a:p>
          <a:p>
            <a:pPr marL="0" indent="0">
              <a:buNone/>
            </a:pPr>
            <a:r>
              <a:rPr lang="en-US" sz="2200" b="1" dirty="0">
                <a:solidFill>
                  <a:schemeClr val="tx2">
                    <a:lumMod val="50000"/>
                  </a:schemeClr>
                </a:solidFill>
              </a:rPr>
              <a:t>IRS Form 1040-ES, other IRS form, or at least one of the following for each quarter after exit</a:t>
            </a:r>
          </a:p>
          <a:p>
            <a:pPr marL="400050" indent="-169863"/>
            <a:r>
              <a:rPr lang="en-US" sz="2200" dirty="0">
                <a:solidFill>
                  <a:schemeClr val="tx2">
                    <a:lumMod val="50000"/>
                  </a:schemeClr>
                </a:solidFill>
              </a:rPr>
              <a:t>A thorough list of individuals with whom the participant does business</a:t>
            </a:r>
          </a:p>
          <a:p>
            <a:pPr marL="400050" indent="-169863"/>
            <a:r>
              <a:rPr lang="en-US" sz="2200" dirty="0">
                <a:solidFill>
                  <a:schemeClr val="tx2">
                    <a:lumMod val="50000"/>
                  </a:schemeClr>
                </a:solidFill>
              </a:rPr>
              <a:t>A list of companies the participant purchases supplies or services from</a:t>
            </a:r>
          </a:p>
          <a:p>
            <a:pPr marL="400050" indent="-169863">
              <a:spcAft>
                <a:spcPts val="600"/>
              </a:spcAft>
            </a:pPr>
            <a:r>
              <a:rPr lang="en-US" sz="2200" dirty="0">
                <a:solidFill>
                  <a:schemeClr val="tx2">
                    <a:lumMod val="50000"/>
                  </a:schemeClr>
                </a:solidFill>
              </a:rPr>
              <a:t>Advertising materials the participant uses to market their business</a:t>
            </a:r>
          </a:p>
          <a:p>
            <a:pPr marL="514350" indent="-514350" algn="r">
              <a:buNone/>
            </a:pPr>
            <a:r>
              <a:rPr lang="en-US" sz="800" dirty="0"/>
              <a:t>(</a:t>
            </a:r>
            <a:r>
              <a:rPr lang="en-US" sz="800" dirty="0">
                <a:hlinkClick r:id="rId2"/>
              </a:rPr>
              <a:t>https://apps.deed.state.mn.us/ddp/PolicyDetail.aspx?pol=286</a:t>
            </a:r>
            <a:r>
              <a:rPr lang="en-US" sz="800" dirty="0"/>
              <a:t>: Handbook for Data Validators)</a:t>
            </a:r>
            <a:endParaRPr lang="en-US" sz="800" b="1" dirty="0">
              <a:solidFill>
                <a:schemeClr val="accent1">
                  <a:lumMod val="75000"/>
                </a:schemeClr>
              </a:solidFill>
            </a:endParaRPr>
          </a:p>
        </p:txBody>
      </p:sp>
    </p:spTree>
    <p:extLst>
      <p:ext uri="{BB962C8B-B14F-4D97-AF65-F5344CB8AC3E}">
        <p14:creationId xmlns:p14="http://schemas.microsoft.com/office/powerpoint/2010/main" val="1032931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295400"/>
          </a:xfrm>
        </p:spPr>
        <p:txBody>
          <a:bodyPr>
            <a:noAutofit/>
          </a:bodyPr>
          <a:lstStyle/>
          <a:p>
            <a:pPr algn="ctr"/>
            <a:r>
              <a:rPr lang="en-US" sz="3000" dirty="0"/>
              <a:t>WF1 Tickler Creation for Supplemental Wage Data</a:t>
            </a:r>
            <a:br>
              <a:rPr lang="en-US" sz="3000" dirty="0"/>
            </a:br>
            <a:endParaRPr lang="en-US" sz="900" dirty="0"/>
          </a:p>
        </p:txBody>
      </p:sp>
      <p:sp>
        <p:nvSpPr>
          <p:cNvPr id="3" name="Content Placeholder 2"/>
          <p:cNvSpPr>
            <a:spLocks noGrp="1"/>
          </p:cNvSpPr>
          <p:nvPr>
            <p:ph idx="1"/>
          </p:nvPr>
        </p:nvSpPr>
        <p:spPr>
          <a:xfrm>
            <a:off x="6306716" y="1738604"/>
            <a:ext cx="2743200" cy="5105400"/>
          </a:xfrm>
        </p:spPr>
        <p:txBody>
          <a:bodyPr>
            <a:noAutofit/>
          </a:bodyPr>
          <a:lstStyle/>
          <a:p>
            <a:pPr marL="168275" indent="-112713">
              <a:spcAft>
                <a:spcPts val="600"/>
              </a:spcAft>
              <a:tabLst>
                <a:tab pos="0" algn="l"/>
                <a:tab pos="168275" algn="l"/>
              </a:tabLst>
            </a:pPr>
            <a:r>
              <a:rPr lang="en-US" sz="1700" dirty="0">
                <a:solidFill>
                  <a:schemeClr val="tx2">
                    <a:lumMod val="50000"/>
                  </a:schemeClr>
                </a:solidFill>
              </a:rPr>
              <a:t> Click “Tickler” on the side panel of the participant’s record</a:t>
            </a:r>
          </a:p>
          <a:p>
            <a:pPr marL="168275" indent="-112713">
              <a:spcAft>
                <a:spcPts val="600"/>
              </a:spcAft>
              <a:tabLst>
                <a:tab pos="0" algn="l"/>
                <a:tab pos="168275" algn="l"/>
              </a:tabLst>
            </a:pPr>
            <a:r>
              <a:rPr lang="en-US" sz="1700" dirty="0">
                <a:solidFill>
                  <a:schemeClr val="tx2">
                    <a:lumMod val="50000"/>
                  </a:schemeClr>
                </a:solidFill>
              </a:rPr>
              <a:t> Enter the date you want to be alerted and the information the tickler needs to remind you to do</a:t>
            </a:r>
          </a:p>
          <a:p>
            <a:pPr marL="168275" indent="-112713">
              <a:spcAft>
                <a:spcPts val="600"/>
              </a:spcAft>
              <a:tabLst>
                <a:tab pos="0" algn="l"/>
                <a:tab pos="168275" algn="l"/>
              </a:tabLst>
            </a:pPr>
            <a:r>
              <a:rPr lang="en-US" sz="1700" dirty="0">
                <a:solidFill>
                  <a:schemeClr val="tx2">
                    <a:lumMod val="50000"/>
                  </a:schemeClr>
                </a:solidFill>
              </a:rPr>
              <a:t>To limit your data entry duties, click on “Save/Copy to New Recipient” </a:t>
            </a:r>
          </a:p>
          <a:p>
            <a:pPr marL="168275" indent="-112713">
              <a:tabLst>
                <a:tab pos="0" algn="l"/>
                <a:tab pos="168275" algn="l"/>
              </a:tabLst>
            </a:pPr>
            <a:r>
              <a:rPr lang="en-US" sz="1700" dirty="0">
                <a:solidFill>
                  <a:schemeClr val="tx2">
                    <a:lumMod val="50000"/>
                  </a:schemeClr>
                </a:solidFill>
              </a:rPr>
              <a:t>Change the “Due Date” to the next date you need to confirm supplemental data, edit your task, and repeat </a:t>
            </a:r>
          </a:p>
          <a:p>
            <a:pPr marL="168275" indent="-112713">
              <a:tabLst>
                <a:tab pos="0" algn="l"/>
                <a:tab pos="168275" algn="l"/>
              </a:tabLst>
            </a:pPr>
            <a:endParaRPr lang="en-US" sz="2000" dirty="0">
              <a:solidFill>
                <a:schemeClr val="tx2">
                  <a:lumMod val="50000"/>
                </a:schemeClr>
              </a:solidFill>
            </a:endParaRPr>
          </a:p>
          <a:p>
            <a:pPr marL="55562" indent="0">
              <a:buNone/>
              <a:tabLst>
                <a:tab pos="0" algn="l"/>
                <a:tab pos="168275" algn="l"/>
              </a:tabLst>
            </a:pPr>
            <a:endParaRPr lang="en-US" sz="2200" dirty="0">
              <a:solidFill>
                <a:schemeClr val="tx2">
                  <a:lumMod val="50000"/>
                </a:schemeClr>
              </a:solidFill>
            </a:endParaRPr>
          </a:p>
        </p:txBody>
      </p:sp>
      <p:pic>
        <p:nvPicPr>
          <p:cNvPr id="4" name="Picture 3"/>
          <p:cNvPicPr>
            <a:picLocks noChangeAspect="1"/>
          </p:cNvPicPr>
          <p:nvPr/>
        </p:nvPicPr>
        <p:blipFill>
          <a:blip r:embed="rId2"/>
          <a:stretch>
            <a:fillRect/>
          </a:stretch>
        </p:blipFill>
        <p:spPr>
          <a:xfrm>
            <a:off x="286916" y="1802363"/>
            <a:ext cx="5943600" cy="418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21874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5273"/>
            <a:ext cx="8763000" cy="1295400"/>
          </a:xfrm>
        </p:spPr>
        <p:txBody>
          <a:bodyPr>
            <a:noAutofit/>
          </a:bodyPr>
          <a:lstStyle/>
          <a:p>
            <a:pPr algn="ctr"/>
            <a:r>
              <a:rPr lang="en-US" sz="3000" dirty="0"/>
              <a:t>Supplemental Wage Data Entry</a:t>
            </a:r>
            <a:endParaRPr lang="en-US" sz="900" dirty="0"/>
          </a:p>
        </p:txBody>
      </p:sp>
      <p:sp>
        <p:nvSpPr>
          <p:cNvPr id="3" name="Content Placeholder 2"/>
          <p:cNvSpPr>
            <a:spLocks noGrp="1"/>
          </p:cNvSpPr>
          <p:nvPr>
            <p:ph idx="1"/>
          </p:nvPr>
        </p:nvSpPr>
        <p:spPr>
          <a:xfrm>
            <a:off x="609600" y="5334000"/>
            <a:ext cx="8382000" cy="990600"/>
          </a:xfrm>
        </p:spPr>
        <p:txBody>
          <a:bodyPr>
            <a:noAutofit/>
          </a:bodyPr>
          <a:lstStyle/>
          <a:p>
            <a:pPr marL="168275" indent="-112713">
              <a:tabLst>
                <a:tab pos="0" algn="l"/>
                <a:tab pos="168275" algn="l"/>
              </a:tabLst>
            </a:pPr>
            <a:r>
              <a:rPr lang="en-US" sz="2000" dirty="0">
                <a:solidFill>
                  <a:schemeClr val="tx2">
                    <a:lumMod val="50000"/>
                  </a:schemeClr>
                </a:solidFill>
              </a:rPr>
              <a:t> Click on “Follow-Up” in the side panel of the participant’s record</a:t>
            </a:r>
          </a:p>
          <a:p>
            <a:pPr marL="168275" indent="-112713">
              <a:tabLst>
                <a:tab pos="0" algn="l"/>
                <a:tab pos="168275" algn="l"/>
              </a:tabLst>
            </a:pPr>
            <a:r>
              <a:rPr lang="en-US" sz="2000" dirty="0">
                <a:solidFill>
                  <a:schemeClr val="tx2">
                    <a:lumMod val="50000"/>
                  </a:schemeClr>
                </a:solidFill>
              </a:rPr>
              <a:t> Click on “Add” in the “Action” column to the right on the 1</a:t>
            </a:r>
            <a:r>
              <a:rPr lang="en-US" sz="2000" baseline="30000" dirty="0">
                <a:solidFill>
                  <a:schemeClr val="tx2">
                    <a:lumMod val="50000"/>
                  </a:schemeClr>
                </a:solidFill>
              </a:rPr>
              <a:t>st</a:t>
            </a:r>
            <a:r>
              <a:rPr lang="en-US" sz="2000" dirty="0">
                <a:solidFill>
                  <a:schemeClr val="tx2">
                    <a:lumMod val="50000"/>
                  </a:schemeClr>
                </a:solidFill>
              </a:rPr>
              <a:t> Quarter line</a:t>
            </a:r>
            <a:endParaRPr lang="en-US" sz="2200" dirty="0">
              <a:solidFill>
                <a:schemeClr val="tx2">
                  <a:lumMod val="50000"/>
                </a:schemeClr>
              </a:solidFill>
            </a:endParaRPr>
          </a:p>
        </p:txBody>
      </p:sp>
      <p:pic>
        <p:nvPicPr>
          <p:cNvPr id="4" name="Picture 3"/>
          <p:cNvPicPr>
            <a:picLocks noChangeAspect="1"/>
          </p:cNvPicPr>
          <p:nvPr/>
        </p:nvPicPr>
        <p:blipFill>
          <a:blip r:embed="rId2"/>
          <a:stretch>
            <a:fillRect/>
          </a:stretch>
        </p:blipFill>
        <p:spPr>
          <a:xfrm>
            <a:off x="457200" y="1371600"/>
            <a:ext cx="81534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443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295400"/>
          </a:xfrm>
        </p:spPr>
        <p:txBody>
          <a:bodyPr>
            <a:noAutofit/>
          </a:bodyPr>
          <a:lstStyle/>
          <a:p>
            <a:pPr algn="ctr"/>
            <a:r>
              <a:rPr lang="en-US" sz="3000" dirty="0"/>
              <a:t>Supplemental Wage Data Entry</a:t>
            </a:r>
            <a:br>
              <a:rPr lang="en-US" sz="3000" dirty="0"/>
            </a:br>
            <a:endParaRPr lang="en-US" sz="900" dirty="0"/>
          </a:p>
        </p:txBody>
      </p:sp>
      <p:sp>
        <p:nvSpPr>
          <p:cNvPr id="3" name="Content Placeholder 2"/>
          <p:cNvSpPr>
            <a:spLocks noGrp="1"/>
          </p:cNvSpPr>
          <p:nvPr>
            <p:ph idx="1"/>
          </p:nvPr>
        </p:nvSpPr>
        <p:spPr>
          <a:xfrm>
            <a:off x="76200" y="5410200"/>
            <a:ext cx="9067800" cy="1295400"/>
          </a:xfrm>
        </p:spPr>
        <p:txBody>
          <a:bodyPr>
            <a:noAutofit/>
          </a:bodyPr>
          <a:lstStyle/>
          <a:p>
            <a:pPr marL="168275" indent="-112713">
              <a:spcAft>
                <a:spcPts val="600"/>
              </a:spcAft>
              <a:tabLst>
                <a:tab pos="0" algn="l"/>
                <a:tab pos="168275" algn="l"/>
              </a:tabLst>
            </a:pPr>
            <a:r>
              <a:rPr lang="en-US" sz="1900" dirty="0">
                <a:solidFill>
                  <a:schemeClr val="tx2">
                    <a:lumMod val="50000"/>
                  </a:schemeClr>
                </a:solidFill>
              </a:rPr>
              <a:t> Enter the date you received the supplemental wage documentation from the participant</a:t>
            </a:r>
          </a:p>
          <a:p>
            <a:pPr marL="168275" indent="-112713">
              <a:tabLst>
                <a:tab pos="0" algn="l"/>
                <a:tab pos="168275" algn="l"/>
              </a:tabLst>
            </a:pPr>
            <a:r>
              <a:rPr lang="en-US" sz="1900" dirty="0">
                <a:solidFill>
                  <a:schemeClr val="tx2">
                    <a:lumMod val="50000"/>
                  </a:schemeClr>
                </a:solidFill>
              </a:rPr>
              <a:t> Select the “Supplemental Verification Type” in which the participant provided</a:t>
            </a:r>
          </a:p>
          <a:p>
            <a:pPr marL="55562" indent="0">
              <a:buNone/>
              <a:tabLst>
                <a:tab pos="0" algn="l"/>
                <a:tab pos="168275" algn="l"/>
              </a:tabLst>
            </a:pPr>
            <a:endParaRPr lang="en-US" sz="2200" dirty="0">
              <a:solidFill>
                <a:schemeClr val="tx2">
                  <a:lumMod val="50000"/>
                </a:schemeClr>
              </a:solidFill>
            </a:endParaRPr>
          </a:p>
        </p:txBody>
      </p:sp>
      <p:pic>
        <p:nvPicPr>
          <p:cNvPr id="5" name="Picture 4"/>
          <p:cNvPicPr>
            <a:picLocks noChangeAspect="1"/>
          </p:cNvPicPr>
          <p:nvPr/>
        </p:nvPicPr>
        <p:blipFill rotWithShape="1">
          <a:blip r:embed="rId2"/>
          <a:srcRect l="50000" t="42381" r="27143" b="9619"/>
          <a:stretch/>
        </p:blipFill>
        <p:spPr>
          <a:xfrm>
            <a:off x="762000" y="1447800"/>
            <a:ext cx="75438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5857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295400"/>
          </a:xfrm>
        </p:spPr>
        <p:txBody>
          <a:bodyPr>
            <a:noAutofit/>
          </a:bodyPr>
          <a:lstStyle/>
          <a:p>
            <a:pPr algn="ctr"/>
            <a:r>
              <a:rPr lang="en-US" sz="3000" dirty="0"/>
              <a:t>Supplemental Wage Data Entry</a:t>
            </a:r>
            <a:endParaRPr lang="en-US" sz="900" dirty="0"/>
          </a:p>
        </p:txBody>
      </p:sp>
      <p:sp>
        <p:nvSpPr>
          <p:cNvPr id="3" name="Content Placeholder 2"/>
          <p:cNvSpPr>
            <a:spLocks noGrp="1"/>
          </p:cNvSpPr>
          <p:nvPr>
            <p:ph idx="1"/>
          </p:nvPr>
        </p:nvSpPr>
        <p:spPr>
          <a:xfrm>
            <a:off x="6664543" y="1905000"/>
            <a:ext cx="2403257" cy="4800600"/>
          </a:xfrm>
        </p:spPr>
        <p:txBody>
          <a:bodyPr>
            <a:noAutofit/>
          </a:bodyPr>
          <a:lstStyle/>
          <a:p>
            <a:pPr marL="55562" indent="0">
              <a:spcAft>
                <a:spcPts val="1200"/>
              </a:spcAft>
              <a:buNone/>
              <a:tabLst>
                <a:tab pos="0" algn="l"/>
                <a:tab pos="168275" algn="l"/>
              </a:tabLst>
            </a:pPr>
            <a:r>
              <a:rPr lang="en-US" sz="2000" u="sng" dirty="0">
                <a:solidFill>
                  <a:schemeClr val="tx2">
                    <a:lumMod val="50000"/>
                  </a:schemeClr>
                </a:solidFill>
              </a:rPr>
              <a:t>Case note </a:t>
            </a:r>
          </a:p>
          <a:p>
            <a:pPr marL="168275" indent="-112713">
              <a:spcAft>
                <a:spcPts val="1200"/>
              </a:spcAft>
              <a:tabLst>
                <a:tab pos="0" algn="l"/>
                <a:tab pos="168275" algn="l"/>
              </a:tabLst>
            </a:pPr>
            <a:r>
              <a:rPr lang="en-US" sz="2000" dirty="0">
                <a:solidFill>
                  <a:schemeClr val="tx2">
                    <a:lumMod val="50000"/>
                  </a:schemeClr>
                </a:solidFill>
              </a:rPr>
              <a:t> The type of verification used</a:t>
            </a:r>
          </a:p>
          <a:p>
            <a:pPr marL="168275" indent="-112713">
              <a:spcAft>
                <a:spcPts val="1200"/>
              </a:spcAft>
              <a:tabLst>
                <a:tab pos="0" algn="l"/>
                <a:tab pos="168275" algn="l"/>
              </a:tabLst>
            </a:pPr>
            <a:r>
              <a:rPr lang="en-US" sz="2000" dirty="0">
                <a:solidFill>
                  <a:schemeClr val="tx2">
                    <a:lumMod val="50000"/>
                  </a:schemeClr>
                </a:solidFill>
              </a:rPr>
              <a:t> Where the documentation can be found</a:t>
            </a:r>
          </a:p>
          <a:p>
            <a:pPr marL="168275" indent="-112713">
              <a:spcAft>
                <a:spcPts val="1200"/>
              </a:spcAft>
              <a:tabLst>
                <a:tab pos="0" algn="l"/>
                <a:tab pos="168275" algn="l"/>
              </a:tabLst>
            </a:pPr>
            <a:r>
              <a:rPr lang="en-US" sz="2000" dirty="0">
                <a:solidFill>
                  <a:schemeClr val="tx2">
                    <a:lumMod val="50000"/>
                  </a:schemeClr>
                </a:solidFill>
              </a:rPr>
              <a:t> The due date for next Supplemental Wage verification</a:t>
            </a:r>
          </a:p>
          <a:p>
            <a:pPr marL="55562" indent="0" algn="r">
              <a:buNone/>
              <a:tabLst>
                <a:tab pos="0" algn="l"/>
                <a:tab pos="168275" algn="l"/>
              </a:tabLst>
            </a:pPr>
            <a:r>
              <a:rPr lang="en-US" sz="2000" u="sng" dirty="0">
                <a:solidFill>
                  <a:schemeClr val="tx2">
                    <a:lumMod val="50000"/>
                  </a:schemeClr>
                </a:solidFill>
              </a:rPr>
              <a:t>Click “Save”</a:t>
            </a:r>
          </a:p>
        </p:txBody>
      </p:sp>
      <p:pic>
        <p:nvPicPr>
          <p:cNvPr id="6" name="Picture 5"/>
          <p:cNvPicPr>
            <a:picLocks noChangeAspect="1"/>
          </p:cNvPicPr>
          <p:nvPr/>
        </p:nvPicPr>
        <p:blipFill>
          <a:blip r:embed="rId2"/>
          <a:stretch>
            <a:fillRect/>
          </a:stretch>
        </p:blipFill>
        <p:spPr>
          <a:xfrm>
            <a:off x="304800" y="1828800"/>
            <a:ext cx="6359743" cy="4362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0062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295400"/>
          </a:xfrm>
        </p:spPr>
        <p:txBody>
          <a:bodyPr>
            <a:noAutofit/>
          </a:bodyPr>
          <a:lstStyle/>
          <a:p>
            <a:pPr algn="ctr"/>
            <a:r>
              <a:rPr lang="en-US" sz="3000" dirty="0"/>
              <a:t>Supplemental Wage Data Entry</a:t>
            </a:r>
            <a:endParaRPr lang="en-US" sz="900" dirty="0"/>
          </a:p>
        </p:txBody>
      </p:sp>
      <p:sp>
        <p:nvSpPr>
          <p:cNvPr id="3" name="Content Placeholder 2"/>
          <p:cNvSpPr>
            <a:spLocks noGrp="1"/>
          </p:cNvSpPr>
          <p:nvPr>
            <p:ph idx="1"/>
          </p:nvPr>
        </p:nvSpPr>
        <p:spPr>
          <a:xfrm>
            <a:off x="0" y="5029200"/>
            <a:ext cx="9448800" cy="1676400"/>
          </a:xfrm>
        </p:spPr>
        <p:txBody>
          <a:bodyPr>
            <a:noAutofit/>
          </a:bodyPr>
          <a:lstStyle/>
          <a:p>
            <a:pPr marL="55562" indent="0">
              <a:buNone/>
              <a:tabLst>
                <a:tab pos="0" algn="l"/>
                <a:tab pos="168275" algn="l"/>
              </a:tabLst>
            </a:pPr>
            <a:endParaRPr lang="en-US" sz="2000" dirty="0">
              <a:solidFill>
                <a:schemeClr val="tx2">
                  <a:lumMod val="50000"/>
                </a:schemeClr>
              </a:solidFill>
            </a:endParaRPr>
          </a:p>
          <a:p>
            <a:pPr marL="55562" indent="0" algn="ctr">
              <a:buNone/>
              <a:tabLst>
                <a:tab pos="0" algn="l"/>
                <a:tab pos="168275" algn="l"/>
              </a:tabLst>
            </a:pPr>
            <a:r>
              <a:rPr lang="en-US" sz="2000" dirty="0">
                <a:solidFill>
                  <a:schemeClr val="tx2">
                    <a:lumMod val="50000"/>
                  </a:schemeClr>
                </a:solidFill>
              </a:rPr>
              <a:t>Your first “Post Exit Information for Performance” is finished! </a:t>
            </a:r>
          </a:p>
          <a:p>
            <a:pPr marL="55562" indent="0" algn="ctr">
              <a:buNone/>
              <a:tabLst>
                <a:tab pos="0" algn="l"/>
                <a:tab pos="168275" algn="l"/>
              </a:tabLst>
            </a:pPr>
            <a:r>
              <a:rPr lang="en-US" sz="2000" dirty="0">
                <a:solidFill>
                  <a:schemeClr val="tx2">
                    <a:lumMod val="50000"/>
                  </a:schemeClr>
                </a:solidFill>
              </a:rPr>
              <a:t>Only three more to go!</a:t>
            </a:r>
          </a:p>
        </p:txBody>
      </p:sp>
      <p:pic>
        <p:nvPicPr>
          <p:cNvPr id="5" name="Picture 4"/>
          <p:cNvPicPr>
            <a:picLocks noChangeAspect="1"/>
          </p:cNvPicPr>
          <p:nvPr/>
        </p:nvPicPr>
        <p:blipFill rotWithShape="1">
          <a:blip r:embed="rId2"/>
          <a:srcRect l="452" r="2517" b="18816"/>
          <a:stretch/>
        </p:blipFill>
        <p:spPr>
          <a:xfrm>
            <a:off x="1066800" y="1562100"/>
            <a:ext cx="716280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88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9458"/>
            <a:ext cx="8797636" cy="1717942"/>
          </a:xfrm>
        </p:spPr>
        <p:txBody>
          <a:bodyPr>
            <a:normAutofit/>
          </a:bodyPr>
          <a:lstStyle/>
          <a:p>
            <a:pPr algn="ctr"/>
            <a:r>
              <a:rPr lang="en-US" sz="3400" dirty="0"/>
              <a:t>ADDING A NEW PERSON RECORD</a:t>
            </a:r>
          </a:p>
        </p:txBody>
      </p:sp>
      <p:sp>
        <p:nvSpPr>
          <p:cNvPr id="8" name="TextBox 7"/>
          <p:cNvSpPr txBox="1"/>
          <p:nvPr/>
        </p:nvSpPr>
        <p:spPr>
          <a:xfrm>
            <a:off x="6629400" y="1949970"/>
            <a:ext cx="2365576" cy="2859244"/>
          </a:xfrm>
          <a:prstGeom prst="rect">
            <a:avLst/>
          </a:prstGeom>
          <a:noFill/>
        </p:spPr>
        <p:txBody>
          <a:bodyPr wrap="square" rtlCol="0">
            <a:spAutoFit/>
          </a:bodyPr>
          <a:lstStyle/>
          <a:p>
            <a:pPr marL="230188" lvl="0" indent="-230188">
              <a:spcBef>
                <a:spcPct val="20000"/>
              </a:spcBef>
              <a:spcAft>
                <a:spcPts val="1200"/>
              </a:spcAft>
              <a:buFont typeface="Arial" pitchFamily="34" charset="0"/>
              <a:buChar char="•"/>
            </a:pPr>
            <a:r>
              <a:rPr lang="en-US" sz="1700" dirty="0">
                <a:solidFill>
                  <a:schemeClr val="tx2">
                    <a:lumMod val="50000"/>
                  </a:schemeClr>
                </a:solidFill>
              </a:rPr>
              <a:t>The individual is now assigned a WF1 ID number</a:t>
            </a:r>
          </a:p>
          <a:p>
            <a:pPr marL="230188" lvl="0" indent="-230188">
              <a:spcBef>
                <a:spcPct val="20000"/>
              </a:spcBef>
              <a:spcAft>
                <a:spcPts val="1200"/>
              </a:spcAft>
              <a:buFont typeface="Arial" pitchFamily="34" charset="0"/>
              <a:buChar char="•"/>
            </a:pPr>
            <a:r>
              <a:rPr lang="en-US" sz="1700" dirty="0">
                <a:solidFill>
                  <a:schemeClr val="tx2">
                    <a:lumMod val="50000"/>
                  </a:schemeClr>
                </a:solidFill>
              </a:rPr>
              <a:t>This number will be used as an ID instead of SSN</a:t>
            </a:r>
          </a:p>
          <a:p>
            <a:pPr marL="230188" lvl="0" indent="-230188">
              <a:spcBef>
                <a:spcPct val="20000"/>
              </a:spcBef>
              <a:spcAft>
                <a:spcPts val="600"/>
              </a:spcAft>
              <a:buFont typeface="Arial" pitchFamily="34" charset="0"/>
              <a:buChar char="•"/>
            </a:pPr>
            <a:r>
              <a:rPr lang="en-US" sz="1700" dirty="0">
                <a:solidFill>
                  <a:schemeClr val="tx2">
                    <a:lumMod val="50000"/>
                  </a:schemeClr>
                </a:solidFill>
              </a:rPr>
              <a:t>Continue filling in data in all areas you have information</a:t>
            </a:r>
          </a:p>
        </p:txBody>
      </p:sp>
      <p:sp>
        <p:nvSpPr>
          <p:cNvPr id="6" name="Left Arrow 5"/>
          <p:cNvSpPr/>
          <p:nvPr/>
        </p:nvSpPr>
        <p:spPr>
          <a:xfrm>
            <a:off x="6043536" y="1908748"/>
            <a:ext cx="457200" cy="304800"/>
          </a:xfrm>
          <a:prstGeom prst="leftArrow">
            <a:avLst/>
          </a:prstGeom>
          <a:solidFill>
            <a:schemeClr val="tx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EBFF2294-7853-4F86-BD16-9D9D7D857176}" type="slidenum">
              <a:rPr lang="en-US" smtClean="0"/>
              <a:t>9</a:t>
            </a:fld>
            <a:endParaRPr lang="en-US" dirty="0"/>
          </a:p>
        </p:txBody>
      </p:sp>
      <p:pic>
        <p:nvPicPr>
          <p:cNvPr id="5" name="Picture 4">
            <a:extLst>
              <a:ext uri="{FF2B5EF4-FFF2-40B4-BE49-F238E27FC236}">
                <a16:creationId xmlns:a16="http://schemas.microsoft.com/office/drawing/2014/main" id="{4386A80E-E89F-4F52-8762-08B9AE3200E9}"/>
              </a:ext>
            </a:extLst>
          </p:cNvPr>
          <p:cNvPicPr>
            <a:picLocks noChangeAspect="1"/>
          </p:cNvPicPr>
          <p:nvPr/>
        </p:nvPicPr>
        <p:blipFill>
          <a:blip r:embed="rId3"/>
          <a:stretch>
            <a:fillRect/>
          </a:stretch>
        </p:blipFill>
        <p:spPr>
          <a:xfrm>
            <a:off x="620297" y="1789112"/>
            <a:ext cx="5362575" cy="488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1750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Running WF1 Reports</a:t>
            </a:r>
          </a:p>
        </p:txBody>
      </p:sp>
      <p:sp>
        <p:nvSpPr>
          <p:cNvPr id="5" name="TextBox 4"/>
          <p:cNvSpPr txBox="1"/>
          <p:nvPr/>
        </p:nvSpPr>
        <p:spPr>
          <a:xfrm rot="2736828">
            <a:off x="5338126" y="2860555"/>
            <a:ext cx="700833" cy="215444"/>
          </a:xfrm>
          <a:prstGeom prst="rect">
            <a:avLst/>
          </a:prstGeom>
          <a:noFill/>
        </p:spPr>
        <p:txBody>
          <a:bodyPr wrap="none" rtlCol="0">
            <a:spAutoFit/>
          </a:bodyPr>
          <a:lstStyle/>
          <a:p>
            <a:r>
              <a:rPr lang="en-US" sz="800" b="1" dirty="0">
                <a:solidFill>
                  <a:schemeClr val="accent2">
                    <a:lumMod val="75000"/>
                  </a:schemeClr>
                </a:solidFill>
              </a:rPr>
              <a:t>1. Click here</a:t>
            </a:r>
          </a:p>
        </p:txBody>
      </p:sp>
      <p:pic>
        <p:nvPicPr>
          <p:cNvPr id="6" name="Picture 5"/>
          <p:cNvPicPr>
            <a:picLocks noChangeAspect="1"/>
          </p:cNvPicPr>
          <p:nvPr/>
        </p:nvPicPr>
        <p:blipFill>
          <a:blip r:embed="rId3"/>
          <a:stretch>
            <a:fillRect/>
          </a:stretch>
        </p:blipFill>
        <p:spPr>
          <a:xfrm rot="588942">
            <a:off x="5717472" y="2581680"/>
            <a:ext cx="291532" cy="364415"/>
          </a:xfrm>
          <a:prstGeom prst="rect">
            <a:avLst/>
          </a:prstGeom>
        </p:spPr>
      </p:pic>
      <p:sp>
        <p:nvSpPr>
          <p:cNvPr id="8" name="TextBox 7"/>
          <p:cNvSpPr txBox="1"/>
          <p:nvPr/>
        </p:nvSpPr>
        <p:spPr>
          <a:xfrm rot="3394131">
            <a:off x="4261253" y="3627954"/>
            <a:ext cx="916131" cy="215444"/>
          </a:xfrm>
          <a:prstGeom prst="rect">
            <a:avLst/>
          </a:prstGeom>
          <a:noFill/>
        </p:spPr>
        <p:txBody>
          <a:bodyPr wrap="square" rtlCol="0">
            <a:spAutoFit/>
          </a:bodyPr>
          <a:lstStyle/>
          <a:p>
            <a:r>
              <a:rPr lang="en-US" sz="800" b="1" dirty="0">
                <a:solidFill>
                  <a:schemeClr val="accent2">
                    <a:lumMod val="75000"/>
                  </a:schemeClr>
                </a:solidFill>
              </a:rPr>
              <a:t>2. Select here</a:t>
            </a:r>
          </a:p>
        </p:txBody>
      </p:sp>
      <p:pic>
        <p:nvPicPr>
          <p:cNvPr id="9" name="Picture 8"/>
          <p:cNvPicPr>
            <a:picLocks noChangeAspect="1"/>
          </p:cNvPicPr>
          <p:nvPr/>
        </p:nvPicPr>
        <p:blipFill>
          <a:blip r:embed="rId3"/>
          <a:stretch>
            <a:fillRect/>
          </a:stretch>
        </p:blipFill>
        <p:spPr>
          <a:xfrm rot="11999504">
            <a:off x="4208644" y="3591027"/>
            <a:ext cx="336824" cy="421030"/>
          </a:xfrm>
          <a:prstGeom prst="rect">
            <a:avLst/>
          </a:prstGeom>
        </p:spPr>
      </p:pic>
      <p:pic>
        <p:nvPicPr>
          <p:cNvPr id="2" name="Picture 1"/>
          <p:cNvPicPr>
            <a:picLocks noChangeAspect="1"/>
          </p:cNvPicPr>
          <p:nvPr/>
        </p:nvPicPr>
        <p:blipFill rotWithShape="1">
          <a:blip r:embed="rId4"/>
          <a:srcRect l="50000" t="12667" r="19167" b="31334"/>
          <a:stretch/>
        </p:blipFill>
        <p:spPr>
          <a:xfrm>
            <a:off x="1016410" y="2002639"/>
            <a:ext cx="7239000" cy="4108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5509639" y="2657101"/>
            <a:ext cx="353599" cy="414564"/>
          </a:xfrm>
          <a:prstGeom prst="rect">
            <a:avLst/>
          </a:prstGeom>
        </p:spPr>
      </p:pic>
      <p:pic>
        <p:nvPicPr>
          <p:cNvPr id="10" name="Picture 9"/>
          <p:cNvPicPr>
            <a:picLocks noChangeAspect="1"/>
          </p:cNvPicPr>
          <p:nvPr/>
        </p:nvPicPr>
        <p:blipFill>
          <a:blip r:embed="rId3"/>
          <a:stretch>
            <a:fillRect/>
          </a:stretch>
        </p:blipFill>
        <p:spPr>
          <a:xfrm rot="11999504">
            <a:off x="4106976" y="3458730"/>
            <a:ext cx="336824" cy="421030"/>
          </a:xfrm>
          <a:prstGeom prst="rect">
            <a:avLst/>
          </a:prstGeom>
        </p:spPr>
      </p:pic>
      <p:sp>
        <p:nvSpPr>
          <p:cNvPr id="11" name="TextBox 10"/>
          <p:cNvSpPr txBox="1"/>
          <p:nvPr/>
        </p:nvSpPr>
        <p:spPr>
          <a:xfrm rot="3394131">
            <a:off x="4138867" y="3495657"/>
            <a:ext cx="916131" cy="215444"/>
          </a:xfrm>
          <a:prstGeom prst="rect">
            <a:avLst/>
          </a:prstGeom>
          <a:noFill/>
        </p:spPr>
        <p:txBody>
          <a:bodyPr wrap="square" rtlCol="0">
            <a:spAutoFit/>
          </a:bodyPr>
          <a:lstStyle/>
          <a:p>
            <a:r>
              <a:rPr lang="en-US" sz="800" b="1" dirty="0">
                <a:solidFill>
                  <a:schemeClr val="accent2">
                    <a:lumMod val="75000"/>
                  </a:schemeClr>
                </a:solidFill>
              </a:rPr>
              <a:t>2. Select here</a:t>
            </a:r>
          </a:p>
        </p:txBody>
      </p:sp>
      <p:sp>
        <p:nvSpPr>
          <p:cNvPr id="12" name="TextBox 11"/>
          <p:cNvSpPr txBox="1"/>
          <p:nvPr/>
        </p:nvSpPr>
        <p:spPr>
          <a:xfrm rot="2736828">
            <a:off x="5138415" y="2947562"/>
            <a:ext cx="700833" cy="215444"/>
          </a:xfrm>
          <a:prstGeom prst="rect">
            <a:avLst/>
          </a:prstGeom>
          <a:noFill/>
        </p:spPr>
        <p:txBody>
          <a:bodyPr wrap="none" rtlCol="0">
            <a:spAutoFit/>
          </a:bodyPr>
          <a:lstStyle/>
          <a:p>
            <a:r>
              <a:rPr lang="en-US" sz="800" b="1" dirty="0">
                <a:solidFill>
                  <a:schemeClr val="accent2">
                    <a:lumMod val="75000"/>
                  </a:schemeClr>
                </a:solidFill>
              </a:rPr>
              <a:t>1. Click here</a:t>
            </a:r>
          </a:p>
        </p:txBody>
      </p:sp>
    </p:spTree>
    <p:extLst>
      <p:ext uri="{BB962C8B-B14F-4D97-AF65-F5344CB8AC3E}">
        <p14:creationId xmlns:p14="http://schemas.microsoft.com/office/powerpoint/2010/main" val="347995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40110" y="3048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Running WF1 Reports by Program or Fund</a:t>
            </a:r>
          </a:p>
        </p:txBody>
      </p:sp>
      <p:sp>
        <p:nvSpPr>
          <p:cNvPr id="2" name="Rectangle 1"/>
          <p:cNvSpPr/>
          <p:nvPr/>
        </p:nvSpPr>
        <p:spPr>
          <a:xfrm>
            <a:off x="368710" y="1981200"/>
            <a:ext cx="8534400" cy="3939540"/>
          </a:xfrm>
          <a:prstGeom prst="rect">
            <a:avLst/>
          </a:prstGeom>
        </p:spPr>
        <p:txBody>
          <a:bodyPr wrap="square">
            <a:spAutoFit/>
          </a:bodyPr>
          <a:lstStyle/>
          <a:p>
            <a:pPr marL="0" lvl="1">
              <a:spcAft>
                <a:spcPts val="1200"/>
              </a:spcAft>
            </a:pPr>
            <a:r>
              <a:rPr lang="en-US" sz="2000" b="1" u="sng" dirty="0">
                <a:solidFill>
                  <a:srgbClr val="1F497D">
                    <a:lumMod val="50000"/>
                  </a:srgbClr>
                </a:solidFill>
                <a:ea typeface="+mj-ea"/>
                <a:cs typeface="+mj-cs"/>
              </a:rPr>
              <a:t>Program Level </a:t>
            </a:r>
            <a:r>
              <a:rPr lang="en-US" sz="2000" b="1" dirty="0">
                <a:solidFill>
                  <a:srgbClr val="1F497D">
                    <a:lumMod val="50000"/>
                  </a:srgbClr>
                </a:solidFill>
                <a:ea typeface="+mj-ea"/>
                <a:cs typeface="+mj-cs"/>
              </a:rPr>
              <a:t>– </a:t>
            </a:r>
            <a:r>
              <a:rPr lang="en-US" sz="2000" dirty="0">
                <a:solidFill>
                  <a:srgbClr val="1F497D">
                    <a:lumMod val="50000"/>
                  </a:srgbClr>
                </a:solidFill>
                <a:ea typeface="+mj-ea"/>
                <a:cs typeface="+mj-cs"/>
              </a:rPr>
              <a:t>Select this when you want the report to give you details on ALL participants who access the program regardless of funding source. In other words, this gives you “Total Dislocated Worker”</a:t>
            </a:r>
          </a:p>
          <a:p>
            <a:pPr marL="0" lvl="1">
              <a:spcAft>
                <a:spcPts val="1200"/>
              </a:spcAft>
            </a:pPr>
            <a:r>
              <a:rPr lang="en-US" sz="2000" b="1" u="sng" dirty="0">
                <a:solidFill>
                  <a:srgbClr val="1F497D">
                    <a:lumMod val="50000"/>
                  </a:srgbClr>
                </a:solidFill>
                <a:ea typeface="+mj-ea"/>
                <a:cs typeface="+mj-cs"/>
              </a:rPr>
              <a:t>Funding Stream Category level </a:t>
            </a:r>
            <a:r>
              <a:rPr lang="en-US" sz="2000" b="1" dirty="0">
                <a:solidFill>
                  <a:srgbClr val="1F497D">
                    <a:lumMod val="50000"/>
                  </a:srgbClr>
                </a:solidFill>
                <a:ea typeface="+mj-ea"/>
                <a:cs typeface="+mj-cs"/>
              </a:rPr>
              <a:t>– </a:t>
            </a:r>
            <a:r>
              <a:rPr lang="en-US" sz="2000" dirty="0">
                <a:solidFill>
                  <a:srgbClr val="1F497D">
                    <a:lumMod val="50000"/>
                  </a:srgbClr>
                </a:solidFill>
                <a:ea typeface="+mj-ea"/>
                <a:cs typeface="+mj-cs"/>
              </a:rPr>
              <a:t>Select this when you want the report to give you details on participants who accessed federal funds only OR state funds only regardless of grant type</a:t>
            </a:r>
          </a:p>
          <a:p>
            <a:pPr marL="0" lvl="1">
              <a:spcAft>
                <a:spcPts val="1200"/>
              </a:spcAft>
            </a:pPr>
            <a:r>
              <a:rPr lang="en-US" sz="2000" b="1" u="sng" dirty="0">
                <a:solidFill>
                  <a:srgbClr val="00B050"/>
                </a:solidFill>
                <a:ea typeface="+mj-ea"/>
                <a:cs typeface="+mj-cs"/>
              </a:rPr>
              <a:t>Funding Stream Level </a:t>
            </a:r>
            <a:r>
              <a:rPr lang="en-US" sz="2000" b="1" dirty="0">
                <a:solidFill>
                  <a:srgbClr val="1F497D">
                    <a:lumMod val="50000"/>
                  </a:srgbClr>
                </a:solidFill>
                <a:ea typeface="+mj-ea"/>
                <a:cs typeface="+mj-cs"/>
              </a:rPr>
              <a:t>– </a:t>
            </a:r>
            <a:r>
              <a:rPr lang="en-US" sz="2000" dirty="0">
                <a:solidFill>
                  <a:srgbClr val="1F497D">
                    <a:lumMod val="50000"/>
                  </a:srgbClr>
                </a:solidFill>
                <a:ea typeface="+mj-ea"/>
                <a:cs typeface="+mj-cs"/>
              </a:rPr>
              <a:t>Select this when you want the report to give you details on participants who accessed a specific funding stream. In other words, participants accessing a specific mass layoff project, DWG, or formula grant. </a:t>
            </a:r>
            <a:endParaRPr lang="en-US" sz="2000" b="1" dirty="0">
              <a:solidFill>
                <a:srgbClr val="1F497D">
                  <a:lumMod val="50000"/>
                </a:srgbClr>
              </a:solidFill>
              <a:ea typeface="+mj-ea"/>
              <a:cs typeface="+mj-cs"/>
            </a:endParaRPr>
          </a:p>
          <a:p>
            <a:pPr marL="0" lvl="1">
              <a:spcAft>
                <a:spcPts val="4200"/>
              </a:spcAft>
            </a:pPr>
            <a:r>
              <a:rPr lang="en-US" sz="2000" b="1" u="sng" dirty="0">
                <a:solidFill>
                  <a:srgbClr val="1F497D">
                    <a:lumMod val="50000"/>
                  </a:srgbClr>
                </a:solidFill>
                <a:ea typeface="+mj-ea"/>
                <a:cs typeface="+mj-cs"/>
              </a:rPr>
              <a:t>Custom Program </a:t>
            </a:r>
            <a:r>
              <a:rPr lang="en-US" sz="2000" b="1" dirty="0">
                <a:solidFill>
                  <a:srgbClr val="1F497D">
                    <a:lumMod val="50000"/>
                  </a:srgbClr>
                </a:solidFill>
                <a:ea typeface="+mj-ea"/>
                <a:cs typeface="+mj-cs"/>
              </a:rPr>
              <a:t>– </a:t>
            </a:r>
            <a:r>
              <a:rPr lang="en-US" sz="2000" dirty="0">
                <a:solidFill>
                  <a:srgbClr val="1F497D">
                    <a:lumMod val="50000"/>
                  </a:srgbClr>
                </a:solidFill>
                <a:ea typeface="+mj-ea"/>
                <a:cs typeface="+mj-cs"/>
              </a:rPr>
              <a:t>This will never give you information on WIOA Adult or Dislocated Worker participants. This is mainly used for Direct Appropriations.</a:t>
            </a:r>
            <a:endParaRPr lang="en-US" dirty="0">
              <a:solidFill>
                <a:schemeClr val="tx2">
                  <a:lumMod val="50000"/>
                </a:schemeClr>
              </a:solidFill>
            </a:endParaRPr>
          </a:p>
        </p:txBody>
      </p:sp>
    </p:spTree>
    <p:extLst>
      <p:ext uri="{BB962C8B-B14F-4D97-AF65-F5344CB8AC3E}">
        <p14:creationId xmlns:p14="http://schemas.microsoft.com/office/powerpoint/2010/main" val="2858082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REMINDERS</a:t>
            </a:r>
          </a:p>
        </p:txBody>
      </p:sp>
      <p:sp>
        <p:nvSpPr>
          <p:cNvPr id="17" name="Title 3"/>
          <p:cNvSpPr txBox="1">
            <a:spLocks/>
          </p:cNvSpPr>
          <p:nvPr/>
        </p:nvSpPr>
        <p:spPr>
          <a:xfrm>
            <a:off x="457200" y="16002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marL="342900" indent="-342900">
              <a:spcAft>
                <a:spcPts val="2400"/>
              </a:spcAft>
              <a:buFont typeface="Arial" panose="020B0604020202020204" pitchFamily="34" charset="0"/>
              <a:buChar char="•"/>
            </a:pPr>
            <a:r>
              <a:rPr lang="en-US" sz="2500" b="0" dirty="0">
                <a:solidFill>
                  <a:schemeClr val="tx2">
                    <a:lumMod val="50000"/>
                  </a:schemeClr>
                </a:solidFill>
              </a:rPr>
              <a:t>Workforce One is not a Performance tracking system it is a Case Management Tracking System</a:t>
            </a:r>
          </a:p>
          <a:p>
            <a:pPr marL="342900" indent="-342900">
              <a:spcAft>
                <a:spcPts val="2400"/>
              </a:spcAft>
              <a:buFont typeface="Arial" panose="020B0604020202020204" pitchFamily="34" charset="0"/>
              <a:buChar char="•"/>
            </a:pPr>
            <a:r>
              <a:rPr lang="en-US" sz="2500" b="0" dirty="0">
                <a:solidFill>
                  <a:schemeClr val="tx2">
                    <a:lumMod val="50000"/>
                  </a:schemeClr>
                </a:solidFill>
              </a:rPr>
              <a:t>Workforce One is simply the starting point to performance indicators related to employment</a:t>
            </a:r>
          </a:p>
          <a:p>
            <a:pPr marL="342900" indent="-342900">
              <a:spcAft>
                <a:spcPts val="3600"/>
              </a:spcAft>
              <a:buFont typeface="Arial" panose="020B0604020202020204" pitchFamily="34" charset="0"/>
              <a:buChar char="•"/>
            </a:pPr>
            <a:r>
              <a:rPr lang="en-US" sz="2500" b="0" dirty="0">
                <a:solidFill>
                  <a:schemeClr val="tx2">
                    <a:lumMod val="50000"/>
                  </a:schemeClr>
                </a:solidFill>
              </a:rPr>
              <a:t>Every case exited out of Workforce One with a Positive or Negative exit reason will be verified through Wage Detail</a:t>
            </a:r>
          </a:p>
          <a:p>
            <a:pPr marL="1198563" lvl="1" indent="-342900">
              <a:spcAft>
                <a:spcPts val="600"/>
              </a:spcAft>
              <a:buFont typeface="Wingdings" panose="05000000000000000000" pitchFamily="2" charset="2"/>
              <a:buChar char="v"/>
            </a:pPr>
            <a:r>
              <a:rPr lang="en-US" sz="2500" b="1" i="1" dirty="0">
                <a:solidFill>
                  <a:schemeClr val="accent2">
                    <a:lumMod val="50000"/>
                  </a:schemeClr>
                </a:solidFill>
              </a:rPr>
              <a:t>If </a:t>
            </a:r>
            <a:r>
              <a:rPr lang="en-US" sz="2500" b="1" i="1" u="sng" dirty="0">
                <a:solidFill>
                  <a:schemeClr val="accent2">
                    <a:lumMod val="50000"/>
                  </a:schemeClr>
                </a:solidFill>
              </a:rPr>
              <a:t>wages are found</a:t>
            </a:r>
            <a:r>
              <a:rPr lang="en-US" sz="2500" b="1" i="1" dirty="0">
                <a:solidFill>
                  <a:schemeClr val="accent2">
                    <a:lumMod val="50000"/>
                  </a:schemeClr>
                </a:solidFill>
              </a:rPr>
              <a:t> the case is a </a:t>
            </a:r>
            <a:r>
              <a:rPr lang="en-US" sz="2500" b="1" i="1" u="sng" dirty="0">
                <a:solidFill>
                  <a:schemeClr val="accent2">
                    <a:lumMod val="50000"/>
                  </a:schemeClr>
                </a:solidFill>
              </a:rPr>
              <a:t>positive exit</a:t>
            </a:r>
          </a:p>
          <a:p>
            <a:pPr marL="1198563" lvl="1" indent="-342900">
              <a:spcAft>
                <a:spcPts val="2400"/>
              </a:spcAft>
              <a:buFont typeface="Wingdings" panose="05000000000000000000" pitchFamily="2" charset="2"/>
              <a:buChar char="v"/>
            </a:pPr>
            <a:r>
              <a:rPr lang="en-US" sz="2500" b="1" i="1" dirty="0">
                <a:solidFill>
                  <a:schemeClr val="accent2">
                    <a:lumMod val="50000"/>
                  </a:schemeClr>
                </a:solidFill>
              </a:rPr>
              <a:t>If </a:t>
            </a:r>
            <a:r>
              <a:rPr lang="en-US" sz="2500" b="1" i="1" u="sng" dirty="0">
                <a:solidFill>
                  <a:schemeClr val="accent2">
                    <a:lumMod val="50000"/>
                  </a:schemeClr>
                </a:solidFill>
              </a:rPr>
              <a:t>wages are not found</a:t>
            </a:r>
            <a:r>
              <a:rPr lang="en-US" sz="2500" b="1" i="1" dirty="0">
                <a:solidFill>
                  <a:schemeClr val="accent2">
                    <a:lumMod val="50000"/>
                  </a:schemeClr>
                </a:solidFill>
              </a:rPr>
              <a:t> the case is a </a:t>
            </a:r>
            <a:r>
              <a:rPr lang="en-US" sz="2500" b="1" i="1" u="sng" dirty="0">
                <a:solidFill>
                  <a:schemeClr val="accent2">
                    <a:lumMod val="50000"/>
                  </a:schemeClr>
                </a:solidFill>
              </a:rPr>
              <a:t>negative exit</a:t>
            </a:r>
          </a:p>
        </p:txBody>
      </p:sp>
    </p:spTree>
    <p:extLst>
      <p:ext uri="{BB962C8B-B14F-4D97-AF65-F5344CB8AC3E}">
        <p14:creationId xmlns:p14="http://schemas.microsoft.com/office/powerpoint/2010/main" val="33945124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REMINDERS</a:t>
            </a:r>
          </a:p>
        </p:txBody>
      </p:sp>
      <p:sp>
        <p:nvSpPr>
          <p:cNvPr id="17" name="Title 3"/>
          <p:cNvSpPr txBox="1">
            <a:spLocks/>
          </p:cNvSpPr>
          <p:nvPr/>
        </p:nvSpPr>
        <p:spPr>
          <a:xfrm>
            <a:off x="457200" y="1828800"/>
            <a:ext cx="8229600" cy="45720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2400"/>
              </a:spcAft>
            </a:pPr>
            <a:r>
              <a:rPr lang="en-US" sz="2500" dirty="0">
                <a:solidFill>
                  <a:schemeClr val="tx2">
                    <a:lumMod val="50000"/>
                  </a:schemeClr>
                </a:solidFill>
              </a:rPr>
              <a:t>If a participant exits to Self-Employment </a:t>
            </a:r>
          </a:p>
          <a:p>
            <a:pPr marL="342900" indent="-342900">
              <a:spcAft>
                <a:spcPts val="2400"/>
              </a:spcAft>
              <a:buFont typeface="Arial" panose="020B0604020202020204" pitchFamily="34" charset="0"/>
              <a:buChar char="•"/>
            </a:pPr>
            <a:r>
              <a:rPr lang="en-US" sz="2500" b="0" dirty="0">
                <a:solidFill>
                  <a:schemeClr val="tx2">
                    <a:lumMod val="50000"/>
                  </a:schemeClr>
                </a:solidFill>
              </a:rPr>
              <a:t>Supplemental Wage Information must be captured in WF1 during the 2</a:t>
            </a:r>
            <a:r>
              <a:rPr lang="en-US" sz="2500" b="0" baseline="30000" dirty="0">
                <a:solidFill>
                  <a:schemeClr val="tx2">
                    <a:lumMod val="50000"/>
                  </a:schemeClr>
                </a:solidFill>
              </a:rPr>
              <a:t>nd</a:t>
            </a:r>
            <a:r>
              <a:rPr lang="en-US" sz="2500" b="0" dirty="0">
                <a:solidFill>
                  <a:schemeClr val="tx2">
                    <a:lumMod val="50000"/>
                  </a:schemeClr>
                </a:solidFill>
              </a:rPr>
              <a:t> and 4</a:t>
            </a:r>
            <a:r>
              <a:rPr lang="en-US" sz="2500" b="0" baseline="30000" dirty="0">
                <a:solidFill>
                  <a:schemeClr val="tx2">
                    <a:lumMod val="50000"/>
                  </a:schemeClr>
                </a:solidFill>
              </a:rPr>
              <a:t>th</a:t>
            </a:r>
            <a:r>
              <a:rPr lang="en-US" sz="2500" b="0" dirty="0">
                <a:solidFill>
                  <a:schemeClr val="tx2">
                    <a:lumMod val="50000"/>
                  </a:schemeClr>
                </a:solidFill>
              </a:rPr>
              <a:t> quarters after the participant exits </a:t>
            </a:r>
          </a:p>
          <a:p>
            <a:pPr marL="342900" indent="-342900">
              <a:spcAft>
                <a:spcPts val="2400"/>
              </a:spcAft>
              <a:buFont typeface="Arial" panose="020B0604020202020204" pitchFamily="34" charset="0"/>
              <a:buChar char="•"/>
            </a:pPr>
            <a:r>
              <a:rPr lang="en-US" sz="2500" b="0" dirty="0">
                <a:solidFill>
                  <a:schemeClr val="tx2">
                    <a:lumMod val="50000"/>
                  </a:schemeClr>
                </a:solidFill>
              </a:rPr>
              <a:t>Supplemental Wage Information is entered into the Follow-Up tab within the participant’s WF1 record</a:t>
            </a:r>
          </a:p>
          <a:p>
            <a:pPr marL="342900" indent="-342900">
              <a:spcAft>
                <a:spcPts val="3600"/>
              </a:spcAft>
              <a:buFont typeface="Arial" panose="020B0604020202020204" pitchFamily="34" charset="0"/>
              <a:buChar char="•"/>
            </a:pPr>
            <a:r>
              <a:rPr lang="en-US" sz="2500" b="0" dirty="0">
                <a:solidFill>
                  <a:schemeClr val="tx2">
                    <a:lumMod val="50000"/>
                  </a:schemeClr>
                </a:solidFill>
              </a:rPr>
              <a:t>Allowable Supplemental Wage Information includes: Copies of quarterly tax payment forms from IRS, self-reported follow-up survey from participants, self-employment worksheets signed and attested to by the participant</a:t>
            </a:r>
          </a:p>
          <a:p>
            <a:pPr algn="ctr">
              <a:spcAft>
                <a:spcPts val="600"/>
              </a:spcAft>
            </a:pPr>
            <a:r>
              <a:rPr lang="en-US" sz="2500" b="1" i="1" dirty="0">
                <a:solidFill>
                  <a:schemeClr val="accent2">
                    <a:lumMod val="50000"/>
                  </a:schemeClr>
                </a:solidFill>
              </a:rPr>
              <a:t>If supplemental wage information </a:t>
            </a:r>
            <a:r>
              <a:rPr lang="en-US" sz="2500" b="1" i="1" u="sng" dirty="0">
                <a:solidFill>
                  <a:schemeClr val="accent2">
                    <a:lumMod val="50000"/>
                  </a:schemeClr>
                </a:solidFill>
              </a:rPr>
              <a:t>IS found</a:t>
            </a:r>
            <a:r>
              <a:rPr lang="en-US" sz="2500" b="1" i="1" dirty="0">
                <a:solidFill>
                  <a:schemeClr val="accent2">
                    <a:lumMod val="50000"/>
                  </a:schemeClr>
                </a:solidFill>
              </a:rPr>
              <a:t> it will be a </a:t>
            </a:r>
            <a:r>
              <a:rPr lang="en-US" sz="2500" b="1" i="1" u="sng" dirty="0">
                <a:solidFill>
                  <a:schemeClr val="accent2">
                    <a:lumMod val="50000"/>
                  </a:schemeClr>
                </a:solidFill>
              </a:rPr>
              <a:t>positive exit</a:t>
            </a:r>
          </a:p>
          <a:p>
            <a:pPr algn="ctr">
              <a:spcAft>
                <a:spcPts val="3600"/>
              </a:spcAft>
            </a:pPr>
            <a:r>
              <a:rPr lang="en-US" sz="2500" b="1" i="1" dirty="0">
                <a:solidFill>
                  <a:schemeClr val="accent2">
                    <a:lumMod val="50000"/>
                  </a:schemeClr>
                </a:solidFill>
              </a:rPr>
              <a:t>If supplemental wage information is </a:t>
            </a:r>
            <a:r>
              <a:rPr lang="en-US" sz="2500" b="1" i="1" u="sng" dirty="0">
                <a:solidFill>
                  <a:schemeClr val="accent2">
                    <a:lumMod val="50000"/>
                  </a:schemeClr>
                </a:solidFill>
              </a:rPr>
              <a:t>NOT found</a:t>
            </a:r>
            <a:r>
              <a:rPr lang="en-US" sz="2500" b="1" i="1" dirty="0">
                <a:solidFill>
                  <a:schemeClr val="accent2">
                    <a:lumMod val="50000"/>
                  </a:schemeClr>
                </a:solidFill>
              </a:rPr>
              <a:t> it will be a </a:t>
            </a:r>
            <a:r>
              <a:rPr lang="en-US" sz="2500" b="1" i="1" u="sng" dirty="0">
                <a:solidFill>
                  <a:schemeClr val="accent2">
                    <a:lumMod val="50000"/>
                  </a:schemeClr>
                </a:solidFill>
              </a:rPr>
              <a:t>negative exit</a:t>
            </a:r>
          </a:p>
        </p:txBody>
      </p:sp>
    </p:spTree>
    <p:extLst>
      <p:ext uri="{BB962C8B-B14F-4D97-AF65-F5344CB8AC3E}">
        <p14:creationId xmlns:p14="http://schemas.microsoft.com/office/powerpoint/2010/main" val="30873772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686800" cy="1600200"/>
          </a:xfrm>
        </p:spPr>
        <p:txBody>
          <a:bodyPr>
            <a:normAutofit fontScale="90000"/>
          </a:bodyPr>
          <a:lstStyle/>
          <a:p>
            <a:pPr algn="ctr"/>
            <a:r>
              <a:rPr lang="en-US" sz="3400" dirty="0"/>
              <a:t>Why participants with “positive” WF1 exit reasons might not be positive in official performance</a:t>
            </a:r>
          </a:p>
        </p:txBody>
      </p:sp>
      <p:sp>
        <p:nvSpPr>
          <p:cNvPr id="5" name="Title 3"/>
          <p:cNvSpPr txBox="1">
            <a:spLocks/>
          </p:cNvSpPr>
          <p:nvPr/>
        </p:nvSpPr>
        <p:spPr>
          <a:xfrm>
            <a:off x="533400" y="2133600"/>
            <a:ext cx="8229600" cy="4038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2400"/>
              </a:spcAft>
            </a:pPr>
            <a:r>
              <a:rPr lang="en-US" sz="2500" b="0" i="1" dirty="0">
                <a:solidFill>
                  <a:schemeClr val="tx2">
                    <a:lumMod val="50000"/>
                  </a:schemeClr>
                </a:solidFill>
              </a:rPr>
              <a:t>* A pseudo Social Security Number was used on the case (please follow the correct procedure to create a pseudo </a:t>
            </a:r>
            <a:r>
              <a:rPr lang="en-US" sz="2500" b="0" i="1" dirty="0" err="1">
                <a:solidFill>
                  <a:schemeClr val="tx2">
                    <a:lumMod val="50000"/>
                  </a:schemeClr>
                </a:solidFill>
              </a:rPr>
              <a:t>ssn</a:t>
            </a:r>
            <a:r>
              <a:rPr lang="en-US" sz="2500" b="0" i="1" dirty="0">
                <a:solidFill>
                  <a:schemeClr val="tx2">
                    <a:lumMod val="50000"/>
                  </a:schemeClr>
                </a:solidFill>
              </a:rPr>
              <a:t>)</a:t>
            </a:r>
          </a:p>
          <a:p>
            <a:pPr>
              <a:spcAft>
                <a:spcPts val="2400"/>
              </a:spcAft>
            </a:pPr>
            <a:r>
              <a:rPr lang="en-US" sz="2500" b="0" i="1" dirty="0">
                <a:solidFill>
                  <a:schemeClr val="tx2">
                    <a:lumMod val="50000"/>
                  </a:schemeClr>
                </a:solidFill>
              </a:rPr>
              <a:t>* Wages were not found in wage detail reports </a:t>
            </a:r>
          </a:p>
          <a:p>
            <a:r>
              <a:rPr lang="en-US" sz="2500" b="0" i="1" dirty="0">
                <a:solidFill>
                  <a:schemeClr val="tx2">
                    <a:lumMod val="50000"/>
                  </a:schemeClr>
                </a:solidFill>
              </a:rPr>
              <a:t>* Supplemental wage information was not entered into</a:t>
            </a:r>
          </a:p>
          <a:p>
            <a:pPr>
              <a:spcAft>
                <a:spcPts val="2400"/>
              </a:spcAft>
            </a:pPr>
            <a:r>
              <a:rPr lang="en-US" sz="2500" b="0" i="1" dirty="0">
                <a:solidFill>
                  <a:schemeClr val="tx2">
                    <a:lumMod val="50000"/>
                  </a:schemeClr>
                </a:solidFill>
              </a:rPr>
              <a:t>   WF1’s Follow-Up tab</a:t>
            </a:r>
          </a:p>
          <a:p>
            <a:r>
              <a:rPr lang="en-US" sz="2500" b="0" i="1" dirty="0">
                <a:solidFill>
                  <a:schemeClr val="tx2">
                    <a:lumMod val="50000"/>
                  </a:schemeClr>
                </a:solidFill>
              </a:rPr>
              <a:t>* DOL considers the original exit reason and/or the</a:t>
            </a:r>
          </a:p>
          <a:p>
            <a:r>
              <a:rPr lang="en-US" sz="2500" b="0" i="1" dirty="0">
                <a:solidFill>
                  <a:schemeClr val="tx2">
                    <a:lumMod val="50000"/>
                  </a:schemeClr>
                </a:solidFill>
              </a:rPr>
              <a:t>   secondary exit reason exclusionary</a:t>
            </a:r>
          </a:p>
        </p:txBody>
      </p:sp>
    </p:spTree>
    <p:extLst>
      <p:ext uri="{BB962C8B-B14F-4D97-AF65-F5344CB8AC3E}">
        <p14:creationId xmlns:p14="http://schemas.microsoft.com/office/powerpoint/2010/main" val="1058403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Risks of Using a Pseudo SSN</a:t>
            </a:r>
          </a:p>
        </p:txBody>
      </p:sp>
      <p:sp>
        <p:nvSpPr>
          <p:cNvPr id="5" name="Title 3"/>
          <p:cNvSpPr txBox="1">
            <a:spLocks/>
          </p:cNvSpPr>
          <p:nvPr/>
        </p:nvSpPr>
        <p:spPr>
          <a:xfrm>
            <a:off x="457200" y="16002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marL="457200" indent="-457200">
              <a:spcAft>
                <a:spcPts val="1800"/>
              </a:spcAft>
              <a:buFont typeface="Arial" panose="020B0604020202020204" pitchFamily="34" charset="0"/>
              <a:buChar char="•"/>
            </a:pPr>
            <a:r>
              <a:rPr lang="en-US" sz="2800" b="0" dirty="0">
                <a:solidFill>
                  <a:schemeClr val="tx2">
                    <a:lumMod val="50000"/>
                  </a:schemeClr>
                </a:solidFill>
              </a:rPr>
              <a:t>Post program earnings will not be determined, which will result in an automatic negative exit.</a:t>
            </a:r>
          </a:p>
          <a:p>
            <a:pPr marL="457200" indent="-457200">
              <a:spcAft>
                <a:spcPts val="1800"/>
              </a:spcAft>
              <a:buFont typeface="Arial" panose="020B0604020202020204" pitchFamily="34" charset="0"/>
              <a:buChar char="•"/>
            </a:pPr>
            <a:r>
              <a:rPr lang="en-US" sz="2800" b="0" dirty="0">
                <a:solidFill>
                  <a:schemeClr val="tx2">
                    <a:lumMod val="50000"/>
                  </a:schemeClr>
                </a:solidFill>
              </a:rPr>
              <a:t>The search function in Workforce One encompasses many parameters: SSN, name, email address, MAXIS number and Workforce One Record ID or Birthdate.  If a pseudo SSN is used, a later search for the person by SSN may not yield a result.</a:t>
            </a:r>
            <a:endParaRPr lang="en-US" sz="2800" b="0" dirty="0">
              <a:solidFill>
                <a:schemeClr val="tx2">
                  <a:lumMod val="50000"/>
                </a:schemeClr>
              </a:solidFill>
              <a:latin typeface="+mn-lt"/>
            </a:endParaRPr>
          </a:p>
        </p:txBody>
      </p:sp>
    </p:spTree>
    <p:extLst>
      <p:ext uri="{BB962C8B-B14F-4D97-AF65-F5344CB8AC3E}">
        <p14:creationId xmlns:p14="http://schemas.microsoft.com/office/powerpoint/2010/main" val="414611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Procedure for Creating a Pseudo SSN</a:t>
            </a:r>
          </a:p>
        </p:txBody>
      </p:sp>
      <p:sp>
        <p:nvSpPr>
          <p:cNvPr id="5" name="Title 3"/>
          <p:cNvSpPr txBox="1">
            <a:spLocks/>
          </p:cNvSpPr>
          <p:nvPr/>
        </p:nvSpPr>
        <p:spPr>
          <a:xfrm>
            <a:off x="457200" y="2057400"/>
            <a:ext cx="8229600" cy="457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spcAft>
                <a:spcPts val="1800"/>
              </a:spcAft>
            </a:pPr>
            <a:r>
              <a:rPr lang="en-US" sz="2800" b="0" dirty="0">
                <a:solidFill>
                  <a:schemeClr val="tx2">
                    <a:lumMod val="50000"/>
                  </a:schemeClr>
                </a:solidFill>
              </a:rPr>
              <a:t>If an individual refuses to supply an SSN and/or adequate documentation then enter a 9 digit number based on this method:</a:t>
            </a:r>
          </a:p>
          <a:p>
            <a:pPr marL="803275" indent="-341313">
              <a:spcAft>
                <a:spcPts val="1800"/>
              </a:spcAft>
              <a:buFont typeface="Arial" panose="020B0604020202020204" pitchFamily="34" charset="0"/>
              <a:buChar char="•"/>
            </a:pPr>
            <a:r>
              <a:rPr lang="en-US" sz="2800" b="0" dirty="0">
                <a:solidFill>
                  <a:schemeClr val="tx2">
                    <a:lumMod val="50000"/>
                  </a:schemeClr>
                </a:solidFill>
              </a:rPr>
              <a:t>Start the number with ”000” or “900”</a:t>
            </a:r>
          </a:p>
          <a:p>
            <a:pPr marL="803275" indent="-341313">
              <a:spcAft>
                <a:spcPts val="1800"/>
              </a:spcAft>
              <a:buFont typeface="Arial" panose="020B0604020202020204" pitchFamily="34" charset="0"/>
              <a:buChar char="•"/>
            </a:pPr>
            <a:r>
              <a:rPr lang="en-US" sz="2800" b="0" dirty="0">
                <a:solidFill>
                  <a:schemeClr val="tx2">
                    <a:lumMod val="50000"/>
                  </a:schemeClr>
                </a:solidFill>
              </a:rPr>
              <a:t>Middle two numbers are the WSA /ISP number = AEOA – 21</a:t>
            </a:r>
          </a:p>
          <a:p>
            <a:pPr marL="803275" indent="-341313">
              <a:spcAft>
                <a:spcPts val="1800"/>
              </a:spcAft>
              <a:buFont typeface="Arial" panose="020B0604020202020204" pitchFamily="34" charset="0"/>
              <a:buChar char="•"/>
            </a:pPr>
            <a:r>
              <a:rPr lang="en-US" sz="2800" b="0" dirty="0">
                <a:solidFill>
                  <a:schemeClr val="tx2">
                    <a:lumMod val="50000"/>
                  </a:schemeClr>
                </a:solidFill>
              </a:rPr>
              <a:t>Last 4 numbers are assigned in a sequential manner (</a:t>
            </a:r>
            <a:r>
              <a:rPr lang="en-US" sz="2800" b="0" dirty="0" err="1">
                <a:solidFill>
                  <a:schemeClr val="tx2">
                    <a:lumMod val="50000"/>
                  </a:schemeClr>
                </a:solidFill>
              </a:rPr>
              <a:t>ie</a:t>
            </a:r>
            <a:r>
              <a:rPr lang="en-US" sz="2800" b="0" dirty="0">
                <a:solidFill>
                  <a:schemeClr val="tx2">
                    <a:lumMod val="50000"/>
                  </a:schemeClr>
                </a:solidFill>
              </a:rPr>
              <a:t>, 0001, 0002, 0003, </a:t>
            </a:r>
            <a:r>
              <a:rPr lang="en-US" sz="2800" b="0" dirty="0" err="1">
                <a:solidFill>
                  <a:schemeClr val="tx2">
                    <a:lumMod val="50000"/>
                  </a:schemeClr>
                </a:solidFill>
              </a:rPr>
              <a:t>etc</a:t>
            </a:r>
            <a:r>
              <a:rPr lang="en-US" sz="2800" b="0" dirty="0">
                <a:solidFill>
                  <a:schemeClr val="tx2">
                    <a:lumMod val="50000"/>
                  </a:schemeClr>
                </a:solidFill>
              </a:rPr>
              <a:t>)</a:t>
            </a:r>
          </a:p>
          <a:p>
            <a:pPr marL="457200" indent="-457200">
              <a:spcAft>
                <a:spcPts val="1800"/>
              </a:spcAft>
              <a:buFont typeface="Arial" panose="020B0604020202020204" pitchFamily="34" charset="0"/>
              <a:buChar char="•"/>
            </a:pPr>
            <a:endParaRPr lang="en-US" sz="2800" b="0" dirty="0">
              <a:solidFill>
                <a:schemeClr val="tx2">
                  <a:lumMod val="50000"/>
                </a:schemeClr>
              </a:solidFill>
              <a:latin typeface="+mn-lt"/>
            </a:endParaRPr>
          </a:p>
        </p:txBody>
      </p:sp>
    </p:spTree>
    <p:extLst>
      <p:ext uri="{BB962C8B-B14F-4D97-AF65-F5344CB8AC3E}">
        <p14:creationId xmlns:p14="http://schemas.microsoft.com/office/powerpoint/2010/main" val="3295389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600200"/>
          </a:xfrm>
        </p:spPr>
        <p:txBody>
          <a:bodyPr>
            <a:normAutofit/>
          </a:bodyPr>
          <a:lstStyle/>
          <a:p>
            <a:pPr algn="ctr"/>
            <a:r>
              <a:rPr lang="en-US" sz="3400" dirty="0"/>
              <a:t>Why numerators and denominators might be different in Official Performance than expected</a:t>
            </a:r>
          </a:p>
        </p:txBody>
      </p:sp>
      <p:sp>
        <p:nvSpPr>
          <p:cNvPr id="5" name="Title 3"/>
          <p:cNvSpPr txBox="1">
            <a:spLocks/>
          </p:cNvSpPr>
          <p:nvPr/>
        </p:nvSpPr>
        <p:spPr>
          <a:xfrm>
            <a:off x="381000" y="2286000"/>
            <a:ext cx="8382000" cy="4038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1200"/>
              </a:spcAft>
            </a:pPr>
            <a:r>
              <a:rPr lang="en-US" sz="2800" u="sng" dirty="0">
                <a:solidFill>
                  <a:schemeClr val="tx2">
                    <a:lumMod val="50000"/>
                  </a:schemeClr>
                </a:solidFill>
              </a:rPr>
              <a:t>Participants who access multiple providers</a:t>
            </a:r>
            <a:endParaRPr lang="en-US" sz="2800" dirty="0">
              <a:solidFill>
                <a:schemeClr val="tx2">
                  <a:lumMod val="50000"/>
                </a:schemeClr>
              </a:solidFill>
            </a:endParaRPr>
          </a:p>
          <a:p>
            <a:pPr algn="ctr"/>
            <a:r>
              <a:rPr lang="en-US" sz="2800" b="0" dirty="0">
                <a:solidFill>
                  <a:schemeClr val="tx2">
                    <a:lumMod val="50000"/>
                  </a:schemeClr>
                </a:solidFill>
              </a:rPr>
              <a:t>If a participant accessed services from a provider then after exiting they reenrolled with a new provider</a:t>
            </a:r>
          </a:p>
          <a:p>
            <a:pPr algn="ctr"/>
            <a:r>
              <a:rPr lang="en-US" sz="2800" b="0" dirty="0">
                <a:solidFill>
                  <a:schemeClr val="tx2">
                    <a:lumMod val="50000"/>
                  </a:schemeClr>
                </a:solidFill>
              </a:rPr>
              <a:t>within 90 days</a:t>
            </a:r>
          </a:p>
          <a:p>
            <a:endParaRPr lang="en-US" sz="2800" b="0" dirty="0">
              <a:solidFill>
                <a:schemeClr val="accent2">
                  <a:lumMod val="75000"/>
                </a:schemeClr>
              </a:solidFill>
            </a:endParaRPr>
          </a:p>
          <a:p>
            <a:pPr algn="ctr"/>
            <a:r>
              <a:rPr lang="en-US" sz="2800" i="1" dirty="0">
                <a:solidFill>
                  <a:schemeClr val="accent2">
                    <a:lumMod val="50000"/>
                  </a:schemeClr>
                </a:solidFill>
              </a:rPr>
              <a:t>Performance counts</a:t>
            </a:r>
          </a:p>
          <a:p>
            <a:pPr algn="ctr"/>
            <a:r>
              <a:rPr lang="en-US" sz="2800" i="1" dirty="0">
                <a:solidFill>
                  <a:schemeClr val="accent2">
                    <a:lumMod val="50000"/>
                  </a:schemeClr>
                </a:solidFill>
              </a:rPr>
              <a:t>go back to the original provider</a:t>
            </a:r>
          </a:p>
        </p:txBody>
      </p:sp>
    </p:spTree>
    <p:extLst>
      <p:ext uri="{BB962C8B-B14F-4D97-AF65-F5344CB8AC3E}">
        <p14:creationId xmlns:p14="http://schemas.microsoft.com/office/powerpoint/2010/main" val="15307082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COMMON WF1 DATA ERRORS</a:t>
            </a:r>
          </a:p>
        </p:txBody>
      </p:sp>
      <p:sp>
        <p:nvSpPr>
          <p:cNvPr id="17" name="Title 3"/>
          <p:cNvSpPr txBox="1">
            <a:spLocks/>
          </p:cNvSpPr>
          <p:nvPr/>
        </p:nvSpPr>
        <p:spPr>
          <a:xfrm>
            <a:off x="457200" y="1752600"/>
            <a:ext cx="8229600" cy="457200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2400"/>
              </a:spcAft>
            </a:pPr>
            <a:r>
              <a:rPr lang="en-US" sz="2500" dirty="0">
                <a:solidFill>
                  <a:schemeClr val="tx2">
                    <a:lumMod val="50000"/>
                  </a:schemeClr>
                </a:solidFill>
              </a:rPr>
              <a:t>The only time a participant exits the program is when they haven’t received a service in 90 days</a:t>
            </a:r>
          </a:p>
          <a:p>
            <a:pPr algn="ctr">
              <a:spcAft>
                <a:spcPts val="600"/>
              </a:spcAft>
            </a:pPr>
            <a:endParaRPr lang="en-US" sz="2500" i="1" u="sng" dirty="0">
              <a:solidFill>
                <a:schemeClr val="tx2">
                  <a:lumMod val="50000"/>
                </a:schemeClr>
              </a:solidFill>
            </a:endParaRPr>
          </a:p>
          <a:p>
            <a:pPr algn="ctr">
              <a:spcAft>
                <a:spcPts val="600"/>
              </a:spcAft>
            </a:pPr>
            <a:r>
              <a:rPr lang="en-US" sz="2500" i="1" u="sng" dirty="0">
                <a:solidFill>
                  <a:schemeClr val="tx2">
                    <a:lumMod val="50000"/>
                  </a:schemeClr>
                </a:solidFill>
              </a:rPr>
              <a:t>REMINDER</a:t>
            </a:r>
          </a:p>
          <a:p>
            <a:pPr algn="ctr">
              <a:spcAft>
                <a:spcPts val="3600"/>
              </a:spcAft>
            </a:pPr>
            <a:r>
              <a:rPr lang="en-US" sz="2500" b="0" i="1" dirty="0">
                <a:solidFill>
                  <a:schemeClr val="tx2">
                    <a:lumMod val="50000"/>
                  </a:schemeClr>
                </a:solidFill>
              </a:rPr>
              <a:t>DO NOT EXIT A PARTICIPANT WHEN GRANTS EXPIRE UNLESS THEY ARE TRULY NO LONGER A PARTICIPANT</a:t>
            </a:r>
          </a:p>
          <a:p>
            <a:pPr marL="1204913" indent="-342900">
              <a:spcAft>
                <a:spcPts val="1800"/>
              </a:spcAft>
              <a:buFont typeface="Wingdings" panose="05000000000000000000" pitchFamily="2" charset="2"/>
              <a:buChar char="v"/>
            </a:pPr>
            <a:r>
              <a:rPr lang="en-US" sz="2500" b="0" dirty="0">
                <a:solidFill>
                  <a:schemeClr val="tx2">
                    <a:lumMod val="50000"/>
                  </a:schemeClr>
                </a:solidFill>
              </a:rPr>
              <a:t>Close activities accessing the expired funding stream with the date that grant ended</a:t>
            </a:r>
          </a:p>
          <a:p>
            <a:pPr marL="1198563" lvl="1" indent="-342900">
              <a:spcAft>
                <a:spcPts val="600"/>
              </a:spcAft>
              <a:buFont typeface="Wingdings" panose="05000000000000000000" pitchFamily="2" charset="2"/>
              <a:buChar char="v"/>
            </a:pPr>
            <a:r>
              <a:rPr lang="en-US" sz="2500" dirty="0">
                <a:solidFill>
                  <a:schemeClr val="tx2">
                    <a:lumMod val="50000"/>
                  </a:schemeClr>
                </a:solidFill>
              </a:rPr>
              <a:t>Open new activities and select the new funding stream within them. The activity start date is the date the new funding source began funding that activity</a:t>
            </a:r>
          </a:p>
        </p:txBody>
      </p:sp>
    </p:spTree>
    <p:extLst>
      <p:ext uri="{BB962C8B-B14F-4D97-AF65-F5344CB8AC3E}">
        <p14:creationId xmlns:p14="http://schemas.microsoft.com/office/powerpoint/2010/main" val="3340148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6200" y="381000"/>
            <a:ext cx="8991600" cy="15655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r>
              <a:rPr lang="en-US" sz="3400" dirty="0">
                <a:solidFill>
                  <a:schemeClr val="bg1"/>
                </a:solidFill>
              </a:rPr>
              <a:t>COMMON WF1 DATA ERRORS </a:t>
            </a:r>
            <a:r>
              <a:rPr lang="en-US" sz="800" dirty="0">
                <a:solidFill>
                  <a:prstClr val="white"/>
                </a:solidFill>
              </a:rPr>
              <a:t>(Continued)</a:t>
            </a:r>
            <a:endParaRPr lang="en-US" sz="3400" dirty="0">
              <a:solidFill>
                <a:schemeClr val="bg1"/>
              </a:solidFill>
            </a:endParaRPr>
          </a:p>
        </p:txBody>
      </p:sp>
      <p:sp>
        <p:nvSpPr>
          <p:cNvPr id="17" name="Title 3"/>
          <p:cNvSpPr txBox="1">
            <a:spLocks/>
          </p:cNvSpPr>
          <p:nvPr/>
        </p:nvSpPr>
        <p:spPr>
          <a:xfrm>
            <a:off x="457200" y="1676400"/>
            <a:ext cx="8229600" cy="449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a:solidFill>
                  <a:schemeClr val="tx2">
                    <a:lumMod val="75000"/>
                  </a:schemeClr>
                </a:solidFill>
                <a:latin typeface="+mj-lt"/>
                <a:ea typeface="+mj-ea"/>
                <a:cs typeface="+mj-cs"/>
              </a:defRPr>
            </a:lvl1pPr>
          </a:lstStyle>
          <a:p>
            <a:pPr algn="ctr">
              <a:spcAft>
                <a:spcPts val="600"/>
              </a:spcAft>
            </a:pPr>
            <a:r>
              <a:rPr lang="en-US" sz="2500" dirty="0">
                <a:solidFill>
                  <a:schemeClr val="tx2">
                    <a:lumMod val="50000"/>
                  </a:schemeClr>
                </a:solidFill>
              </a:rPr>
              <a:t>If the participant is simply waiting the 90 day timeframe because they are no longer in need of services the only activity open on the case should be</a:t>
            </a:r>
          </a:p>
          <a:p>
            <a:pPr algn="ctr">
              <a:spcAft>
                <a:spcPts val="3600"/>
              </a:spcAft>
            </a:pPr>
            <a:r>
              <a:rPr lang="en-US" sz="2500" dirty="0">
                <a:solidFill>
                  <a:schemeClr val="tx2">
                    <a:lumMod val="50000"/>
                  </a:schemeClr>
                </a:solidFill>
              </a:rPr>
              <a:t>“Employed, Pending Exit”</a:t>
            </a:r>
          </a:p>
          <a:p>
            <a:pPr algn="ctr">
              <a:spcAft>
                <a:spcPts val="600"/>
              </a:spcAft>
            </a:pPr>
            <a:r>
              <a:rPr lang="en-US" sz="2500" i="1" u="sng" dirty="0">
                <a:solidFill>
                  <a:schemeClr val="tx2">
                    <a:lumMod val="50000"/>
                  </a:schemeClr>
                </a:solidFill>
              </a:rPr>
              <a:t>REMEMBER</a:t>
            </a:r>
            <a:r>
              <a:rPr lang="en-US" sz="2500" i="1" dirty="0">
                <a:solidFill>
                  <a:schemeClr val="tx2">
                    <a:lumMod val="50000"/>
                  </a:schemeClr>
                </a:solidFill>
              </a:rPr>
              <a:t>:</a:t>
            </a:r>
          </a:p>
          <a:p>
            <a:pPr algn="ctr">
              <a:spcAft>
                <a:spcPts val="2400"/>
              </a:spcAft>
            </a:pPr>
            <a:r>
              <a:rPr lang="en-US" sz="2500" b="0" i="1" dirty="0">
                <a:solidFill>
                  <a:schemeClr val="tx2">
                    <a:lumMod val="50000"/>
                  </a:schemeClr>
                </a:solidFill>
              </a:rPr>
              <a:t>OPEN ACTIVITIES SHOW THE PARTICIPANT IS CURRENTLY RECEIVING A SERVICE</a:t>
            </a:r>
          </a:p>
        </p:txBody>
      </p:sp>
    </p:spTree>
    <p:extLst>
      <p:ext uri="{BB962C8B-B14F-4D97-AF65-F5344CB8AC3E}">
        <p14:creationId xmlns:p14="http://schemas.microsoft.com/office/powerpoint/2010/main" val="468162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23BB9EED6F14EA2CBDCB0195C3043" ma:contentTypeVersion="8" ma:contentTypeDescription="Create a new document." ma:contentTypeScope="" ma:versionID="8fb6d66dd74e0ce49095776a273c9ef0">
  <xsd:schema xmlns:xsd="http://www.w3.org/2001/XMLSchema" xmlns:xs="http://www.w3.org/2001/XMLSchema" xmlns:p="http://schemas.microsoft.com/office/2006/metadata/properties" xmlns:ns2="6f83963a-87b6-450a-b42e-edaf52bae78c" targetNamespace="http://schemas.microsoft.com/office/2006/metadata/properties" ma:root="true" ma:fieldsID="0fb0b237bb3ac68148813bc024b55973" ns2:_="">
    <xsd:import namespace="6f83963a-87b6-450a-b42e-edaf52bae78c"/>
    <xsd:element name="properties">
      <xsd:complexType>
        <xsd:sequence>
          <xsd:element name="documentManagement">
            <xsd:complexType>
              <xsd:all>
                <xsd:element ref="ns2:Stock_x0020__x0023_" minOccurs="0"/>
                <xsd:element ref="ns2:Form_x0020__x0023_" minOccurs="0"/>
                <xsd:element ref="ns2:PPM_x0020_Chapter" minOccurs="0"/>
                <xsd:element ref="ns2:Contact" minOccurs="0"/>
                <xsd:element ref="ns2:Category" minOccurs="0"/>
                <xsd:element ref="ns2:Accessibility_x0020_Check_x0020_Done" minOccurs="0"/>
                <xsd:element ref="ns2:Accessibility_x0020_Pas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3963a-87b6-450a-b42e-edaf52bae78c" elementFormDefault="qualified">
    <xsd:import namespace="http://schemas.microsoft.com/office/2006/documentManagement/types"/>
    <xsd:import namespace="http://schemas.microsoft.com/office/infopath/2007/PartnerControls"/>
    <xsd:element name="Stock_x0020__x0023_" ma:index="4" nillable="true" ma:displayName="Stock #" ma:internalName="Stock_x0020__x0023_" ma:readOnly="false">
      <xsd:simpleType>
        <xsd:restriction base="dms:Text">
          <xsd:maxLength value="255"/>
        </xsd:restriction>
      </xsd:simpleType>
    </xsd:element>
    <xsd:element name="Form_x0020__x0023_" ma:index="5" nillable="true" ma:displayName="Form #" ma:internalName="Form_x0020__x0023_" ma:readOnly="false">
      <xsd:simpleType>
        <xsd:restriction base="dms:Text">
          <xsd:maxLength value="255"/>
        </xsd:restriction>
      </xsd:simpleType>
    </xsd:element>
    <xsd:element name="PPM_x0020_Chapter" ma:index="6" nillable="true" ma:displayName="PPM Chapter" ma:format="Hyperlink" ma:internalName="PPM_x0020_Chapt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act" ma:index="7" nillable="true" ma:displayName="Contact" ma:default="Enter Choice #1" ma:format="Dropdown" ma:internalName="Contact" ma:readOnly="false">
      <xsd:simpleType>
        <xsd:union memberTypes="dms:Text">
          <xsd:simpleType>
            <xsd:restriction base="dms:Choice">
              <xsd:enumeration value="Enter Choice #1"/>
              <xsd:enumeration value="Enter Choice #2"/>
              <xsd:enumeration value="Enter Choice #3"/>
            </xsd:restriction>
          </xsd:simpleType>
        </xsd:union>
      </xsd:simpleType>
    </xsd:element>
    <xsd:element name="Category" ma:index="8" nillable="true" ma:displayName="Category" ma:default="Enter Choice #1" ma:format="Dropdown" ma:indexed="true" ma:internalName="Category" ma:readOnly="false">
      <xsd:simpleType>
        <xsd:union memberTypes="dms:Text">
          <xsd:simpleType>
            <xsd:restriction base="dms:Choice">
              <xsd:enumeration value="Enter Choice #1"/>
              <xsd:enumeration value="Enter Choice #2"/>
              <xsd:enumeration value="Enter Choice #3"/>
            </xsd:restriction>
          </xsd:simpleType>
        </xsd:union>
      </xsd:simpleType>
    </xsd:element>
    <xsd:element name="Accessibility_x0020_Check_x0020_Done" ma:index="9" nillable="true" ma:displayName="Accessibility Check Done" ma:default="0" ma:internalName="Accessibility_x0020_Check_x0020_Done" ma:readOnly="false">
      <xsd:simpleType>
        <xsd:restriction base="dms:Boolean"/>
      </xsd:simpleType>
    </xsd:element>
    <xsd:element name="Accessibility_x0020_Passed" ma:index="10" nillable="true" ma:displayName="Accessibility Passed" ma:default="0" ma:internalName="Accessibility_x0020_Passe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Check_x0020_Done xmlns="6f83963a-87b6-450a-b42e-edaf52bae78c">false</Accessibility_x0020_Check_x0020_Done>
    <Form_x0020__x0023_ xmlns="6f83963a-87b6-450a-b42e-edaf52bae78c" xsi:nil="true"/>
    <Category xmlns="6f83963a-87b6-450a-b42e-edaf52bae78c">Template</Category>
    <Accessibility_x0020_Passed xmlns="6f83963a-87b6-450a-b42e-edaf52bae78c">false</Accessibility_x0020_Passed>
    <Contact xmlns="6f83963a-87b6-450a-b42e-edaf52bae78c">Communications</Contact>
    <PPM_x0020_Chapter xmlns="6f83963a-87b6-450a-b42e-edaf52bae78c">
      <Url xsi:nil="true"/>
      <Description xsi:nil="true"/>
    </PPM_x0020_Chapter>
    <Stock_x0020__x0023_ xmlns="6f83963a-87b6-450a-b42e-edaf52bae7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E20B6E-D6F8-49F9-9A70-31DF2B16E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3963a-87b6-450a-b42e-edaf52bae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E5120-E017-490D-B1D6-4B1D6494B05B}">
  <ds:schemaRef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6f83963a-87b6-450a-b42e-edaf52bae78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C62B928-B4E3-4409-81B0-F50438294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4880</TotalTime>
  <Words>6648</Words>
  <Application>Microsoft Office PowerPoint</Application>
  <PresentationFormat>On-screen Show (4:3)</PresentationFormat>
  <Paragraphs>753</Paragraphs>
  <Slides>114</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Calibri</vt:lpstr>
      <vt:lpstr>Courier New</vt:lpstr>
      <vt:lpstr>Wingdings</vt:lpstr>
      <vt:lpstr>Office Theme</vt:lpstr>
      <vt:lpstr>WORKFORCE ONE (WF1)</vt:lpstr>
      <vt:lpstr>Participant Eligibility</vt:lpstr>
      <vt:lpstr>What's in this Workforce One Guide?</vt:lpstr>
      <vt:lpstr>THE HELP BUTTON IN THE TOP PANEL </vt:lpstr>
      <vt:lpstr>PARTICIPANT RECORD SEARCH</vt:lpstr>
      <vt:lpstr>PARTICIPANT RECORD SEARCH</vt:lpstr>
      <vt:lpstr>PARTICIPANT RECORD SEARCH</vt:lpstr>
      <vt:lpstr>ADDING A NEW PERSON RECORD</vt:lpstr>
      <vt:lpstr>ADDING A NEW PERSON RECORD</vt:lpstr>
      <vt:lpstr>ADDING A NEW PERSON RECORD</vt:lpstr>
      <vt:lpstr>ADDING A NEW PERSON RECORD</vt:lpstr>
      <vt:lpstr>ADDING A NEW PERSON RECORD</vt:lpstr>
      <vt:lpstr>ENROLLING PARTICIPANTS Frequently Asked Questions</vt:lpstr>
      <vt:lpstr>NEW PROGRAM APPLICATION</vt:lpstr>
      <vt:lpstr>NEW PROGRAM APPLICATION</vt:lpstr>
      <vt:lpstr>PROGRAM ELIGIBILITY</vt:lpstr>
      <vt:lpstr>PROGRAM ELIGIBILITY – OPIOID DWG</vt:lpstr>
      <vt:lpstr>PROGRAM ELIGIBILITY  Temporary or Permanent Layoff</vt:lpstr>
      <vt:lpstr>PROGRAM ELIGIBILITY  Long-Term Unemployed</vt:lpstr>
      <vt:lpstr>PROGRAM ELIGIBILITY  Self-Employed</vt:lpstr>
      <vt:lpstr>PROGRAM ELIGIBILITY</vt:lpstr>
      <vt:lpstr>PROGRAM ELIGIBILITY</vt:lpstr>
      <vt:lpstr>PROGRAM ENROLLMENT  </vt:lpstr>
      <vt:lpstr>PROGRAM ENROLLMENT </vt:lpstr>
      <vt:lpstr>PROGRAM ENROLLMENT </vt:lpstr>
      <vt:lpstr>PROGRAM ENROLLMENT </vt:lpstr>
      <vt:lpstr>The participant is now enrolled!</vt:lpstr>
      <vt:lpstr>PowerPoint Presentation</vt:lpstr>
      <vt:lpstr>PowerPoint Presentation</vt:lpstr>
      <vt:lpstr>PowerPoint Presentation</vt:lpstr>
      <vt:lpstr>PowerPoint Presentation</vt:lpstr>
      <vt:lpstr>PowerPoint Presentation</vt:lpstr>
      <vt:lpstr>What Should be Case Noted?</vt:lpstr>
      <vt:lpstr>Case Notes </vt:lpstr>
      <vt:lpstr>Communication and Contact </vt:lpstr>
      <vt:lpstr>Definition of LIVE CONTACT </vt:lpstr>
      <vt:lpstr>Activities in Workforce One</vt:lpstr>
      <vt:lpstr>PowerPoint Presentation</vt:lpstr>
      <vt:lpstr>PowerPoint Presentation</vt:lpstr>
      <vt:lpstr>PowerPoint Presentation</vt:lpstr>
      <vt:lpstr>PowerPoint Presentation</vt:lpstr>
      <vt:lpstr>PowerPoint Presentation</vt:lpstr>
      <vt:lpstr>PowerPoint Presentation</vt:lpstr>
      <vt:lpstr>Basic Career Services (ALL participants)  Individualized Career Services (ALL participants)  Follow-up Services (Participants exited to employment)</vt:lpstr>
      <vt:lpstr>PowerPoint Presentation</vt:lpstr>
      <vt:lpstr>PowerPoint Presentation</vt:lpstr>
      <vt:lpstr>PowerPoint Presentation</vt:lpstr>
      <vt:lpstr>PowerPoint Presentation</vt:lpstr>
      <vt:lpstr>OPENING CAREER SERVICE ACTIVITIES</vt:lpstr>
      <vt:lpstr>ACTIVITY TAB VIEW</vt:lpstr>
      <vt:lpstr>OPENING TRAINING ACTIVITIES</vt:lpstr>
      <vt:lpstr>OPENING TRAINING ACTIVITIES</vt:lpstr>
      <vt:lpstr>OPENING TRAINING ACTIVITIES</vt:lpstr>
      <vt:lpstr>ACTIVITY TAB VIEW</vt:lpstr>
      <vt:lpstr>PowerPoint Presentation</vt:lpstr>
      <vt:lpstr> </vt:lpstr>
      <vt:lpstr> </vt:lpstr>
      <vt:lpstr> </vt:lpstr>
      <vt:lpstr> </vt:lpstr>
      <vt:lpstr>PowerPoint Presentation</vt:lpstr>
      <vt:lpstr>Closing Career Service Activities</vt:lpstr>
      <vt:lpstr>Closing Training Activities</vt:lpstr>
      <vt:lpstr>PowerPoint Presentation</vt:lpstr>
      <vt:lpstr>CREDENTIAL SUMMARY SCREEN </vt:lpstr>
      <vt:lpstr>CAPTURING THE CREDENTIAL</vt:lpstr>
      <vt:lpstr>CAPTURING THE CREDENTIAL </vt:lpstr>
      <vt:lpstr>CAPTURING THE CREDENTIAL </vt:lpstr>
      <vt:lpstr>THE CREDENTIAL IS  CAPTURED!    </vt:lpstr>
      <vt:lpstr>PowerPoint Presentation</vt:lpstr>
      <vt:lpstr>PowerPoint Presentation</vt:lpstr>
      <vt:lpstr>PowerPoint Presentation</vt:lpstr>
      <vt:lpstr>PowerPoint Presentation</vt:lpstr>
      <vt:lpstr>If the participant is exited with any of these exit reasons that participant will not be counted in performance outcomes</vt:lpstr>
      <vt:lpstr>PowerPoint Presentation</vt:lpstr>
      <vt:lpstr>They are eligible for follow-up services for 12 months after their exit date.   How do you prove you had this discussion? Case Note it</vt:lpstr>
      <vt:lpstr>PowerPoint Presentation</vt:lpstr>
      <vt:lpstr>EXITING THE PARTICIPANT </vt:lpstr>
      <vt:lpstr>EXITING THE PARTICIPANT </vt:lpstr>
      <vt:lpstr>EXITING THE PARTICIPANT </vt:lpstr>
      <vt:lpstr>EXITING THE PARTICIPANT   </vt:lpstr>
      <vt:lpstr>EXITING THE PARTICIPANT </vt:lpstr>
      <vt:lpstr>THE PARTICIPANT IS EXITED! </vt:lpstr>
      <vt:lpstr>REQUIRED POST EXIT DATA ENTRY  </vt:lpstr>
      <vt:lpstr>Acceptable File Documentation for  Entered Supplemental Wage Data</vt:lpstr>
      <vt:lpstr>WF1 Tickler Creation for Supplemental Wage Data </vt:lpstr>
      <vt:lpstr>Supplemental Wage Data Entry</vt:lpstr>
      <vt:lpstr>Supplemental Wage Data Entry </vt:lpstr>
      <vt:lpstr>Supplemental Wage Data Entry</vt:lpstr>
      <vt:lpstr>Supplemental Wage Data Entry</vt:lpstr>
      <vt:lpstr>PowerPoint Presentation</vt:lpstr>
      <vt:lpstr>PowerPoint Presentation</vt:lpstr>
      <vt:lpstr>PowerPoint Presentation</vt:lpstr>
      <vt:lpstr>PowerPoint Presentation</vt:lpstr>
      <vt:lpstr>Why participants with “positive” WF1 exit reasons might not be positive in official performance</vt:lpstr>
      <vt:lpstr>PowerPoint Presentation</vt:lpstr>
      <vt:lpstr>PowerPoint Presentation</vt:lpstr>
      <vt:lpstr>Why numerators and denominators might be different in Official Performance than expected</vt:lpstr>
      <vt:lpstr>PowerPoint Presentation</vt:lpstr>
      <vt:lpstr>PowerPoint Presentation</vt:lpstr>
      <vt:lpstr>PowerPoint Presentation</vt:lpstr>
      <vt:lpstr>PowerPoint Presentation</vt:lpstr>
      <vt:lpstr>PowerPoint Presentation</vt:lpstr>
      <vt:lpstr>PowerPoint Presentation</vt:lpstr>
      <vt:lpstr>Why numerators and denominators might be different than expected</vt:lpstr>
      <vt:lpstr>Why numerators and denominators might be different than expected (Continued)</vt:lpstr>
      <vt:lpstr>Why numerators and denominators might be different than expected (Continued)</vt:lpstr>
      <vt:lpstr>PY16, PY17, PY18, PY19, &amp; PY20 WIOA Cohorts</vt:lpstr>
      <vt:lpstr>Using the Cohort Chart</vt:lpstr>
      <vt:lpstr>Using the Cohort Chart (Continued)</vt:lpstr>
      <vt:lpstr>Using the Cohort Chart (Continued)</vt:lpstr>
      <vt:lpstr>Using the Cohort Chart (Continued)</vt:lpstr>
      <vt:lpstr>Using the Cohort Chart (Continued)</vt:lpstr>
      <vt:lpstr>Using the Cohort Chart (Continued)</vt:lpstr>
      <vt:lpstr> </vt:lpstr>
    </vt:vector>
  </TitlesOfParts>
  <Company>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PowerPoint Presentation</dc:title>
  <dc:creator>wfcuser</dc:creator>
  <cp:lastModifiedBy>Carlson, Amy (DEED)</cp:lastModifiedBy>
  <cp:revision>129</cp:revision>
  <dcterms:created xsi:type="dcterms:W3CDTF">2013-12-20T19:47:01Z</dcterms:created>
  <dcterms:modified xsi:type="dcterms:W3CDTF">2021-04-16T19:38:07Z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0x01010007D23BB9EED6F14EA2CBDCB0195C3043</vt:lpwstr>
  </property>
</Properties>
</file>