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6" r:id="rId5"/>
    <p:sldId id="257" r:id="rId6"/>
    <p:sldId id="258" r:id="rId7"/>
    <p:sldId id="295" r:id="rId8"/>
    <p:sldId id="298" r:id="rId9"/>
    <p:sldId id="297" r:id="rId10"/>
    <p:sldId id="259" r:id="rId11"/>
    <p:sldId id="268" r:id="rId12"/>
    <p:sldId id="270" r:id="rId13"/>
    <p:sldId id="271" r:id="rId14"/>
    <p:sldId id="292" r:id="rId15"/>
    <p:sldId id="293" r:id="rId16"/>
    <p:sldId id="294" r:id="rId17"/>
    <p:sldId id="269" r:id="rId18"/>
    <p:sldId id="283" r:id="rId19"/>
    <p:sldId id="284" r:id="rId20"/>
    <p:sldId id="261" r:id="rId21"/>
    <p:sldId id="262" r:id="rId22"/>
    <p:sldId id="263" r:id="rId23"/>
    <p:sldId id="264" r:id="rId24"/>
    <p:sldId id="265" r:id="rId25"/>
    <p:sldId id="290" r:id="rId26"/>
    <p:sldId id="291" r:id="rId27"/>
    <p:sldId id="266" r:id="rId28"/>
    <p:sldId id="286" r:id="rId29"/>
    <p:sldId id="300" r:id="rId30"/>
    <p:sldId id="288" r:id="rId31"/>
    <p:sldId id="296" r:id="rId3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4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DAA42E6C-0560-4077-9C5E-A86265809657}" type="datetimeFigureOut">
              <a:rPr lang="en-US" smtClean="0"/>
              <a:t>8/2/2021</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65C0D1F-39A7-495D-BC8F-B64DEC7C4EBC}" type="slidenum">
              <a:rPr lang="en-US" smtClean="0"/>
              <a:t>‹#›</a:t>
            </a:fld>
            <a:endParaRPr lang="en-US"/>
          </a:p>
        </p:txBody>
      </p:sp>
    </p:spTree>
    <p:extLst>
      <p:ext uri="{BB962C8B-B14F-4D97-AF65-F5344CB8AC3E}">
        <p14:creationId xmlns:p14="http://schemas.microsoft.com/office/powerpoint/2010/main" val="2328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0DFA7DA1-2046-4A4C-9D95-F384C3CB858E}" type="datetimeFigureOut">
              <a:rPr lang="en-US" smtClean="0"/>
              <a:t>8/2/2021</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0326790-FD1F-4A8C-A939-22BEADE740B8}" type="slidenum">
              <a:rPr lang="en-US" smtClean="0"/>
              <a:t>‹#›</a:t>
            </a:fld>
            <a:endParaRPr lang="en-US"/>
          </a:p>
        </p:txBody>
      </p:sp>
    </p:spTree>
    <p:extLst>
      <p:ext uri="{BB962C8B-B14F-4D97-AF65-F5344CB8AC3E}">
        <p14:creationId xmlns:p14="http://schemas.microsoft.com/office/powerpoint/2010/main" val="220648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mn.gov/deed/about/what-guides-us/governance/policy.jsp"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200636-525B-4B0F-89D6-C01A2E7EB372}" type="slidenum">
              <a:rPr lang="en-US" smtClean="0"/>
              <a:t>8</a:t>
            </a:fld>
            <a:endParaRPr lang="en-US"/>
          </a:p>
        </p:txBody>
      </p:sp>
    </p:spTree>
    <p:extLst>
      <p:ext uri="{BB962C8B-B14F-4D97-AF65-F5344CB8AC3E}">
        <p14:creationId xmlns:p14="http://schemas.microsoft.com/office/powerpoint/2010/main" val="252419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https://mn.gov/admin/government/grants/</a:t>
            </a:r>
            <a:endParaRPr lang="en-US" dirty="0"/>
          </a:p>
          <a:p>
            <a:endParaRPr lang="en-US" dirty="0"/>
          </a:p>
          <a:p>
            <a:endParaRPr lang="en-US" dirty="0"/>
          </a:p>
          <a:p>
            <a:endParaRPr lang="en-US" dirty="0"/>
          </a:p>
          <a:p>
            <a:r>
              <a:rPr lang="en-US" dirty="0">
                <a:hlinkClick r:id="rId4"/>
              </a:rPr>
              <a:t>https://mn.gov/deed/about/what-guides-us/governance/policy.jsp</a:t>
            </a:r>
            <a:endParaRPr lang="en-US" dirty="0"/>
          </a:p>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14</a:t>
            </a:fld>
            <a:endParaRPr lang="en-US"/>
          </a:p>
        </p:txBody>
      </p:sp>
    </p:spTree>
    <p:extLst>
      <p:ext uri="{BB962C8B-B14F-4D97-AF65-F5344CB8AC3E}">
        <p14:creationId xmlns:p14="http://schemas.microsoft.com/office/powerpoint/2010/main" val="3634832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200636-525B-4B0F-89D6-C01A2E7EB372}" type="slidenum">
              <a:rPr lang="en-US" smtClean="0"/>
              <a:t>15</a:t>
            </a:fld>
            <a:endParaRPr lang="en-US"/>
          </a:p>
        </p:txBody>
      </p:sp>
    </p:spTree>
    <p:extLst>
      <p:ext uri="{BB962C8B-B14F-4D97-AF65-F5344CB8AC3E}">
        <p14:creationId xmlns:p14="http://schemas.microsoft.com/office/powerpoint/2010/main" val="3818370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200636-525B-4B0F-89D6-C01A2E7EB372}" type="slidenum">
              <a:rPr lang="en-US" smtClean="0"/>
              <a:t>16</a:t>
            </a:fld>
            <a:endParaRPr lang="en-US"/>
          </a:p>
        </p:txBody>
      </p:sp>
    </p:spTree>
    <p:extLst>
      <p:ext uri="{BB962C8B-B14F-4D97-AF65-F5344CB8AC3E}">
        <p14:creationId xmlns:p14="http://schemas.microsoft.com/office/powerpoint/2010/main" val="2468966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2469470"/>
            <a:ext cx="9144000" cy="1922916"/>
          </a:xfrm>
        </p:spPr>
        <p:txBody>
          <a:bodyPr anchor="b"/>
          <a:lstStyle>
            <a:lvl1pPr algn="ctr">
              <a:defRPr sz="6000">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4563836"/>
            <a:ext cx="9144000" cy="2465614"/>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9AD04F1-6541-4066-BA60-CF412AA74CAD}"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87874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50661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31082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909637"/>
            <a:ext cx="10515600" cy="1325563"/>
          </a:xfrm>
        </p:spPr>
        <p:txBody>
          <a:bodyPr/>
          <a:lstStyle>
            <a:lvl1pPr>
              <a:defRPr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838200" y="2370137"/>
            <a:ext cx="10515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39131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D04F1-6541-4066-BA60-CF412AA74CAD}"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13593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D04F1-6541-4066-BA60-CF412AA74CAD}"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918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8507"/>
            <a:ext cx="10515600" cy="572181"/>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D04F1-6541-4066-BA60-CF412AA74CAD}" type="datetimeFigureOut">
              <a:rPr lang="en-US" smtClean="0"/>
              <a:t>8/2/2021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17717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AD04F1-6541-4066-BA60-CF412AA74CAD}" type="datetimeFigureOut">
              <a:rPr lang="en-US" smtClean="0"/>
              <a:t>8/2/2021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328622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04F1-6541-4066-BA60-CF412AA74CAD}" type="datetimeFigureOut">
              <a:rPr lang="en-US" smtClean="0"/>
              <a:t>8/2/2021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76569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42876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5030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1175657"/>
            <a:ext cx="10515600" cy="6701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2715"/>
            <a:ext cx="10515600" cy="375217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04F1-6541-4066-BA60-CF412AA74CAD}" type="datetimeFigureOut">
              <a:rPr lang="en-US" smtClean="0"/>
              <a:t>8/2/2021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3FF72-AB63-4C11-B334-D2294D73B24A}" type="slidenum">
              <a:rPr lang="en-US" smtClean="0"/>
              <a:t>‹#›</a:t>
            </a:fld>
            <a:endParaRPr lang="en-US"/>
          </a:p>
        </p:txBody>
      </p:sp>
    </p:spTree>
    <p:extLst>
      <p:ext uri="{BB962C8B-B14F-4D97-AF65-F5344CB8AC3E}">
        <p14:creationId xmlns:p14="http://schemas.microsoft.com/office/powerpoint/2010/main" val="290194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n.gov/deed/about/what-guides-us/governance/policy.js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EED.FSR@state.mn.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mailto:Shannon.Rolf@state.mn.u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n.gov/deed/programs-services/office-youth-development/special/grants/" TargetMode="External"/><Relationship Id="rId2" Type="http://schemas.openxmlformats.org/officeDocument/2006/relationships/hyperlink" Target="mailto:Cory.Schmid@state.mn.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Cory.Schmid@state.mn.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revisor.mn.gov/statutes/cite/16B.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SFY 22-23 Youth at Work Grantee Overview</a:t>
            </a:r>
          </a:p>
        </p:txBody>
      </p:sp>
      <p:sp>
        <p:nvSpPr>
          <p:cNvPr id="3" name="Subtitle 2"/>
          <p:cNvSpPr>
            <a:spLocks noGrp="1"/>
          </p:cNvSpPr>
          <p:nvPr>
            <p:ph type="subTitle" idx="1"/>
          </p:nvPr>
        </p:nvSpPr>
        <p:spPr/>
        <p:txBody>
          <a:bodyPr/>
          <a:lstStyle/>
          <a:p>
            <a:r>
              <a:rPr lang="en-US" dirty="0"/>
              <a:t>Minnesota Dept. of Employment &amp; Economic Development</a:t>
            </a:r>
          </a:p>
          <a:p>
            <a:r>
              <a:rPr lang="en-US" dirty="0"/>
              <a:t>Office of Youth Development</a:t>
            </a:r>
          </a:p>
          <a:p>
            <a:r>
              <a:rPr lang="en-US" dirty="0"/>
              <a:t>August 17, 2021</a:t>
            </a:r>
          </a:p>
        </p:txBody>
      </p:sp>
    </p:spTree>
    <p:extLst>
      <p:ext uri="{BB962C8B-B14F-4D97-AF65-F5344CB8AC3E}">
        <p14:creationId xmlns:p14="http://schemas.microsoft.com/office/powerpoint/2010/main" val="293574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820309"/>
          </a:xfrm>
        </p:spPr>
        <p:txBody>
          <a:bodyPr/>
          <a:lstStyle/>
          <a:p>
            <a:r>
              <a:rPr lang="en-US" dirty="0"/>
              <a:t>Youth at Work Cost Categories </a:t>
            </a:r>
            <a:r>
              <a:rPr lang="en-US" sz="2800" dirty="0"/>
              <a:t>(Continued)</a:t>
            </a:r>
          </a:p>
        </p:txBody>
      </p:sp>
      <p:sp>
        <p:nvSpPr>
          <p:cNvPr id="3" name="Content Placeholder 2"/>
          <p:cNvSpPr>
            <a:spLocks noGrp="1"/>
          </p:cNvSpPr>
          <p:nvPr>
            <p:ph idx="1"/>
          </p:nvPr>
        </p:nvSpPr>
        <p:spPr/>
        <p:txBody>
          <a:bodyPr/>
          <a:lstStyle/>
          <a:p>
            <a:pPr marL="0" indent="0">
              <a:buNone/>
            </a:pPr>
            <a:r>
              <a:rPr lang="en-US" sz="2600" b="1" dirty="0"/>
              <a:t>Examples of Administration Costs, continued:</a:t>
            </a:r>
            <a:br>
              <a:rPr lang="en-US" sz="2600" b="1" dirty="0"/>
            </a:br>
            <a:endParaRPr lang="en-US" sz="2600" b="1" dirty="0"/>
          </a:p>
          <a:p>
            <a:pPr lvl="1"/>
            <a:r>
              <a:rPr lang="en-US" sz="2200" dirty="0"/>
              <a:t>Payroll functions</a:t>
            </a:r>
          </a:p>
          <a:p>
            <a:pPr lvl="1"/>
            <a:r>
              <a:rPr lang="en-US" sz="2200" dirty="0"/>
              <a:t>Audit functions</a:t>
            </a:r>
          </a:p>
          <a:p>
            <a:pPr lvl="1"/>
            <a:r>
              <a:rPr lang="en-US" sz="2200" dirty="0"/>
              <a:t>Incident reports response functions</a:t>
            </a:r>
          </a:p>
          <a:p>
            <a:pPr lvl="1"/>
            <a:r>
              <a:rPr lang="en-US" sz="2200" dirty="0"/>
              <a:t>General legal service functions</a:t>
            </a:r>
          </a:p>
          <a:p>
            <a:pPr lvl="1"/>
            <a:r>
              <a:rPr lang="en-US" sz="2200" dirty="0"/>
              <a:t>Costs of goods and services required for the administrative functions</a:t>
            </a:r>
          </a:p>
          <a:p>
            <a:pPr lvl="1"/>
            <a:r>
              <a:rPr lang="en-US" sz="2200" dirty="0"/>
              <a:t>Systems and procedures required to carry out the above administrative functions including necessary monitoring and oversight</a:t>
            </a:r>
          </a:p>
          <a:p>
            <a:pPr lvl="1"/>
            <a:r>
              <a:rPr lang="en-US" sz="2200" dirty="0"/>
              <a:t>Travel costs incurred for official business related to above administrative functions</a:t>
            </a:r>
          </a:p>
          <a:p>
            <a:pPr lvl="1"/>
            <a:endParaRPr lang="en-US" dirty="0"/>
          </a:p>
        </p:txBody>
      </p:sp>
    </p:spTree>
    <p:extLst>
      <p:ext uri="{BB962C8B-B14F-4D97-AF65-F5344CB8AC3E}">
        <p14:creationId xmlns:p14="http://schemas.microsoft.com/office/powerpoint/2010/main" val="262230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795595"/>
          </a:xfrm>
        </p:spPr>
        <p:txBody>
          <a:bodyPr/>
          <a:lstStyle/>
          <a:p>
            <a:r>
              <a:rPr lang="en-US" dirty="0"/>
              <a:t>Youth at Work Cost Categories </a:t>
            </a:r>
            <a:r>
              <a:rPr lang="en-US" sz="2800" dirty="0"/>
              <a:t>(Continued)</a:t>
            </a:r>
          </a:p>
        </p:txBody>
      </p:sp>
      <p:sp>
        <p:nvSpPr>
          <p:cNvPr id="3" name="Content Placeholder 2"/>
          <p:cNvSpPr>
            <a:spLocks noGrp="1"/>
          </p:cNvSpPr>
          <p:nvPr>
            <p:ph idx="1"/>
          </p:nvPr>
        </p:nvSpPr>
        <p:spPr>
          <a:xfrm>
            <a:off x="838200" y="1793489"/>
            <a:ext cx="10515600" cy="4351338"/>
          </a:xfrm>
        </p:spPr>
        <p:txBody>
          <a:bodyPr/>
          <a:lstStyle/>
          <a:p>
            <a:pPr marL="0" indent="0">
              <a:buNone/>
            </a:pPr>
            <a:r>
              <a:rPr lang="en-US" sz="2600" b="1" dirty="0"/>
              <a:t>Youth Participant Wages and Fringe Benefits:</a:t>
            </a:r>
            <a:br>
              <a:rPr lang="en-US" sz="2600" b="1" dirty="0"/>
            </a:br>
            <a:endParaRPr lang="en-US" sz="2600" b="1" dirty="0"/>
          </a:p>
          <a:p>
            <a:r>
              <a:rPr lang="en-US" sz="2400" dirty="0"/>
              <a:t>Wages and fringe benefits paid directly to youth participants while engaged in program activities</a:t>
            </a:r>
          </a:p>
          <a:p>
            <a:r>
              <a:rPr lang="en-US" sz="2400" dirty="0"/>
              <a:t>Fringe benefits typically include (where applicable): worker’s compensation, Medicare and FICA</a:t>
            </a:r>
          </a:p>
          <a:p>
            <a:pPr lvl="1"/>
            <a:endParaRPr lang="en-US" dirty="0"/>
          </a:p>
        </p:txBody>
      </p:sp>
    </p:spTree>
    <p:extLst>
      <p:ext uri="{BB962C8B-B14F-4D97-AF65-F5344CB8AC3E}">
        <p14:creationId xmlns:p14="http://schemas.microsoft.com/office/powerpoint/2010/main" val="16241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812071"/>
          </a:xfrm>
        </p:spPr>
        <p:txBody>
          <a:bodyPr/>
          <a:lstStyle/>
          <a:p>
            <a:r>
              <a:rPr lang="en-US" dirty="0"/>
              <a:t>Youth at Work Cost Categories </a:t>
            </a:r>
            <a:r>
              <a:rPr lang="en-US" sz="2800" dirty="0"/>
              <a:t>(Continued)</a:t>
            </a:r>
          </a:p>
        </p:txBody>
      </p:sp>
      <p:sp>
        <p:nvSpPr>
          <p:cNvPr id="3" name="Content Placeholder 2"/>
          <p:cNvSpPr>
            <a:spLocks noGrp="1"/>
          </p:cNvSpPr>
          <p:nvPr>
            <p:ph idx="1"/>
          </p:nvPr>
        </p:nvSpPr>
        <p:spPr>
          <a:xfrm>
            <a:off x="838200" y="1721708"/>
            <a:ext cx="10515600" cy="4351338"/>
          </a:xfrm>
        </p:spPr>
        <p:txBody>
          <a:bodyPr>
            <a:normAutofit lnSpcReduction="10000"/>
          </a:bodyPr>
          <a:lstStyle/>
          <a:p>
            <a:pPr marL="0" indent="0">
              <a:buNone/>
            </a:pPr>
            <a:r>
              <a:rPr lang="en-US" sz="2600" b="1" dirty="0"/>
              <a:t>Direct Services to Youth:</a:t>
            </a:r>
            <a:br>
              <a:rPr lang="en-US" sz="2600" b="1" dirty="0"/>
            </a:br>
            <a:r>
              <a:rPr lang="en-US" sz="2600" dirty="0"/>
              <a:t>C</a:t>
            </a:r>
            <a:r>
              <a:rPr lang="en-US" dirty="0"/>
              <a:t>osts associated with providing direct services to participants, EXCLUDING costs of youth participant wages and fringe benefits. Examples of such costs include: </a:t>
            </a:r>
            <a:br>
              <a:rPr lang="en-US" dirty="0"/>
            </a:br>
            <a:endParaRPr lang="en-US" sz="1200" dirty="0"/>
          </a:p>
          <a:p>
            <a:pPr lvl="1"/>
            <a:r>
              <a:rPr lang="en-US" dirty="0"/>
              <a:t>Wage and fringe benefits for </a:t>
            </a:r>
            <a:r>
              <a:rPr lang="en-US" u="sng" dirty="0"/>
              <a:t>staff</a:t>
            </a:r>
            <a:r>
              <a:rPr lang="en-US" dirty="0"/>
              <a:t> providing </a:t>
            </a:r>
            <a:r>
              <a:rPr lang="en-US" u="sng" dirty="0"/>
              <a:t>direct</a:t>
            </a:r>
            <a:r>
              <a:rPr lang="en-US" dirty="0"/>
              <a:t> services to youth participants</a:t>
            </a:r>
          </a:p>
          <a:p>
            <a:pPr lvl="1"/>
            <a:r>
              <a:rPr lang="en-US" dirty="0"/>
              <a:t>Case management/navigation for participants</a:t>
            </a:r>
          </a:p>
          <a:p>
            <a:pPr lvl="1"/>
            <a:r>
              <a:rPr lang="en-US" dirty="0"/>
              <a:t>Assessments</a:t>
            </a:r>
          </a:p>
          <a:p>
            <a:pPr lvl="1"/>
            <a:r>
              <a:rPr lang="en-US" dirty="0"/>
              <a:t>Development of the participant’s Individual Employment Plan (IEP) or Individual Service Strategy (ISS)</a:t>
            </a:r>
          </a:p>
          <a:p>
            <a:pPr lvl="1"/>
            <a:r>
              <a:rPr lang="en-US" dirty="0"/>
              <a:t>Counseling and career planning</a:t>
            </a:r>
          </a:p>
          <a:p>
            <a:pPr marL="0" indent="0">
              <a:buNone/>
            </a:pPr>
            <a:endParaRPr lang="en-US" sz="2600" b="1" dirty="0"/>
          </a:p>
          <a:p>
            <a:pPr marL="0" indent="0">
              <a:buNone/>
            </a:pPr>
            <a:endParaRPr lang="en-US" sz="2200" dirty="0"/>
          </a:p>
          <a:p>
            <a:pPr lvl="1"/>
            <a:endParaRPr lang="en-US" dirty="0"/>
          </a:p>
        </p:txBody>
      </p:sp>
    </p:spTree>
    <p:extLst>
      <p:ext uri="{BB962C8B-B14F-4D97-AF65-F5344CB8AC3E}">
        <p14:creationId xmlns:p14="http://schemas.microsoft.com/office/powerpoint/2010/main" val="381507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820309"/>
          </a:xfrm>
        </p:spPr>
        <p:txBody>
          <a:bodyPr/>
          <a:lstStyle/>
          <a:p>
            <a:r>
              <a:rPr lang="en-US" dirty="0"/>
              <a:t>Youth at Work Cost Categories </a:t>
            </a:r>
            <a:r>
              <a:rPr lang="en-US" sz="2800" dirty="0"/>
              <a:t>(Continued)</a:t>
            </a:r>
          </a:p>
        </p:txBody>
      </p:sp>
      <p:sp>
        <p:nvSpPr>
          <p:cNvPr id="3" name="Content Placeholder 2"/>
          <p:cNvSpPr>
            <a:spLocks noGrp="1"/>
          </p:cNvSpPr>
          <p:nvPr>
            <p:ph idx="1"/>
          </p:nvPr>
        </p:nvSpPr>
        <p:spPr>
          <a:xfrm>
            <a:off x="838200" y="1729946"/>
            <a:ext cx="10515600" cy="4351338"/>
          </a:xfrm>
        </p:spPr>
        <p:txBody>
          <a:bodyPr>
            <a:normAutofit lnSpcReduction="10000"/>
          </a:bodyPr>
          <a:lstStyle/>
          <a:p>
            <a:pPr marL="0" indent="0">
              <a:buNone/>
            </a:pPr>
            <a:r>
              <a:rPr lang="en-US" sz="2600" b="1" dirty="0"/>
              <a:t>Support Services:</a:t>
            </a:r>
            <a:br>
              <a:rPr lang="en-US" sz="2600" b="1" dirty="0"/>
            </a:br>
            <a:endParaRPr lang="en-US" sz="2600" b="1" dirty="0"/>
          </a:p>
          <a:p>
            <a:pPr marL="0" indent="0">
              <a:buNone/>
            </a:pPr>
            <a:r>
              <a:rPr lang="en-US" sz="2600" dirty="0"/>
              <a:t>Items necessary for a youth to participate in the program. Examples may include: </a:t>
            </a:r>
          </a:p>
          <a:p>
            <a:r>
              <a:rPr lang="en-US" sz="2400" dirty="0"/>
              <a:t>Transportation</a:t>
            </a:r>
          </a:p>
          <a:p>
            <a:r>
              <a:rPr lang="en-US" sz="2400" dirty="0"/>
              <a:t>Clothing</a:t>
            </a:r>
          </a:p>
          <a:p>
            <a:r>
              <a:rPr lang="en-US" sz="2400" dirty="0"/>
              <a:t>Tools</a:t>
            </a:r>
          </a:p>
          <a:p>
            <a:r>
              <a:rPr lang="en-US" sz="2400" dirty="0"/>
              <a:t>Child care assistance</a:t>
            </a:r>
          </a:p>
          <a:p>
            <a:r>
              <a:rPr lang="en-US" sz="2400" dirty="0"/>
              <a:t>School-related expenses</a:t>
            </a:r>
          </a:p>
          <a:p>
            <a:r>
              <a:rPr lang="en-US" sz="2400" dirty="0"/>
              <a:t>Emergency housing assistance</a:t>
            </a:r>
            <a:endParaRPr lang="en-US" dirty="0"/>
          </a:p>
          <a:p>
            <a:pPr marL="0" indent="0">
              <a:buNone/>
            </a:pPr>
            <a:endParaRPr lang="en-US" sz="2400" dirty="0"/>
          </a:p>
        </p:txBody>
      </p:sp>
    </p:spTree>
    <p:extLst>
      <p:ext uri="{BB962C8B-B14F-4D97-AF65-F5344CB8AC3E}">
        <p14:creationId xmlns:p14="http://schemas.microsoft.com/office/powerpoint/2010/main" val="3906597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737931"/>
          </a:xfrm>
        </p:spPr>
        <p:txBody>
          <a:bodyPr/>
          <a:lstStyle/>
          <a:p>
            <a:r>
              <a:rPr lang="en-US" dirty="0"/>
              <a:t>Reimbursements</a:t>
            </a:r>
            <a:endParaRPr lang="en-US" sz="4000" dirty="0"/>
          </a:p>
        </p:txBody>
      </p:sp>
      <p:sp>
        <p:nvSpPr>
          <p:cNvPr id="3" name="Content Placeholder 2"/>
          <p:cNvSpPr>
            <a:spLocks noGrp="1"/>
          </p:cNvSpPr>
          <p:nvPr>
            <p:ph idx="1"/>
          </p:nvPr>
        </p:nvSpPr>
        <p:spPr>
          <a:xfrm>
            <a:off x="838200" y="1791355"/>
            <a:ext cx="10515600" cy="4781839"/>
          </a:xfrm>
        </p:spPr>
        <p:txBody>
          <a:bodyPr>
            <a:normAutofit/>
          </a:bodyPr>
          <a:lstStyle/>
          <a:p>
            <a:r>
              <a:rPr lang="en-US" dirty="0"/>
              <a:t>Usual method of payment on DEED grants is through reimbursement based on </a:t>
            </a:r>
            <a:r>
              <a:rPr lang="en-US" b="1" dirty="0"/>
              <a:t>actual expenditures incurred</a:t>
            </a:r>
            <a:r>
              <a:rPr lang="en-US" dirty="0"/>
              <a:t>. The documentation for reimbursements should be retained and made available upon request. </a:t>
            </a:r>
          </a:p>
          <a:p>
            <a:r>
              <a:rPr lang="en-US" dirty="0"/>
              <a:t>Requests for reimbursements need to align with grant legislation, DEED’s Request for Proposal, your organization’s approved and executed contract, work plan, and budget, </a:t>
            </a:r>
            <a:r>
              <a:rPr lang="en-US" dirty="0">
                <a:hlinkClick r:id="rId3"/>
              </a:rPr>
              <a:t>Office of Grants Management</a:t>
            </a:r>
            <a:r>
              <a:rPr lang="en-US" dirty="0"/>
              <a:t> policies, </a:t>
            </a:r>
            <a:r>
              <a:rPr lang="en-US" dirty="0">
                <a:hlinkClick r:id="rId4"/>
              </a:rPr>
              <a:t>DEED</a:t>
            </a:r>
            <a:r>
              <a:rPr lang="en-US" dirty="0"/>
              <a:t> policies, and the granted organization’s policies and procedures.  </a:t>
            </a:r>
          </a:p>
        </p:txBody>
      </p:sp>
    </p:spTree>
    <p:extLst>
      <p:ext uri="{BB962C8B-B14F-4D97-AF65-F5344CB8AC3E}">
        <p14:creationId xmlns:p14="http://schemas.microsoft.com/office/powerpoint/2010/main" val="2993624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Reimbursements </a:t>
            </a:r>
            <a:r>
              <a:rPr lang="en-US" sz="2800" dirty="0"/>
              <a:t>(Continued) </a:t>
            </a:r>
            <a:br>
              <a:rPr lang="en-US" dirty="0"/>
            </a:br>
            <a:endParaRPr lang="en-US" sz="3600" dirty="0"/>
          </a:p>
        </p:txBody>
      </p:sp>
      <p:sp>
        <p:nvSpPr>
          <p:cNvPr id="3" name="Content Placeholder 2"/>
          <p:cNvSpPr>
            <a:spLocks noGrp="1"/>
          </p:cNvSpPr>
          <p:nvPr>
            <p:ph idx="1"/>
          </p:nvPr>
        </p:nvSpPr>
        <p:spPr>
          <a:xfrm>
            <a:off x="838200" y="1909181"/>
            <a:ext cx="10515600" cy="3786909"/>
          </a:xfrm>
        </p:spPr>
        <p:txBody>
          <a:bodyPr>
            <a:normAutofit/>
          </a:bodyPr>
          <a:lstStyle/>
          <a:p>
            <a:r>
              <a:rPr lang="en-US" dirty="0"/>
              <a:t>The Reimbursement Payment Requests (RPRs) should be submitted every month whether there are expenditures or not. </a:t>
            </a:r>
          </a:p>
          <a:p>
            <a:r>
              <a:rPr lang="en-US" dirty="0"/>
              <a:t>Use the form that DEED’s Employment and Training Programs Division (ETP) provides with the contract. </a:t>
            </a:r>
          </a:p>
          <a:p>
            <a:r>
              <a:rPr lang="en-US" dirty="0"/>
              <a:t>There must be a separation of duty. The person preparing and authorizing the form must be two different people. </a:t>
            </a:r>
            <a:r>
              <a:rPr lang="en-US" b="1" dirty="0"/>
              <a:t>Both the preparer and the authorizer must sign the form where indicated.  </a:t>
            </a:r>
            <a:endParaRPr lang="en-US" dirty="0"/>
          </a:p>
          <a:p>
            <a:endParaRPr lang="en-US" dirty="0"/>
          </a:p>
        </p:txBody>
      </p:sp>
      <p:sp>
        <p:nvSpPr>
          <p:cNvPr id="5" name="Slide Number Placeholder 4"/>
          <p:cNvSpPr>
            <a:spLocks noGrp="1"/>
          </p:cNvSpPr>
          <p:nvPr>
            <p:ph type="sldNum" sz="quarter" idx="12"/>
          </p:nvPr>
        </p:nvSpPr>
        <p:spPr/>
        <p:txBody>
          <a:bodyPr/>
          <a:lstStyle/>
          <a:p>
            <a:fld id="{17A3FF72-AB63-4C11-B334-D2294D73B24A}" type="slidenum">
              <a:rPr lang="en-US" smtClean="0"/>
              <a:t>15</a:t>
            </a:fld>
            <a:endParaRPr lang="en-US"/>
          </a:p>
        </p:txBody>
      </p:sp>
    </p:spTree>
    <p:extLst>
      <p:ext uri="{BB962C8B-B14F-4D97-AF65-F5344CB8AC3E}">
        <p14:creationId xmlns:p14="http://schemas.microsoft.com/office/powerpoint/2010/main" val="3968927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1100395"/>
          </a:xfrm>
        </p:spPr>
        <p:txBody>
          <a:bodyPr/>
          <a:lstStyle/>
          <a:p>
            <a:r>
              <a:rPr lang="en-US" dirty="0"/>
              <a:t>Reimbursements </a:t>
            </a:r>
            <a:r>
              <a:rPr lang="en-US" sz="2800" dirty="0"/>
              <a:t>(Continued)</a:t>
            </a:r>
            <a:br>
              <a:rPr lang="en-US" sz="2800" dirty="0"/>
            </a:br>
            <a:endParaRPr lang="en-US" sz="2800" dirty="0"/>
          </a:p>
        </p:txBody>
      </p:sp>
      <p:sp>
        <p:nvSpPr>
          <p:cNvPr id="3" name="Content Placeholder 2"/>
          <p:cNvSpPr>
            <a:spLocks noGrp="1"/>
          </p:cNvSpPr>
          <p:nvPr>
            <p:ph idx="1"/>
          </p:nvPr>
        </p:nvSpPr>
        <p:spPr>
          <a:xfrm>
            <a:off x="838200" y="1782119"/>
            <a:ext cx="10678297" cy="4486275"/>
          </a:xfrm>
        </p:spPr>
        <p:txBody>
          <a:bodyPr>
            <a:normAutofit/>
          </a:bodyPr>
          <a:lstStyle/>
          <a:p>
            <a:r>
              <a:rPr lang="en-US" dirty="0"/>
              <a:t>Expenditures in a cost category may not exceed the approved budget for that category.</a:t>
            </a:r>
          </a:p>
          <a:p>
            <a:r>
              <a:rPr lang="en-US" dirty="0"/>
              <a:t>The approved budget on the RPR can only be changed through a modification to the contract.</a:t>
            </a:r>
          </a:p>
          <a:p>
            <a:r>
              <a:rPr lang="en-US" dirty="0"/>
              <a:t>The completed RPR </a:t>
            </a:r>
            <a:r>
              <a:rPr lang="en-US" u="sng" dirty="0"/>
              <a:t>must</a:t>
            </a:r>
            <a:r>
              <a:rPr lang="en-US" dirty="0"/>
              <a:t> be submitted to the </a:t>
            </a:r>
            <a:r>
              <a:rPr lang="en-US" dirty="0">
                <a:hlinkClick r:id="rId3"/>
              </a:rPr>
              <a:t>DEED.FSR@state.mn.us</a:t>
            </a:r>
            <a:r>
              <a:rPr lang="en-US" dirty="0"/>
              <a:t> e-mail account on or before the 20</a:t>
            </a:r>
            <a:r>
              <a:rPr lang="en-US" baseline="30000" dirty="0"/>
              <a:t>th</a:t>
            </a:r>
            <a:r>
              <a:rPr lang="en-US" dirty="0"/>
              <a:t> of the month for the previous month. </a:t>
            </a:r>
          </a:p>
        </p:txBody>
      </p:sp>
      <p:sp>
        <p:nvSpPr>
          <p:cNvPr id="5" name="Slide Number Placeholder 4"/>
          <p:cNvSpPr>
            <a:spLocks noGrp="1"/>
          </p:cNvSpPr>
          <p:nvPr>
            <p:ph type="sldNum" sz="quarter" idx="12"/>
          </p:nvPr>
        </p:nvSpPr>
        <p:spPr/>
        <p:txBody>
          <a:bodyPr/>
          <a:lstStyle/>
          <a:p>
            <a:fld id="{17A3FF72-AB63-4C11-B334-D2294D73B24A}" type="slidenum">
              <a:rPr lang="en-US" smtClean="0"/>
              <a:t>16</a:t>
            </a:fld>
            <a:endParaRPr lang="en-US"/>
          </a:p>
        </p:txBody>
      </p:sp>
    </p:spTree>
    <p:extLst>
      <p:ext uri="{BB962C8B-B14F-4D97-AF65-F5344CB8AC3E}">
        <p14:creationId xmlns:p14="http://schemas.microsoft.com/office/powerpoint/2010/main" val="22976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Requirements</a:t>
            </a:r>
          </a:p>
        </p:txBody>
      </p:sp>
      <p:sp>
        <p:nvSpPr>
          <p:cNvPr id="5" name="Text Placeholder 4"/>
          <p:cNvSpPr>
            <a:spLocks noGrp="1"/>
          </p:cNvSpPr>
          <p:nvPr>
            <p:ph type="body" idx="1"/>
          </p:nvPr>
        </p:nvSpPr>
        <p:spPr/>
        <p:txBody>
          <a:bodyPr/>
          <a:lstStyle/>
          <a:p>
            <a:r>
              <a:rPr lang="en-US" dirty="0"/>
              <a:t>SFY 22 – SFY 23 Youth at Work Grants</a:t>
            </a:r>
          </a:p>
          <a:p>
            <a:endParaRPr lang="en-US" dirty="0"/>
          </a:p>
        </p:txBody>
      </p:sp>
    </p:spTree>
    <p:extLst>
      <p:ext uri="{BB962C8B-B14F-4D97-AF65-F5344CB8AC3E}">
        <p14:creationId xmlns:p14="http://schemas.microsoft.com/office/powerpoint/2010/main" val="3888523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Requirements for ALL Youth at Work Grantees</a:t>
            </a:r>
          </a:p>
        </p:txBody>
      </p:sp>
      <p:sp>
        <p:nvSpPr>
          <p:cNvPr id="5" name="Content Placeholder 4"/>
          <p:cNvSpPr>
            <a:spLocks noGrp="1"/>
          </p:cNvSpPr>
          <p:nvPr>
            <p:ph idx="1"/>
          </p:nvPr>
        </p:nvSpPr>
        <p:spPr/>
        <p:txBody>
          <a:bodyPr/>
          <a:lstStyle/>
          <a:p>
            <a:r>
              <a:rPr lang="en-US" dirty="0"/>
              <a:t>All case-managed participants will be required to be entered into Workforce One (WF1), DEED’s online case management system.</a:t>
            </a:r>
          </a:p>
          <a:p>
            <a:r>
              <a:rPr lang="en-US" dirty="0"/>
              <a:t>Local Case Managers/staff will be responsible for entering information in a timely manner.</a:t>
            </a:r>
          </a:p>
          <a:p>
            <a:r>
              <a:rPr lang="en-US" dirty="0"/>
              <a:t>Virtual training will be provided to grantees at no cost:</a:t>
            </a:r>
          </a:p>
          <a:p>
            <a:pPr lvl="1"/>
            <a:r>
              <a:rPr lang="en-US" dirty="0"/>
              <a:t>One session will be for grantees who are new to Workforce One; and,</a:t>
            </a:r>
          </a:p>
          <a:p>
            <a:pPr lvl="1"/>
            <a:r>
              <a:rPr lang="en-US" dirty="0"/>
              <a:t>A separate session for experienced WF1 users</a:t>
            </a:r>
          </a:p>
          <a:p>
            <a:endParaRPr lang="en-US" dirty="0"/>
          </a:p>
        </p:txBody>
      </p:sp>
    </p:spTree>
    <p:extLst>
      <p:ext uri="{BB962C8B-B14F-4D97-AF65-F5344CB8AC3E}">
        <p14:creationId xmlns:p14="http://schemas.microsoft.com/office/powerpoint/2010/main" val="1199503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927401"/>
          </a:xfrm>
        </p:spPr>
        <p:txBody>
          <a:bodyPr/>
          <a:lstStyle/>
          <a:p>
            <a:r>
              <a:rPr lang="en-US" dirty="0"/>
              <a:t>Narrative/Quarterly Progress Reports</a:t>
            </a:r>
          </a:p>
        </p:txBody>
      </p:sp>
      <p:sp>
        <p:nvSpPr>
          <p:cNvPr id="3" name="Content Placeholder 2"/>
          <p:cNvSpPr>
            <a:spLocks noGrp="1"/>
          </p:cNvSpPr>
          <p:nvPr>
            <p:ph idx="1"/>
          </p:nvPr>
        </p:nvSpPr>
        <p:spPr>
          <a:xfrm>
            <a:off x="838200" y="1941770"/>
            <a:ext cx="10515600" cy="4351338"/>
          </a:xfrm>
        </p:spPr>
        <p:txBody>
          <a:bodyPr/>
          <a:lstStyle/>
          <a:p>
            <a:r>
              <a:rPr lang="en-US" dirty="0"/>
              <a:t>Narrative reports provide important context to the data.</a:t>
            </a:r>
          </a:p>
          <a:p>
            <a:r>
              <a:rPr lang="en-US" dirty="0"/>
              <a:t>Reports are due 45 days after the end of the calendar quarter.</a:t>
            </a:r>
          </a:p>
          <a:p>
            <a:r>
              <a:rPr lang="en-US" dirty="0"/>
              <a:t>Short, concise summary of activities/milestones during the quarter.</a:t>
            </a:r>
          </a:p>
          <a:p>
            <a:r>
              <a:rPr lang="en-US" dirty="0"/>
              <a:t>“Success Stories”</a:t>
            </a:r>
          </a:p>
          <a:p>
            <a:r>
              <a:rPr lang="en-US" dirty="0"/>
              <a:t>DEED has Model Release forms that must be used with success stories and any reports you generate that include individual profiles and/or images. </a:t>
            </a:r>
          </a:p>
        </p:txBody>
      </p:sp>
    </p:spTree>
    <p:extLst>
      <p:ext uri="{BB962C8B-B14F-4D97-AF65-F5344CB8AC3E}">
        <p14:creationId xmlns:p14="http://schemas.microsoft.com/office/powerpoint/2010/main" val="275903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Presenters</a:t>
            </a:r>
          </a:p>
        </p:txBody>
      </p:sp>
      <p:sp>
        <p:nvSpPr>
          <p:cNvPr id="3" name="Content Placeholder 2"/>
          <p:cNvSpPr>
            <a:spLocks noGrp="1"/>
          </p:cNvSpPr>
          <p:nvPr>
            <p:ph idx="1"/>
          </p:nvPr>
        </p:nvSpPr>
        <p:spPr/>
        <p:txBody>
          <a:bodyPr/>
          <a:lstStyle/>
          <a:p>
            <a:r>
              <a:rPr lang="en-US" dirty="0"/>
              <a:t>Steve Grove, DEED Commissioner</a:t>
            </a:r>
          </a:p>
          <a:p>
            <a:r>
              <a:rPr lang="en-US" dirty="0"/>
              <a:t>Hamse Warfa, DEED Deputy Commissioner – Workforce</a:t>
            </a:r>
          </a:p>
          <a:p>
            <a:r>
              <a:rPr lang="en-US" dirty="0"/>
              <a:t>Cory Schmid – Youth at Work Project Manager</a:t>
            </a:r>
          </a:p>
          <a:p>
            <a:r>
              <a:rPr lang="en-US" dirty="0"/>
              <a:t>Lynn Douma – Youth at Work Fiscal and Contracting</a:t>
            </a:r>
          </a:p>
          <a:p>
            <a:r>
              <a:rPr lang="en-US" dirty="0"/>
              <a:t>John Olson – Youth at Work WorkforceOne and Reporting</a:t>
            </a:r>
          </a:p>
          <a:p>
            <a:r>
              <a:rPr lang="en-US" dirty="0"/>
              <a:t>Shannon Rolf – Monitoring</a:t>
            </a:r>
          </a:p>
          <a:p>
            <a:endParaRPr lang="en-US" dirty="0"/>
          </a:p>
        </p:txBody>
      </p:sp>
    </p:spTree>
    <p:extLst>
      <p:ext uri="{BB962C8B-B14F-4D97-AF65-F5344CB8AC3E}">
        <p14:creationId xmlns:p14="http://schemas.microsoft.com/office/powerpoint/2010/main" val="4111109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Workforce One</a:t>
            </a:r>
          </a:p>
        </p:txBody>
      </p:sp>
      <p:sp>
        <p:nvSpPr>
          <p:cNvPr id="5" name="Text Placeholder 4"/>
          <p:cNvSpPr>
            <a:spLocks noGrp="1"/>
          </p:cNvSpPr>
          <p:nvPr>
            <p:ph type="body" idx="1"/>
          </p:nvPr>
        </p:nvSpPr>
        <p:spPr/>
        <p:txBody>
          <a:bodyPr/>
          <a:lstStyle/>
          <a:p>
            <a:r>
              <a:rPr lang="en-US" dirty="0"/>
              <a:t>SFY 22-23 Youth at Work Grants</a:t>
            </a:r>
          </a:p>
        </p:txBody>
      </p:sp>
    </p:spTree>
    <p:extLst>
      <p:ext uri="{BB962C8B-B14F-4D97-AF65-F5344CB8AC3E}">
        <p14:creationId xmlns:p14="http://schemas.microsoft.com/office/powerpoint/2010/main" val="349078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909637"/>
            <a:ext cx="10515600" cy="943877"/>
          </a:xfrm>
        </p:spPr>
        <p:txBody>
          <a:bodyPr/>
          <a:lstStyle/>
          <a:p>
            <a:r>
              <a:rPr lang="en-US" dirty="0"/>
              <a:t>What is WF1?</a:t>
            </a:r>
          </a:p>
        </p:txBody>
      </p:sp>
      <p:sp>
        <p:nvSpPr>
          <p:cNvPr id="5" name="Content Placeholder 4"/>
          <p:cNvSpPr>
            <a:spLocks noGrp="1"/>
          </p:cNvSpPr>
          <p:nvPr>
            <p:ph idx="1"/>
          </p:nvPr>
        </p:nvSpPr>
        <p:spPr>
          <a:xfrm>
            <a:off x="838200" y="1982959"/>
            <a:ext cx="10515600" cy="4351338"/>
          </a:xfrm>
        </p:spPr>
        <p:txBody>
          <a:bodyPr/>
          <a:lstStyle/>
          <a:p>
            <a:r>
              <a:rPr lang="en-US" dirty="0"/>
              <a:t>Workforce One (WF1) is DEED’s web-based case management system for employment and training programs. </a:t>
            </a:r>
          </a:p>
          <a:p>
            <a:r>
              <a:rPr lang="en-US" dirty="0"/>
              <a:t>Approximately 2,000 staff working for cities, counties, non-profits, and the State of Minnesota use it to track services for state-funded employment-related and federal employment and training programs. This includes state-funded competitive grants.</a:t>
            </a:r>
          </a:p>
        </p:txBody>
      </p:sp>
    </p:spTree>
    <p:extLst>
      <p:ext uri="{BB962C8B-B14F-4D97-AF65-F5344CB8AC3E}">
        <p14:creationId xmlns:p14="http://schemas.microsoft.com/office/powerpoint/2010/main" val="552952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886212"/>
          </a:xfrm>
        </p:spPr>
        <p:txBody>
          <a:bodyPr/>
          <a:lstStyle/>
          <a:p>
            <a:r>
              <a:rPr lang="en-US" dirty="0"/>
              <a:t>What will you do with WF1?</a:t>
            </a:r>
          </a:p>
        </p:txBody>
      </p:sp>
      <p:sp>
        <p:nvSpPr>
          <p:cNvPr id="3" name="Content Placeholder 2"/>
          <p:cNvSpPr>
            <a:spLocks noGrp="1"/>
          </p:cNvSpPr>
          <p:nvPr>
            <p:ph idx="1"/>
          </p:nvPr>
        </p:nvSpPr>
        <p:spPr>
          <a:xfrm>
            <a:off x="838200" y="1795850"/>
            <a:ext cx="10515600" cy="4724895"/>
          </a:xfrm>
        </p:spPr>
        <p:txBody>
          <a:bodyPr/>
          <a:lstStyle/>
          <a:p>
            <a:r>
              <a:rPr lang="en-US" dirty="0"/>
              <a:t>You will:</a:t>
            </a:r>
          </a:p>
          <a:p>
            <a:pPr lvl="1"/>
            <a:r>
              <a:rPr lang="en-US" dirty="0"/>
              <a:t>Enter applications, perform eligibility determinations, and capture enrollment information from all applicants to determine their eligibility for the program. This data is entered once per case and is usually not updated unless there are changes in address, phone number, e-mail, etc.</a:t>
            </a:r>
          </a:p>
          <a:p>
            <a:pPr lvl="1"/>
            <a:r>
              <a:rPr lang="en-US" dirty="0"/>
              <a:t>Add activities to represent the services you are providing on an ongoing basis to each participant. Once these activities are done and have indicated whether or not they were successful, that activity is closed.</a:t>
            </a:r>
          </a:p>
          <a:p>
            <a:pPr lvl="1"/>
            <a:r>
              <a:rPr lang="en-US" dirty="0"/>
              <a:t>Enter case notes to capture contact with customers and to provide the ongoing story of what you are doing to serve the customer. </a:t>
            </a:r>
          </a:p>
          <a:p>
            <a:pPr lvl="1"/>
            <a:r>
              <a:rPr lang="en-US" dirty="0"/>
              <a:t>Track outcomes.</a:t>
            </a:r>
          </a:p>
          <a:p>
            <a:pPr lvl="1"/>
            <a:r>
              <a:rPr lang="en-US" dirty="0"/>
              <a:t>Exit customers who have completed services in a timely manner.</a:t>
            </a:r>
          </a:p>
        </p:txBody>
      </p:sp>
    </p:spTree>
    <p:extLst>
      <p:ext uri="{BB962C8B-B14F-4D97-AF65-F5344CB8AC3E}">
        <p14:creationId xmlns:p14="http://schemas.microsoft.com/office/powerpoint/2010/main" val="2854708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919163"/>
          </a:xfrm>
        </p:spPr>
        <p:txBody>
          <a:bodyPr/>
          <a:lstStyle/>
          <a:p>
            <a:r>
              <a:rPr lang="en-US" dirty="0"/>
              <a:t>How will DEED use your data in WF1?</a:t>
            </a:r>
          </a:p>
        </p:txBody>
      </p:sp>
      <p:sp>
        <p:nvSpPr>
          <p:cNvPr id="3" name="Content Placeholder 2"/>
          <p:cNvSpPr>
            <a:spLocks noGrp="1"/>
          </p:cNvSpPr>
          <p:nvPr>
            <p:ph idx="1"/>
          </p:nvPr>
        </p:nvSpPr>
        <p:spPr>
          <a:xfrm>
            <a:off x="838200" y="1828800"/>
            <a:ext cx="10515600" cy="4351338"/>
          </a:xfrm>
        </p:spPr>
        <p:txBody>
          <a:bodyPr/>
          <a:lstStyle/>
          <a:p>
            <a:r>
              <a:rPr lang="en-US" dirty="0"/>
              <a:t>Grant administrators at DEED will use WF1 to determine: </a:t>
            </a:r>
          </a:p>
          <a:p>
            <a:pPr lvl="1"/>
            <a:r>
              <a:rPr lang="en-US" dirty="0"/>
              <a:t>if you are enrolling customers at the rate you planned (enrollment);</a:t>
            </a:r>
          </a:p>
          <a:p>
            <a:pPr lvl="1"/>
            <a:r>
              <a:rPr lang="en-US" dirty="0"/>
              <a:t>whether the services you are providing are justified and appropriate (activities);</a:t>
            </a:r>
          </a:p>
          <a:p>
            <a:pPr lvl="1"/>
            <a:r>
              <a:rPr lang="en-US" dirty="0"/>
              <a:t>if you are staying in frequent contact with your customers (case notes); and</a:t>
            </a:r>
          </a:p>
          <a:p>
            <a:pPr lvl="1"/>
            <a:r>
              <a:rPr lang="en-US" dirty="0"/>
              <a:t>whether you are exiting customers who have completed services in a timely fashion and whether you have achieved the program objectives with those exits (exit). </a:t>
            </a:r>
          </a:p>
          <a:p>
            <a:r>
              <a:rPr lang="en-US" dirty="0"/>
              <a:t>The data you enter in WF1 will also be used to calculate your organization’s outcomes. This information is available to the general public, the Legislature and other stakeholders. </a:t>
            </a:r>
          </a:p>
        </p:txBody>
      </p:sp>
    </p:spTree>
    <p:extLst>
      <p:ext uri="{BB962C8B-B14F-4D97-AF65-F5344CB8AC3E}">
        <p14:creationId xmlns:p14="http://schemas.microsoft.com/office/powerpoint/2010/main" val="2367921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Monitoring</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22076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75657"/>
            <a:ext cx="10515600" cy="1089748"/>
          </a:xfrm>
        </p:spPr>
        <p:txBody>
          <a:bodyPr>
            <a:noAutofit/>
          </a:bodyPr>
          <a:lstStyle/>
          <a:p>
            <a:pPr algn="ctr"/>
            <a:r>
              <a:rPr lang="en-US" sz="3200" dirty="0"/>
              <a:t>Minnesota Statutes §16B.97 and State Policy on Grant Monitoring require the following: </a:t>
            </a:r>
          </a:p>
        </p:txBody>
      </p:sp>
      <p:sp>
        <p:nvSpPr>
          <p:cNvPr id="5" name="Content Placeholder 4"/>
          <p:cNvSpPr>
            <a:spLocks noGrp="1"/>
          </p:cNvSpPr>
          <p:nvPr>
            <p:ph sz="half" idx="1"/>
          </p:nvPr>
        </p:nvSpPr>
        <p:spPr>
          <a:xfrm>
            <a:off x="838200" y="2361086"/>
            <a:ext cx="5181600" cy="4351338"/>
          </a:xfrm>
        </p:spPr>
        <p:txBody>
          <a:bodyPr/>
          <a:lstStyle/>
          <a:p>
            <a:r>
              <a:rPr lang="en-US" dirty="0"/>
              <a:t>One monitoring visit per grant period is required for grants $50,000 and higher.</a:t>
            </a:r>
          </a:p>
          <a:p>
            <a:r>
              <a:rPr lang="en-US" dirty="0"/>
              <a:t>Annual monitoring visits on grants $250,000 and higher.</a:t>
            </a:r>
          </a:p>
        </p:txBody>
      </p:sp>
      <p:sp>
        <p:nvSpPr>
          <p:cNvPr id="6" name="Content Placeholder 5"/>
          <p:cNvSpPr>
            <a:spLocks noGrp="1"/>
          </p:cNvSpPr>
          <p:nvPr>
            <p:ph sz="half" idx="2"/>
          </p:nvPr>
        </p:nvSpPr>
        <p:spPr>
          <a:xfrm>
            <a:off x="6172200" y="2352848"/>
            <a:ext cx="5181600" cy="4351338"/>
          </a:xfrm>
        </p:spPr>
        <p:txBody>
          <a:bodyPr/>
          <a:lstStyle/>
          <a:p>
            <a:r>
              <a:rPr lang="en-US" dirty="0"/>
              <a:t>A financial reconciliation of the project’s expenditures at least once during the grant period on grants over $50,000.</a:t>
            </a:r>
          </a:p>
          <a:p>
            <a:pPr lvl="1"/>
            <a:r>
              <a:rPr lang="en-US" dirty="0"/>
              <a:t>A financial reconciliation involves reconciling a grantee’s request for payment for a given period with supporting documentation for that request, such as:</a:t>
            </a:r>
          </a:p>
          <a:p>
            <a:pPr lvl="2"/>
            <a:r>
              <a:rPr lang="en-US" dirty="0"/>
              <a:t>Purchase orders, receipts, and payroll records.</a:t>
            </a:r>
          </a:p>
        </p:txBody>
      </p:sp>
    </p:spTree>
    <p:extLst>
      <p:ext uri="{BB962C8B-B14F-4D97-AF65-F5344CB8AC3E}">
        <p14:creationId xmlns:p14="http://schemas.microsoft.com/office/powerpoint/2010/main" val="2472975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7D46-3B25-4218-B336-829968EE8170}"/>
              </a:ext>
            </a:extLst>
          </p:cNvPr>
          <p:cNvSpPr>
            <a:spLocks noGrp="1"/>
          </p:cNvSpPr>
          <p:nvPr>
            <p:ph type="title"/>
          </p:nvPr>
        </p:nvSpPr>
        <p:spPr/>
        <p:txBody>
          <a:bodyPr/>
          <a:lstStyle/>
          <a:p>
            <a:r>
              <a:rPr lang="en-US" dirty="0"/>
              <a:t>Monitoring Guide</a:t>
            </a:r>
          </a:p>
        </p:txBody>
      </p:sp>
      <p:sp>
        <p:nvSpPr>
          <p:cNvPr id="3" name="Content Placeholder 2">
            <a:extLst>
              <a:ext uri="{FF2B5EF4-FFF2-40B4-BE49-F238E27FC236}">
                <a16:creationId xmlns:a16="http://schemas.microsoft.com/office/drawing/2014/main" id="{F6D788E7-69FE-4C3B-8850-102F1730CD23}"/>
              </a:ext>
            </a:extLst>
          </p:cNvPr>
          <p:cNvSpPr>
            <a:spLocks noGrp="1"/>
          </p:cNvSpPr>
          <p:nvPr>
            <p:ph idx="1"/>
          </p:nvPr>
        </p:nvSpPr>
        <p:spPr/>
        <p:txBody>
          <a:bodyPr/>
          <a:lstStyle/>
          <a:p>
            <a:r>
              <a:rPr lang="en-US" dirty="0"/>
              <a:t>Each organization received a copy of the monitoring guide that will be used when DEED monitors conduct a monitoring visit.</a:t>
            </a:r>
            <a:br>
              <a:rPr lang="en-US" dirty="0"/>
            </a:br>
            <a:endParaRPr lang="en-US" dirty="0"/>
          </a:p>
          <a:p>
            <a:r>
              <a:rPr lang="en-US" dirty="0"/>
              <a:t>Questions on the monitoring guide should be sent to Shannon Rolf – </a:t>
            </a:r>
            <a:r>
              <a:rPr lang="en-US" dirty="0">
                <a:hlinkClick r:id="rId2"/>
              </a:rPr>
              <a:t>Shannon.Rolf@state.mn.us</a:t>
            </a:r>
            <a:r>
              <a:rPr lang="en-US" dirty="0"/>
              <a:t>. </a:t>
            </a:r>
          </a:p>
          <a:p>
            <a:endParaRPr lang="en-US" dirty="0"/>
          </a:p>
          <a:p>
            <a:r>
              <a:rPr lang="en-US" dirty="0"/>
              <a:t>Monitoring visits will be conducted by primarily by Lolita Davis Carter and supported by Ahmed Mohidin.</a:t>
            </a:r>
          </a:p>
        </p:txBody>
      </p:sp>
    </p:spTree>
    <p:extLst>
      <p:ext uri="{BB962C8B-B14F-4D97-AF65-F5344CB8AC3E}">
        <p14:creationId xmlns:p14="http://schemas.microsoft.com/office/powerpoint/2010/main" val="3470217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Assistance and Best Practices</a:t>
            </a:r>
          </a:p>
        </p:txBody>
      </p:sp>
      <p:sp>
        <p:nvSpPr>
          <p:cNvPr id="3" name="Content Placeholder 2"/>
          <p:cNvSpPr>
            <a:spLocks noGrp="1"/>
          </p:cNvSpPr>
          <p:nvPr>
            <p:ph idx="1"/>
          </p:nvPr>
        </p:nvSpPr>
        <p:spPr/>
        <p:txBody>
          <a:bodyPr/>
          <a:lstStyle/>
          <a:p>
            <a:r>
              <a:rPr lang="en-US" dirty="0"/>
              <a:t>DEED Youth Services Team will host a quarterly Technical Assistance and Best Practices conference call or webinar.</a:t>
            </a:r>
          </a:p>
          <a:p>
            <a:r>
              <a:rPr lang="en-US" dirty="0"/>
              <a:t>Topics will address issues that grantees have collectively identified.</a:t>
            </a:r>
          </a:p>
          <a:p>
            <a:r>
              <a:rPr lang="en-US" dirty="0"/>
              <a:t>Best practices will be shared by SFY2022 Youth at Work Grantees.</a:t>
            </a:r>
          </a:p>
          <a:p>
            <a:r>
              <a:rPr lang="en-US" dirty="0"/>
              <a:t>Increased collaboration will be encouraged among grantees.</a:t>
            </a:r>
          </a:p>
          <a:p>
            <a:r>
              <a:rPr lang="en-US" b="1" dirty="0"/>
              <a:t>Ultimate goal is to support Youth at Work grantees in meeting the complex needs of youth</a:t>
            </a:r>
            <a:r>
              <a:rPr lang="en-US" dirty="0"/>
              <a:t>.</a:t>
            </a:r>
          </a:p>
          <a:p>
            <a:endParaRPr lang="en-US" dirty="0"/>
          </a:p>
        </p:txBody>
      </p:sp>
    </p:spTree>
    <p:extLst>
      <p:ext uri="{BB962C8B-B14F-4D97-AF65-F5344CB8AC3E}">
        <p14:creationId xmlns:p14="http://schemas.microsoft.com/office/powerpoint/2010/main" val="1061072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If you have any questions about the information presented today, please respond to the brief e-mail survey that will be sent out by Cory Schmid (</a:t>
            </a:r>
            <a:r>
              <a:rPr lang="en-US" dirty="0">
                <a:hlinkClick r:id="rId2"/>
              </a:rPr>
              <a:t>Cory.Schmid@state.mn.us</a:t>
            </a:r>
            <a:r>
              <a:rPr lang="en-US" dirty="0"/>
              <a:t>) following this webinar.</a:t>
            </a:r>
          </a:p>
          <a:p>
            <a:r>
              <a:rPr lang="en-US" dirty="0"/>
              <a:t>We will prepare answers and post them at:</a:t>
            </a:r>
            <a:br>
              <a:rPr lang="en-US" dirty="0"/>
            </a:br>
            <a:r>
              <a:rPr lang="en-US" dirty="0">
                <a:hlinkClick r:id="rId3"/>
              </a:rPr>
              <a:t>https://mn.gov/deed/programs-services/office-youth-development/special/grants/</a:t>
            </a:r>
            <a:r>
              <a:rPr lang="en-US" dirty="0"/>
              <a:t> </a:t>
            </a:r>
          </a:p>
        </p:txBody>
      </p:sp>
    </p:spTree>
    <p:extLst>
      <p:ext uri="{BB962C8B-B14F-4D97-AF65-F5344CB8AC3E}">
        <p14:creationId xmlns:p14="http://schemas.microsoft.com/office/powerpoint/2010/main" val="25047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Today’s Webinar</a:t>
            </a:r>
          </a:p>
        </p:txBody>
      </p:sp>
      <p:sp>
        <p:nvSpPr>
          <p:cNvPr id="3" name="Content Placeholder 2"/>
          <p:cNvSpPr>
            <a:spLocks noGrp="1"/>
          </p:cNvSpPr>
          <p:nvPr>
            <p:ph idx="1"/>
          </p:nvPr>
        </p:nvSpPr>
        <p:spPr/>
        <p:txBody>
          <a:bodyPr/>
          <a:lstStyle/>
          <a:p>
            <a:r>
              <a:rPr lang="en-US" dirty="0"/>
              <a:t>Webinar Housekeeping</a:t>
            </a:r>
          </a:p>
          <a:p>
            <a:r>
              <a:rPr lang="en-US" dirty="0"/>
              <a:t>Welcome/Introductory Remarks</a:t>
            </a:r>
          </a:p>
          <a:p>
            <a:r>
              <a:rPr lang="en-US" dirty="0"/>
              <a:t>Overview of Financial Expectations/Requirements</a:t>
            </a:r>
          </a:p>
          <a:p>
            <a:r>
              <a:rPr lang="en-US" dirty="0"/>
              <a:t>Reporting Requirements</a:t>
            </a:r>
          </a:p>
          <a:p>
            <a:r>
              <a:rPr lang="en-US" dirty="0"/>
              <a:t>Workforce One</a:t>
            </a:r>
          </a:p>
          <a:p>
            <a:r>
              <a:rPr lang="en-US" dirty="0"/>
              <a:t>Monitoring</a:t>
            </a:r>
          </a:p>
          <a:p>
            <a:r>
              <a:rPr lang="en-US" dirty="0"/>
              <a:t>Wrap-Up</a:t>
            </a:r>
          </a:p>
        </p:txBody>
      </p:sp>
    </p:spTree>
    <p:extLst>
      <p:ext uri="{BB962C8B-B14F-4D97-AF65-F5344CB8AC3E}">
        <p14:creationId xmlns:p14="http://schemas.microsoft.com/office/powerpoint/2010/main" val="125844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pPr marL="0" indent="0">
              <a:buNone/>
            </a:pPr>
            <a:r>
              <a:rPr lang="en-US" dirty="0"/>
              <a:t>Commissioner Steve Grove</a:t>
            </a:r>
          </a:p>
        </p:txBody>
      </p:sp>
      <p:pic>
        <p:nvPicPr>
          <p:cNvPr id="4" name="Picture 3">
            <a:extLst>
              <a:ext uri="{FF2B5EF4-FFF2-40B4-BE49-F238E27FC236}">
                <a16:creationId xmlns:a16="http://schemas.microsoft.com/office/drawing/2014/main" id="{F3017354-B947-426F-9B21-C90FB9ADEC88}"/>
              </a:ext>
            </a:extLst>
          </p:cNvPr>
          <p:cNvPicPr>
            <a:picLocks noChangeAspect="1"/>
          </p:cNvPicPr>
          <p:nvPr/>
        </p:nvPicPr>
        <p:blipFill>
          <a:blip r:embed="rId2"/>
          <a:stretch>
            <a:fillRect/>
          </a:stretch>
        </p:blipFill>
        <p:spPr>
          <a:xfrm>
            <a:off x="7177394" y="1496175"/>
            <a:ext cx="2895378" cy="4351339"/>
          </a:xfrm>
          <a:prstGeom prst="rect">
            <a:avLst/>
          </a:prstGeom>
        </p:spPr>
      </p:pic>
    </p:spTree>
    <p:extLst>
      <p:ext uri="{BB962C8B-B14F-4D97-AF65-F5344CB8AC3E}">
        <p14:creationId xmlns:p14="http://schemas.microsoft.com/office/powerpoint/2010/main" val="13367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pPr marL="0" indent="0">
              <a:buNone/>
            </a:pPr>
            <a:r>
              <a:rPr lang="en-US" dirty="0"/>
              <a:t>Deputy Commissioner Hamse Warfa</a:t>
            </a:r>
          </a:p>
        </p:txBody>
      </p:sp>
      <p:pic>
        <p:nvPicPr>
          <p:cNvPr id="1026" name="Picture 2" descr="https://mshale.com/wp-content/themes/advanced-newspaper/timthumb.php?src=https://mshale.com/wp-content/uploads/2019/04/Hamse-Warfa-High-Res.jpg&amp;zc=1&amp;w=485&amp;h=352&amp;q=100;"/>
          <p:cNvPicPr>
            <a:picLocks noChangeAspect="1" noChangeArrowheads="1"/>
          </p:cNvPicPr>
          <p:nvPr/>
        </p:nvPicPr>
        <p:blipFill rotWithShape="1">
          <a:blip r:embed="rId2">
            <a:extLst>
              <a:ext uri="{28A0092B-C50C-407E-A947-70E740481C1C}">
                <a14:useLocalDpi xmlns:a14="http://schemas.microsoft.com/office/drawing/2010/main" val="0"/>
              </a:ext>
            </a:extLst>
          </a:blip>
          <a:srcRect l="18745" r="4041"/>
          <a:stretch/>
        </p:blipFill>
        <p:spPr bwMode="auto">
          <a:xfrm>
            <a:off x="7010400" y="2235200"/>
            <a:ext cx="3566984" cy="33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492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during today’s webinar!</a:t>
            </a:r>
          </a:p>
        </p:txBody>
      </p:sp>
      <p:sp>
        <p:nvSpPr>
          <p:cNvPr id="3" name="Content Placeholder 2"/>
          <p:cNvSpPr>
            <a:spLocks noGrp="1"/>
          </p:cNvSpPr>
          <p:nvPr>
            <p:ph idx="1"/>
          </p:nvPr>
        </p:nvSpPr>
        <p:spPr/>
        <p:txBody>
          <a:bodyPr/>
          <a:lstStyle/>
          <a:p>
            <a:r>
              <a:rPr lang="en-US" dirty="0"/>
              <a:t>If you have questions regarding today’s presentation—or anything relating to your Youth at Work grant, feel free to type it in the chat window and/or e-mail </a:t>
            </a:r>
            <a:r>
              <a:rPr lang="en-US" dirty="0">
                <a:hlinkClick r:id="rId2"/>
              </a:rPr>
              <a:t>Cory.Schmid@state.mn.us</a:t>
            </a:r>
            <a:r>
              <a:rPr lang="en-US" dirty="0"/>
              <a:t> </a:t>
            </a:r>
          </a:p>
          <a:p>
            <a:endParaRPr lang="en-US" dirty="0"/>
          </a:p>
          <a:p>
            <a:r>
              <a:rPr lang="en-US" dirty="0"/>
              <a:t>We will also send out a brief survey after the webinar if you have any additional questions.</a:t>
            </a:r>
          </a:p>
        </p:txBody>
      </p:sp>
    </p:spTree>
    <p:extLst>
      <p:ext uri="{BB962C8B-B14F-4D97-AF65-F5344CB8AC3E}">
        <p14:creationId xmlns:p14="http://schemas.microsoft.com/office/powerpoint/2010/main" val="341557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Financial Expectations</a:t>
            </a:r>
          </a:p>
        </p:txBody>
      </p:sp>
      <p:sp>
        <p:nvSpPr>
          <p:cNvPr id="5" name="Text Placeholder 4"/>
          <p:cNvSpPr>
            <a:spLocks noGrp="1"/>
          </p:cNvSpPr>
          <p:nvPr>
            <p:ph type="body" idx="1"/>
          </p:nvPr>
        </p:nvSpPr>
        <p:spPr/>
        <p:txBody>
          <a:bodyPr/>
          <a:lstStyle/>
          <a:p>
            <a:r>
              <a:rPr lang="en-US" dirty="0"/>
              <a:t>SFY 22 – SFY 23 Youth at Work Grants</a:t>
            </a:r>
          </a:p>
        </p:txBody>
      </p:sp>
    </p:spTree>
    <p:extLst>
      <p:ext uri="{BB962C8B-B14F-4D97-AF65-F5344CB8AC3E}">
        <p14:creationId xmlns:p14="http://schemas.microsoft.com/office/powerpoint/2010/main" val="365766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877974"/>
          </a:xfrm>
        </p:spPr>
        <p:txBody>
          <a:bodyPr/>
          <a:lstStyle/>
          <a:p>
            <a:r>
              <a:rPr lang="en-US" dirty="0"/>
              <a:t>General Cost Guidance</a:t>
            </a:r>
          </a:p>
        </p:txBody>
      </p:sp>
      <p:sp>
        <p:nvSpPr>
          <p:cNvPr id="3" name="Content Placeholder 2"/>
          <p:cNvSpPr>
            <a:spLocks noGrp="1"/>
          </p:cNvSpPr>
          <p:nvPr>
            <p:ph idx="1"/>
          </p:nvPr>
        </p:nvSpPr>
        <p:spPr/>
        <p:txBody>
          <a:bodyPr/>
          <a:lstStyle/>
          <a:p>
            <a:pPr marL="0" indent="0">
              <a:buNone/>
            </a:pPr>
            <a:r>
              <a:rPr lang="en-US" dirty="0"/>
              <a:t>Costs must be as follows:</a:t>
            </a:r>
          </a:p>
          <a:p>
            <a:pPr lvl="1"/>
            <a:r>
              <a:rPr lang="en-US" dirty="0"/>
              <a:t>Appropriately allocated </a:t>
            </a:r>
          </a:p>
          <a:p>
            <a:pPr lvl="1"/>
            <a:r>
              <a:rPr lang="en-US" dirty="0"/>
              <a:t>Consistently applied</a:t>
            </a:r>
          </a:p>
          <a:p>
            <a:pPr lvl="1"/>
            <a:r>
              <a:rPr lang="en-US" dirty="0"/>
              <a:t>Necessary</a:t>
            </a:r>
          </a:p>
          <a:p>
            <a:pPr lvl="1"/>
            <a:r>
              <a:rPr lang="en-US" dirty="0"/>
              <a:t>Reasonable</a:t>
            </a:r>
          </a:p>
          <a:p>
            <a:pPr lvl="1"/>
            <a:r>
              <a:rPr lang="en-US" dirty="0"/>
              <a:t>Allocable</a:t>
            </a:r>
          </a:p>
          <a:p>
            <a:pPr lvl="1"/>
            <a:r>
              <a:rPr lang="en-US" dirty="0"/>
              <a:t>Incurred within the time period of the grant</a:t>
            </a:r>
          </a:p>
          <a:p>
            <a:pPr marL="0" indent="0">
              <a:buNone/>
            </a:pPr>
            <a:r>
              <a:rPr lang="en-US" dirty="0"/>
              <a:t>	</a:t>
            </a:r>
          </a:p>
        </p:txBody>
      </p:sp>
    </p:spTree>
    <p:extLst>
      <p:ext uri="{BB962C8B-B14F-4D97-AF65-F5344CB8AC3E}">
        <p14:creationId xmlns:p14="http://schemas.microsoft.com/office/powerpoint/2010/main" val="421296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787358"/>
          </a:xfrm>
        </p:spPr>
        <p:txBody>
          <a:bodyPr/>
          <a:lstStyle/>
          <a:p>
            <a:r>
              <a:rPr lang="en-US" dirty="0"/>
              <a:t>Youth at Work Cost Categories</a:t>
            </a:r>
          </a:p>
        </p:txBody>
      </p:sp>
      <p:sp>
        <p:nvSpPr>
          <p:cNvPr id="3" name="Content Placeholder 2"/>
          <p:cNvSpPr>
            <a:spLocks noGrp="1"/>
          </p:cNvSpPr>
          <p:nvPr>
            <p:ph idx="1"/>
          </p:nvPr>
        </p:nvSpPr>
        <p:spPr>
          <a:xfrm>
            <a:off x="838200" y="1973179"/>
            <a:ext cx="10515600" cy="4748296"/>
          </a:xfrm>
        </p:spPr>
        <p:txBody>
          <a:bodyPr>
            <a:normAutofit fontScale="92500"/>
          </a:bodyPr>
          <a:lstStyle/>
          <a:p>
            <a:pPr marL="0" indent="0">
              <a:buNone/>
            </a:pPr>
            <a:r>
              <a:rPr lang="en-US" b="1" dirty="0"/>
              <a:t>Administration: </a:t>
            </a:r>
          </a:p>
          <a:p>
            <a:pPr marL="0" indent="0">
              <a:buNone/>
            </a:pPr>
            <a:r>
              <a:rPr lang="en-US" dirty="0"/>
              <a:t>DEED Policy 521 states that based on </a:t>
            </a:r>
            <a:r>
              <a:rPr lang="en-US" dirty="0">
                <a:hlinkClick r:id="rId2"/>
              </a:rPr>
              <a:t>Minnesota Statute 16B.98(1), </a:t>
            </a:r>
            <a:r>
              <a:rPr lang="en-US" dirty="0"/>
              <a:t>DEED has limited state grantees’ administrative budget to no more than 10% of the award amount. </a:t>
            </a:r>
            <a:r>
              <a:rPr lang="en-US" b="1" dirty="0"/>
              <a:t>If the award amount is not fully expended, the 10% amount is based on the total expenditures for the grant</a:t>
            </a:r>
            <a:r>
              <a:rPr lang="en-US" dirty="0"/>
              <a:t>.</a:t>
            </a:r>
          </a:p>
          <a:p>
            <a:pPr marL="0" indent="0">
              <a:buNone/>
            </a:pPr>
            <a:r>
              <a:rPr lang="en-US" dirty="0"/>
              <a:t>Administrative costs are associated with functions not related to the direct provision of services to program participants and are defined by WIOA rules (20 CFR, Section 667.220). Examples of such costs are listed below:</a:t>
            </a:r>
          </a:p>
          <a:p>
            <a:pPr lvl="1"/>
            <a:r>
              <a:rPr lang="en-US" dirty="0"/>
              <a:t>Accounting, budgeting, financial and cash management functions</a:t>
            </a:r>
          </a:p>
          <a:p>
            <a:pPr lvl="1"/>
            <a:r>
              <a:rPr lang="en-US" dirty="0"/>
              <a:t>Procurement and purchasing functions</a:t>
            </a:r>
          </a:p>
          <a:p>
            <a:pPr lvl="1"/>
            <a:r>
              <a:rPr lang="en-US" dirty="0"/>
              <a:t>Property management functions</a:t>
            </a:r>
          </a:p>
          <a:p>
            <a:pPr lvl="1"/>
            <a:r>
              <a:rPr lang="en-US" dirty="0"/>
              <a:t>Personnel management functions</a:t>
            </a:r>
          </a:p>
        </p:txBody>
      </p:sp>
    </p:spTree>
    <p:extLst>
      <p:ext uri="{BB962C8B-B14F-4D97-AF65-F5344CB8AC3E}">
        <p14:creationId xmlns:p14="http://schemas.microsoft.com/office/powerpoint/2010/main" val="223717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rm_x0020__x0023_ xmlns="1cd47f14-7087-4e70-834b-3e31bb072a55" xsi:nil="true"/>
    <Category xmlns="1cd47f14-7087-4e70-834b-3e31bb072a55">Template</Category>
    <PPM_x0020_Chapter xmlns="1cd47f14-7087-4e70-834b-3e31bb072a55">
      <Url xsi:nil="true"/>
      <Description xsi:nil="true"/>
    </PPM_x0020_Chapter>
    <Accessibility_x0020_Check_x0020_Done xmlns="1cd47f14-7087-4e70-834b-3e31bb072a55">true</Accessibility_x0020_Check_x0020_Done>
    <Accessibility_x0020_Passed xmlns="1cd47f14-7087-4e70-834b-3e31bb072a55">true</Accessibility_x0020_Passed>
    <Contact xmlns="1cd47f14-7087-4e70-834b-3e31bb072a55">Communications</Contact>
    <Stock_x0020__x0023_ xmlns="1cd47f14-7087-4e70-834b-3e31bb072a55" xsi:nil="true"/>
    <IconOverlay xmlns="http://schemas.microsoft.com/sharepoint/v4" xsi:nil="true"/>
    <Task_x002f_Function xmlns="1cd47f14-7087-4e70-834b-3e31bb072a55">Communication Tools</Task_x002f_Func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4D13C42D15884F9CB3A4AE99DB0A8F" ma:contentTypeVersion="11" ma:contentTypeDescription="Create a new document." ma:contentTypeScope="" ma:versionID="65ba601ff210b096aab9d9bab2103e43">
  <xsd:schema xmlns:xsd="http://www.w3.org/2001/XMLSchema" xmlns:xs="http://www.w3.org/2001/XMLSchema" xmlns:p="http://schemas.microsoft.com/office/2006/metadata/properties" xmlns:ns2="1cd47f14-7087-4e70-834b-3e31bb072a55" xmlns:ns3="http://schemas.microsoft.com/sharepoint/v4" targetNamespace="http://schemas.microsoft.com/office/2006/metadata/properties" ma:root="true" ma:fieldsID="e2e697e2d244a82ed94f6157180b86f2" ns2:_="" ns3:_="">
    <xsd:import namespace="1cd47f14-7087-4e70-834b-3e31bb072a55"/>
    <xsd:import namespace="http://schemas.microsoft.com/sharepoint/v4"/>
    <xsd:element name="properties">
      <xsd:complexType>
        <xsd:sequence>
          <xsd:element name="documentManagement">
            <xsd:complexType>
              <xsd:all>
                <xsd:element ref="ns2:Stock_x0020__x0023_" minOccurs="0"/>
                <xsd:element ref="ns2:Form_x0020__x0023_" minOccurs="0"/>
                <xsd:element ref="ns2:PPM_x0020_Chapter" minOccurs="0"/>
                <xsd:element ref="ns2:Contact" minOccurs="0"/>
                <xsd:element ref="ns2:Category" minOccurs="0"/>
                <xsd:element ref="ns2:Accessibility_x0020_Check_x0020_Done" minOccurs="0"/>
                <xsd:element ref="ns2:Accessibility_x0020_Passed" minOccurs="0"/>
                <xsd:element ref="ns3:IconOverlay" minOccurs="0"/>
                <xsd:element ref="ns2:Task_x002f_Fun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d47f14-7087-4e70-834b-3e31bb072a55" elementFormDefault="qualified">
    <xsd:import namespace="http://schemas.microsoft.com/office/2006/documentManagement/types"/>
    <xsd:import namespace="http://schemas.microsoft.com/office/infopath/2007/PartnerControls"/>
    <xsd:element name="Stock_x0020__x0023_" ma:index="4" nillable="true" ma:displayName="Stock #" ma:internalName="Stock_x0020__x0023_" ma:readOnly="false">
      <xsd:simpleType>
        <xsd:restriction base="dms:Text">
          <xsd:maxLength value="255"/>
        </xsd:restriction>
      </xsd:simpleType>
    </xsd:element>
    <xsd:element name="Form_x0020__x0023_" ma:index="5" nillable="true" ma:displayName="Form #" ma:internalName="Form_x0020__x0023_" ma:readOnly="false">
      <xsd:simpleType>
        <xsd:restriction base="dms:Text">
          <xsd:maxLength value="255"/>
        </xsd:restriction>
      </xsd:simpleType>
    </xsd:element>
    <xsd:element name="PPM_x0020_Chapter" ma:index="6" nillable="true" ma:displayName="PPM Chapter" ma:format="Hyperlink" ma:internalName="PPM_x0020_Chapter"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act" ma:index="7" nillable="true" ma:displayName="Contact" ma:format="Dropdown" ma:internalName="Contact" ma:readOnly="false">
      <xsd:simpleType>
        <xsd:union memberTypes="dms:Text">
          <xsd:simpleType>
            <xsd:restriction base="dms:Choice">
              <xsd:enumeration value="Operations"/>
            </xsd:restriction>
          </xsd:simpleType>
        </xsd:union>
      </xsd:simpleType>
    </xsd:element>
    <xsd:element name="Category" ma:index="8" nillable="true" ma:displayName="Category" ma:format="Dropdown" ma:indexed="true" ma:internalName="Category" ma:readOnly="false">
      <xsd:simpleType>
        <xsd:union memberTypes="dms:Text">
          <xsd:simpleType>
            <xsd:restriction base="dms:Choice">
              <xsd:enumeration value="Records Retention"/>
            </xsd:restriction>
          </xsd:simpleType>
        </xsd:union>
      </xsd:simpleType>
    </xsd:element>
    <xsd:element name="Accessibility_x0020_Check_x0020_Done" ma:index="9" nillable="true" ma:displayName="Accessibility Check Done" ma:default="0" ma:internalName="Accessibility_x0020_Check_x0020_Done" ma:readOnly="false">
      <xsd:simpleType>
        <xsd:restriction base="dms:Boolean"/>
      </xsd:simpleType>
    </xsd:element>
    <xsd:element name="Accessibility_x0020_Passed" ma:index="10" nillable="true" ma:displayName="Accessibility Passed" ma:default="0" ma:internalName="Accessibility_x0020_Passed" ma:readOnly="false">
      <xsd:simpleType>
        <xsd:restriction base="dms:Boolean"/>
      </xsd:simpleType>
    </xsd:element>
    <xsd:element name="Task_x002f_Function" ma:index="16" nillable="true" ma:displayName="Task/Function" ma:default="Select Task/Function" ma:format="Dropdown" ma:internalName="Task_x002f_Function">
      <xsd:simpleType>
        <xsd:restriction base="dms:Choice">
          <xsd:enumeration value="Select Task/Function"/>
          <xsd:enumeration value="Communication Tools"/>
          <xsd:enumeration value="Purchase/Billing"/>
          <xsd:enumeration value="IT Services"/>
          <xsd:enumeration value="Access"/>
          <xsd:enumeration value="Grants"/>
          <xsd:enumeration value="Events/Meetings"/>
          <xsd:enumeration value="Hiring"/>
          <xsd:enumeration value="Separation"/>
          <xsd:enumeration value="Safety"/>
          <xsd:enumeration value="Employee Hours"/>
          <xsd:enumeration value="Reimbursement"/>
          <xsd:enumeration value="Travel"/>
          <xsd:enumeration value="Employee Resources"/>
          <xsd:enumeration value="CareerForce"/>
          <xsd:enumeration value="Records Retention"/>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7FD382-E97A-4C99-8AF0-3ADD36BF7F10}">
  <ds:schemaRefs>
    <ds:schemaRef ds:uri="http://schemas.microsoft.com/office/infopath/2007/PartnerControls"/>
    <ds:schemaRef ds:uri="http://schemas.microsoft.com/office/2006/metadata/propertie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sharepoint/v4"/>
    <ds:schemaRef ds:uri="1cd47f14-7087-4e70-834b-3e31bb072a55"/>
    <ds:schemaRef ds:uri="http://purl.org/dc/dcmitype/"/>
  </ds:schemaRefs>
</ds:datastoreItem>
</file>

<file path=customXml/itemProps2.xml><?xml version="1.0" encoding="utf-8"?>
<ds:datastoreItem xmlns:ds="http://schemas.openxmlformats.org/officeDocument/2006/customXml" ds:itemID="{82C8A245-CDF7-4C13-8BB2-83F0C50C4B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d47f14-7087-4e70-834b-3e31bb072a55"/>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811994-D017-4B8F-B209-978F51752D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7452</TotalTime>
  <Words>1571</Words>
  <Application>Microsoft Office PowerPoint</Application>
  <PresentationFormat>Widescreen</PresentationFormat>
  <Paragraphs>152</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SFY 22-23 Youth at Work Grantee Overview</vt:lpstr>
      <vt:lpstr>Today’s Presenters</vt:lpstr>
      <vt:lpstr>Outline of Today’s Webinar</vt:lpstr>
      <vt:lpstr>Welcome</vt:lpstr>
      <vt:lpstr>Welcome</vt:lpstr>
      <vt:lpstr>Questions during today’s webinar!</vt:lpstr>
      <vt:lpstr>Financial Expectations</vt:lpstr>
      <vt:lpstr>General Cost Guidance</vt:lpstr>
      <vt:lpstr>Youth at Work Cost Categories</vt:lpstr>
      <vt:lpstr>Youth at Work Cost Categories (Continued)</vt:lpstr>
      <vt:lpstr>Youth at Work Cost Categories (Continued)</vt:lpstr>
      <vt:lpstr>Youth at Work Cost Categories (Continued)</vt:lpstr>
      <vt:lpstr>Youth at Work Cost Categories (Continued)</vt:lpstr>
      <vt:lpstr>Reimbursements</vt:lpstr>
      <vt:lpstr>Reimbursements (Continued)  </vt:lpstr>
      <vt:lpstr>Reimbursements (Continued) </vt:lpstr>
      <vt:lpstr>Reporting Requirements</vt:lpstr>
      <vt:lpstr>Reporting Requirements for ALL Youth at Work Grantees</vt:lpstr>
      <vt:lpstr>Narrative/Quarterly Progress Reports</vt:lpstr>
      <vt:lpstr>Workforce One</vt:lpstr>
      <vt:lpstr>What is WF1?</vt:lpstr>
      <vt:lpstr>What will you do with WF1?</vt:lpstr>
      <vt:lpstr>How will DEED use your data in WF1?</vt:lpstr>
      <vt:lpstr>Monitoring</vt:lpstr>
      <vt:lpstr>Minnesota Statutes §16B.97 and State Policy on Grant Monitoring require the following: </vt:lpstr>
      <vt:lpstr>Monitoring Guide</vt:lpstr>
      <vt:lpstr>Technical Assistance and Best Practices</vt:lpstr>
      <vt:lpstr>Questions?</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Heidi A Johnson</dc:creator>
  <cp:lastModifiedBy>Cory</cp:lastModifiedBy>
  <cp:revision>60</cp:revision>
  <cp:lastPrinted>2019-07-11T18:31:41Z</cp:lastPrinted>
  <dcterms:created xsi:type="dcterms:W3CDTF">2018-05-09T16:28:15Z</dcterms:created>
  <dcterms:modified xsi:type="dcterms:W3CDTF">2021-08-04T13:39:13Z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0x010100E04D13C42D15884F9CB3A4AE99DB0A8F</vt:lpwstr>
  </property>
</Properties>
</file>